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handoutMasterIdLst>
    <p:handoutMasterId r:id="rId93"/>
  </p:handoutMasterIdLst>
  <p:sldIdLst>
    <p:sldId id="256" r:id="rId2"/>
    <p:sldId id="340" r:id="rId3"/>
    <p:sldId id="257" r:id="rId4"/>
    <p:sldId id="260" r:id="rId5"/>
    <p:sldId id="274" r:id="rId6"/>
    <p:sldId id="261" r:id="rId7"/>
    <p:sldId id="273" r:id="rId8"/>
    <p:sldId id="263" r:id="rId9"/>
    <p:sldId id="264" r:id="rId10"/>
    <p:sldId id="266" r:id="rId11"/>
    <p:sldId id="283" r:id="rId12"/>
    <p:sldId id="347" r:id="rId13"/>
    <p:sldId id="348" r:id="rId14"/>
    <p:sldId id="262" r:id="rId15"/>
    <p:sldId id="267" r:id="rId16"/>
    <p:sldId id="280" r:id="rId17"/>
    <p:sldId id="268" r:id="rId18"/>
    <p:sldId id="279" r:id="rId19"/>
    <p:sldId id="285" r:id="rId20"/>
    <p:sldId id="286" r:id="rId21"/>
    <p:sldId id="287" r:id="rId22"/>
    <p:sldId id="284" r:id="rId23"/>
    <p:sldId id="290" r:id="rId24"/>
    <p:sldId id="259" r:id="rId25"/>
    <p:sldId id="291" r:id="rId26"/>
    <p:sldId id="293" r:id="rId27"/>
    <p:sldId id="292" r:id="rId28"/>
    <p:sldId id="301" r:id="rId29"/>
    <p:sldId id="302" r:id="rId30"/>
    <p:sldId id="288" r:id="rId31"/>
    <p:sldId id="258" r:id="rId32"/>
    <p:sldId id="265" r:id="rId33"/>
    <p:sldId id="271" r:id="rId34"/>
    <p:sldId id="272" r:id="rId35"/>
    <p:sldId id="269" r:id="rId36"/>
    <p:sldId id="270" r:id="rId37"/>
    <p:sldId id="295" r:id="rId38"/>
    <p:sldId id="299" r:id="rId39"/>
    <p:sldId id="300" r:id="rId40"/>
    <p:sldId id="296" r:id="rId41"/>
    <p:sldId id="303" r:id="rId42"/>
    <p:sldId id="305" r:id="rId43"/>
    <p:sldId id="304" r:id="rId44"/>
    <p:sldId id="349" r:id="rId45"/>
    <p:sldId id="350" r:id="rId46"/>
    <p:sldId id="297" r:id="rId47"/>
    <p:sldId id="310" r:id="rId48"/>
    <p:sldId id="311" r:id="rId49"/>
    <p:sldId id="306" r:id="rId50"/>
    <p:sldId id="308" r:id="rId51"/>
    <p:sldId id="307" r:id="rId52"/>
    <p:sldId id="309" r:id="rId53"/>
    <p:sldId id="351" r:id="rId54"/>
    <p:sldId id="353" r:id="rId55"/>
    <p:sldId id="354" r:id="rId56"/>
    <p:sldId id="298" r:id="rId57"/>
    <p:sldId id="312" r:id="rId58"/>
    <p:sldId id="313" r:id="rId59"/>
    <p:sldId id="314" r:id="rId60"/>
    <p:sldId id="318" r:id="rId61"/>
    <p:sldId id="342" r:id="rId62"/>
    <p:sldId id="319" r:id="rId63"/>
    <p:sldId id="320" r:id="rId64"/>
    <p:sldId id="341" r:id="rId65"/>
    <p:sldId id="346" r:id="rId66"/>
    <p:sldId id="317" r:id="rId67"/>
    <p:sldId id="321" r:id="rId68"/>
    <p:sldId id="343" r:id="rId69"/>
    <p:sldId id="281" r:id="rId70"/>
    <p:sldId id="322" r:id="rId71"/>
    <p:sldId id="323" r:id="rId72"/>
    <p:sldId id="324" r:id="rId73"/>
    <p:sldId id="334" r:id="rId74"/>
    <p:sldId id="325" r:id="rId75"/>
    <p:sldId id="326" r:id="rId76"/>
    <p:sldId id="344" r:id="rId77"/>
    <p:sldId id="345" r:id="rId78"/>
    <p:sldId id="327" r:id="rId79"/>
    <p:sldId id="328" r:id="rId80"/>
    <p:sldId id="329" r:id="rId81"/>
    <p:sldId id="330" r:id="rId82"/>
    <p:sldId id="331" r:id="rId83"/>
    <p:sldId id="332" r:id="rId84"/>
    <p:sldId id="333" r:id="rId85"/>
    <p:sldId id="337" r:id="rId86"/>
    <p:sldId id="338" r:id="rId87"/>
    <p:sldId id="339" r:id="rId88"/>
    <p:sldId id="275" r:id="rId89"/>
    <p:sldId id="276" r:id="rId90"/>
    <p:sldId id="277" r:id="rId91"/>
    <p:sldId id="278" r:id="rId9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Group 1</c:v>
                </c:pt>
              </c:strCache>
            </c:strRef>
          </c:tx>
          <c:marker>
            <c:symbol val="none"/>
          </c:marker>
          <c:cat>
            <c:strRef>
              <c:f>Sheet1!$A$2:$A$3</c:f>
              <c:strCache>
                <c:ptCount val="2"/>
                <c:pt idx="0">
                  <c:v>Time 1</c:v>
                </c:pt>
                <c:pt idx="1">
                  <c:v>Time 2</c:v>
                </c:pt>
              </c:strCache>
            </c:strRef>
          </c:cat>
          <c:val>
            <c:numRef>
              <c:f>Sheet1!$B$2:$B$3</c:f>
              <c:numCache>
                <c:formatCode>General</c:formatCode>
                <c:ptCount val="2"/>
                <c:pt idx="0">
                  <c:v>10</c:v>
                </c:pt>
                <c:pt idx="1">
                  <c:v>6</c:v>
                </c:pt>
              </c:numCache>
            </c:numRef>
          </c:val>
          <c:smooth val="0"/>
        </c:ser>
        <c:ser>
          <c:idx val="1"/>
          <c:order val="1"/>
          <c:tx>
            <c:strRef>
              <c:f>Sheet1!$C$1</c:f>
              <c:strCache>
                <c:ptCount val="1"/>
                <c:pt idx="0">
                  <c:v>Group 2</c:v>
                </c:pt>
              </c:strCache>
            </c:strRef>
          </c:tx>
          <c:marker>
            <c:symbol val="none"/>
          </c:marker>
          <c:cat>
            <c:strRef>
              <c:f>Sheet1!$A$2:$A$3</c:f>
              <c:strCache>
                <c:ptCount val="2"/>
                <c:pt idx="0">
                  <c:v>Time 1</c:v>
                </c:pt>
                <c:pt idx="1">
                  <c:v>Time 2</c:v>
                </c:pt>
              </c:strCache>
            </c:strRef>
          </c:cat>
          <c:val>
            <c:numRef>
              <c:f>Sheet1!$C$2:$C$3</c:f>
              <c:numCache>
                <c:formatCode>General</c:formatCode>
                <c:ptCount val="2"/>
                <c:pt idx="0">
                  <c:v>5</c:v>
                </c:pt>
                <c:pt idx="1">
                  <c:v>2</c:v>
                </c:pt>
              </c:numCache>
            </c:numRef>
          </c:val>
          <c:smooth val="0"/>
        </c:ser>
        <c:dLbls>
          <c:showLegendKey val="0"/>
          <c:showVal val="0"/>
          <c:showCatName val="0"/>
          <c:showSerName val="0"/>
          <c:showPercent val="0"/>
          <c:showBubbleSize val="0"/>
        </c:dLbls>
        <c:marker val="1"/>
        <c:smooth val="0"/>
        <c:axId val="92297088"/>
        <c:axId val="92298624"/>
      </c:lineChart>
      <c:catAx>
        <c:axId val="92297088"/>
        <c:scaling>
          <c:orientation val="minMax"/>
        </c:scaling>
        <c:delete val="0"/>
        <c:axPos val="b"/>
        <c:majorTickMark val="out"/>
        <c:minorTickMark val="none"/>
        <c:tickLblPos val="nextTo"/>
        <c:crossAx val="92298624"/>
        <c:crosses val="autoZero"/>
        <c:auto val="1"/>
        <c:lblAlgn val="ctr"/>
        <c:lblOffset val="100"/>
        <c:noMultiLvlLbl val="0"/>
      </c:catAx>
      <c:valAx>
        <c:axId val="92298624"/>
        <c:scaling>
          <c:orientation val="minMax"/>
        </c:scaling>
        <c:delete val="0"/>
        <c:axPos val="l"/>
        <c:majorGridlines/>
        <c:numFmt formatCode="General" sourceLinked="1"/>
        <c:majorTickMark val="out"/>
        <c:minorTickMark val="none"/>
        <c:tickLblPos val="nextTo"/>
        <c:crossAx val="9229708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Group 1</c:v>
                </c:pt>
              </c:strCache>
            </c:strRef>
          </c:tx>
          <c:marker>
            <c:symbol val="none"/>
          </c:marker>
          <c:cat>
            <c:strRef>
              <c:f>Sheet1!$A$2:$A$3</c:f>
              <c:strCache>
                <c:ptCount val="2"/>
                <c:pt idx="0">
                  <c:v>Time 1</c:v>
                </c:pt>
                <c:pt idx="1">
                  <c:v>Time 2</c:v>
                </c:pt>
              </c:strCache>
            </c:strRef>
          </c:cat>
          <c:val>
            <c:numRef>
              <c:f>Sheet1!$B$2:$B$3</c:f>
              <c:numCache>
                <c:formatCode>General</c:formatCode>
                <c:ptCount val="2"/>
                <c:pt idx="0">
                  <c:v>10</c:v>
                </c:pt>
                <c:pt idx="1">
                  <c:v>5</c:v>
                </c:pt>
              </c:numCache>
            </c:numRef>
          </c:val>
          <c:smooth val="0"/>
        </c:ser>
        <c:ser>
          <c:idx val="1"/>
          <c:order val="1"/>
          <c:tx>
            <c:strRef>
              <c:f>Sheet1!$C$1</c:f>
              <c:strCache>
                <c:ptCount val="1"/>
                <c:pt idx="0">
                  <c:v>Group 2</c:v>
                </c:pt>
              </c:strCache>
            </c:strRef>
          </c:tx>
          <c:marker>
            <c:symbol val="none"/>
          </c:marker>
          <c:cat>
            <c:strRef>
              <c:f>Sheet1!$A$2:$A$3</c:f>
              <c:strCache>
                <c:ptCount val="2"/>
                <c:pt idx="0">
                  <c:v>Time 1</c:v>
                </c:pt>
                <c:pt idx="1">
                  <c:v>Time 2</c:v>
                </c:pt>
              </c:strCache>
            </c:strRef>
          </c:cat>
          <c:val>
            <c:numRef>
              <c:f>Sheet1!$C$2:$C$3</c:f>
              <c:numCache>
                <c:formatCode>General</c:formatCode>
                <c:ptCount val="2"/>
                <c:pt idx="0">
                  <c:v>5</c:v>
                </c:pt>
                <c:pt idx="1">
                  <c:v>3</c:v>
                </c:pt>
              </c:numCache>
            </c:numRef>
          </c:val>
          <c:smooth val="0"/>
        </c:ser>
        <c:dLbls>
          <c:showLegendKey val="0"/>
          <c:showVal val="0"/>
          <c:showCatName val="0"/>
          <c:showSerName val="0"/>
          <c:showPercent val="0"/>
          <c:showBubbleSize val="0"/>
        </c:dLbls>
        <c:marker val="1"/>
        <c:smooth val="0"/>
        <c:axId val="108954752"/>
        <c:axId val="108956288"/>
      </c:lineChart>
      <c:catAx>
        <c:axId val="108954752"/>
        <c:scaling>
          <c:orientation val="minMax"/>
        </c:scaling>
        <c:delete val="0"/>
        <c:axPos val="b"/>
        <c:majorTickMark val="out"/>
        <c:minorTickMark val="none"/>
        <c:tickLblPos val="nextTo"/>
        <c:crossAx val="108956288"/>
        <c:crosses val="autoZero"/>
        <c:auto val="1"/>
        <c:lblAlgn val="ctr"/>
        <c:lblOffset val="100"/>
        <c:noMultiLvlLbl val="0"/>
      </c:catAx>
      <c:valAx>
        <c:axId val="108956288"/>
        <c:scaling>
          <c:orientation val="minMax"/>
        </c:scaling>
        <c:delete val="0"/>
        <c:axPos val="l"/>
        <c:majorGridlines/>
        <c:numFmt formatCode="General" sourceLinked="1"/>
        <c:majorTickMark val="out"/>
        <c:minorTickMark val="none"/>
        <c:tickLblPos val="nextTo"/>
        <c:crossAx val="10895475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Group 1</c:v>
                </c:pt>
              </c:strCache>
            </c:strRef>
          </c:tx>
          <c:marker>
            <c:symbol val="none"/>
          </c:marker>
          <c:cat>
            <c:strRef>
              <c:f>Sheet1!$A$2:$A$3</c:f>
              <c:strCache>
                <c:ptCount val="2"/>
                <c:pt idx="0">
                  <c:v>Time 1</c:v>
                </c:pt>
                <c:pt idx="1">
                  <c:v>Time 2</c:v>
                </c:pt>
              </c:strCache>
            </c:strRef>
          </c:cat>
          <c:val>
            <c:numRef>
              <c:f>Sheet1!$B$2:$B$3</c:f>
              <c:numCache>
                <c:formatCode>General</c:formatCode>
                <c:ptCount val="2"/>
                <c:pt idx="0">
                  <c:v>80</c:v>
                </c:pt>
                <c:pt idx="1">
                  <c:v>100</c:v>
                </c:pt>
              </c:numCache>
            </c:numRef>
          </c:val>
          <c:smooth val="0"/>
        </c:ser>
        <c:ser>
          <c:idx val="1"/>
          <c:order val="1"/>
          <c:tx>
            <c:strRef>
              <c:f>Sheet1!$C$1</c:f>
              <c:strCache>
                <c:ptCount val="1"/>
                <c:pt idx="0">
                  <c:v>Group 2</c:v>
                </c:pt>
              </c:strCache>
            </c:strRef>
          </c:tx>
          <c:marker>
            <c:symbol val="none"/>
          </c:marker>
          <c:cat>
            <c:strRef>
              <c:f>Sheet1!$A$2:$A$3</c:f>
              <c:strCache>
                <c:ptCount val="2"/>
                <c:pt idx="0">
                  <c:v>Time 1</c:v>
                </c:pt>
                <c:pt idx="1">
                  <c:v>Time 2</c:v>
                </c:pt>
              </c:strCache>
            </c:strRef>
          </c:cat>
          <c:val>
            <c:numRef>
              <c:f>Sheet1!$C$2:$C$3</c:f>
              <c:numCache>
                <c:formatCode>General</c:formatCode>
                <c:ptCount val="2"/>
                <c:pt idx="0">
                  <c:v>60</c:v>
                </c:pt>
                <c:pt idx="1">
                  <c:v>80</c:v>
                </c:pt>
              </c:numCache>
            </c:numRef>
          </c:val>
          <c:smooth val="0"/>
        </c:ser>
        <c:dLbls>
          <c:showLegendKey val="0"/>
          <c:showVal val="0"/>
          <c:showCatName val="0"/>
          <c:showSerName val="0"/>
          <c:showPercent val="0"/>
          <c:showBubbleSize val="0"/>
        </c:dLbls>
        <c:marker val="1"/>
        <c:smooth val="0"/>
        <c:axId val="115429760"/>
        <c:axId val="115431296"/>
      </c:lineChart>
      <c:catAx>
        <c:axId val="115429760"/>
        <c:scaling>
          <c:orientation val="minMax"/>
        </c:scaling>
        <c:delete val="0"/>
        <c:axPos val="b"/>
        <c:majorTickMark val="out"/>
        <c:minorTickMark val="none"/>
        <c:tickLblPos val="nextTo"/>
        <c:crossAx val="115431296"/>
        <c:crosses val="autoZero"/>
        <c:auto val="1"/>
        <c:lblAlgn val="ctr"/>
        <c:lblOffset val="100"/>
        <c:noMultiLvlLbl val="0"/>
      </c:catAx>
      <c:valAx>
        <c:axId val="115431296"/>
        <c:scaling>
          <c:orientation val="minMax"/>
          <c:max val="100"/>
        </c:scaling>
        <c:delete val="0"/>
        <c:axPos val="l"/>
        <c:majorGridlines/>
        <c:numFmt formatCode="General" sourceLinked="1"/>
        <c:majorTickMark val="out"/>
        <c:minorTickMark val="none"/>
        <c:tickLblPos val="nextTo"/>
        <c:crossAx val="11542976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Group 1</c:v>
                </c:pt>
              </c:strCache>
            </c:strRef>
          </c:tx>
          <c:marker>
            <c:symbol val="none"/>
          </c:marker>
          <c:cat>
            <c:strRef>
              <c:f>Sheet1!$A$2:$A$3</c:f>
              <c:strCache>
                <c:ptCount val="2"/>
                <c:pt idx="0">
                  <c:v>Time 1</c:v>
                </c:pt>
                <c:pt idx="1">
                  <c:v>Time 2</c:v>
                </c:pt>
              </c:strCache>
            </c:strRef>
          </c:cat>
          <c:val>
            <c:numRef>
              <c:f>Sheet1!$B$2:$B$3</c:f>
              <c:numCache>
                <c:formatCode>General</c:formatCode>
                <c:ptCount val="2"/>
                <c:pt idx="0">
                  <c:v>80</c:v>
                </c:pt>
                <c:pt idx="1">
                  <c:v>90</c:v>
                </c:pt>
              </c:numCache>
            </c:numRef>
          </c:val>
          <c:smooth val="0"/>
        </c:ser>
        <c:ser>
          <c:idx val="1"/>
          <c:order val="1"/>
          <c:tx>
            <c:strRef>
              <c:f>Sheet1!$C$1</c:f>
              <c:strCache>
                <c:ptCount val="1"/>
                <c:pt idx="0">
                  <c:v>Group 2</c:v>
                </c:pt>
              </c:strCache>
            </c:strRef>
          </c:tx>
          <c:marker>
            <c:symbol val="none"/>
          </c:marker>
          <c:cat>
            <c:strRef>
              <c:f>Sheet1!$A$2:$A$3</c:f>
              <c:strCache>
                <c:ptCount val="2"/>
                <c:pt idx="0">
                  <c:v>Time 1</c:v>
                </c:pt>
                <c:pt idx="1">
                  <c:v>Time 2</c:v>
                </c:pt>
              </c:strCache>
            </c:strRef>
          </c:cat>
          <c:val>
            <c:numRef>
              <c:f>Sheet1!$C$2:$C$3</c:f>
              <c:numCache>
                <c:formatCode>General</c:formatCode>
                <c:ptCount val="2"/>
                <c:pt idx="0">
                  <c:v>60</c:v>
                </c:pt>
                <c:pt idx="1">
                  <c:v>80</c:v>
                </c:pt>
              </c:numCache>
            </c:numRef>
          </c:val>
          <c:smooth val="0"/>
        </c:ser>
        <c:dLbls>
          <c:showLegendKey val="0"/>
          <c:showVal val="0"/>
          <c:showCatName val="0"/>
          <c:showSerName val="0"/>
          <c:showPercent val="0"/>
          <c:showBubbleSize val="0"/>
        </c:dLbls>
        <c:marker val="1"/>
        <c:smooth val="0"/>
        <c:axId val="115551616"/>
        <c:axId val="115561600"/>
      </c:lineChart>
      <c:catAx>
        <c:axId val="115551616"/>
        <c:scaling>
          <c:orientation val="minMax"/>
        </c:scaling>
        <c:delete val="0"/>
        <c:axPos val="b"/>
        <c:majorTickMark val="out"/>
        <c:minorTickMark val="none"/>
        <c:tickLblPos val="nextTo"/>
        <c:crossAx val="115561600"/>
        <c:crosses val="autoZero"/>
        <c:auto val="1"/>
        <c:lblAlgn val="ctr"/>
        <c:lblOffset val="100"/>
        <c:noMultiLvlLbl val="0"/>
      </c:catAx>
      <c:valAx>
        <c:axId val="115561600"/>
        <c:scaling>
          <c:orientation val="minMax"/>
        </c:scaling>
        <c:delete val="0"/>
        <c:axPos val="l"/>
        <c:majorGridlines/>
        <c:numFmt formatCode="General" sourceLinked="1"/>
        <c:majorTickMark val="out"/>
        <c:minorTickMark val="none"/>
        <c:tickLblPos val="nextTo"/>
        <c:crossAx val="11555161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Sheet1!$J$13</c:f>
              <c:strCache>
                <c:ptCount val="1"/>
                <c:pt idx="0">
                  <c:v>Black</c:v>
                </c:pt>
              </c:strCache>
            </c:strRef>
          </c:tx>
          <c:marker>
            <c:symbol val="none"/>
          </c:marker>
          <c:cat>
            <c:numRef>
              <c:f>Sheet1!$K$12:$L$12</c:f>
              <c:numCache>
                <c:formatCode>General</c:formatCode>
                <c:ptCount val="2"/>
                <c:pt idx="0">
                  <c:v>1990</c:v>
                </c:pt>
                <c:pt idx="1">
                  <c:v>2005</c:v>
                </c:pt>
              </c:numCache>
            </c:numRef>
          </c:cat>
          <c:val>
            <c:numRef>
              <c:f>Sheet1!$K$13:$L$13</c:f>
              <c:numCache>
                <c:formatCode>General</c:formatCode>
                <c:ptCount val="2"/>
                <c:pt idx="0">
                  <c:v>33</c:v>
                </c:pt>
                <c:pt idx="1">
                  <c:v>11.6</c:v>
                </c:pt>
              </c:numCache>
            </c:numRef>
          </c:val>
          <c:smooth val="0"/>
        </c:ser>
        <c:ser>
          <c:idx val="1"/>
          <c:order val="1"/>
          <c:tx>
            <c:strRef>
              <c:f>Sheet1!$J$14</c:f>
              <c:strCache>
                <c:ptCount val="1"/>
                <c:pt idx="0">
                  <c:v>White</c:v>
                </c:pt>
              </c:strCache>
            </c:strRef>
          </c:tx>
          <c:spPr>
            <a:ln>
              <a:solidFill>
                <a:srgbClr val="00B050"/>
              </a:solidFill>
            </a:ln>
          </c:spPr>
          <c:marker>
            <c:symbol val="none"/>
          </c:marker>
          <c:cat>
            <c:numRef>
              <c:f>Sheet1!$K$12:$L$12</c:f>
              <c:numCache>
                <c:formatCode>General</c:formatCode>
                <c:ptCount val="2"/>
                <c:pt idx="0">
                  <c:v>1990</c:v>
                </c:pt>
                <c:pt idx="1">
                  <c:v>2005</c:v>
                </c:pt>
              </c:numCache>
            </c:numRef>
          </c:cat>
          <c:val>
            <c:numRef>
              <c:f>Sheet1!$K$14:$L$14</c:f>
              <c:numCache>
                <c:formatCode>General</c:formatCode>
                <c:ptCount val="2"/>
                <c:pt idx="0">
                  <c:v>4.2</c:v>
                </c:pt>
                <c:pt idx="1">
                  <c:v>1.3</c:v>
                </c:pt>
              </c:numCache>
            </c:numRef>
          </c:val>
          <c:smooth val="0"/>
        </c:ser>
        <c:dLbls>
          <c:showLegendKey val="0"/>
          <c:showVal val="0"/>
          <c:showCatName val="0"/>
          <c:showSerName val="0"/>
          <c:showPercent val="0"/>
          <c:showBubbleSize val="0"/>
        </c:dLbls>
        <c:marker val="1"/>
        <c:smooth val="0"/>
        <c:axId val="77800960"/>
        <c:axId val="77802496"/>
      </c:lineChart>
      <c:catAx>
        <c:axId val="77800960"/>
        <c:scaling>
          <c:orientation val="minMax"/>
        </c:scaling>
        <c:delete val="0"/>
        <c:axPos val="b"/>
        <c:numFmt formatCode="General" sourceLinked="1"/>
        <c:majorTickMark val="out"/>
        <c:minorTickMark val="none"/>
        <c:tickLblPos val="nextTo"/>
        <c:crossAx val="77802496"/>
        <c:crosses val="autoZero"/>
        <c:auto val="1"/>
        <c:lblAlgn val="ctr"/>
        <c:lblOffset val="100"/>
        <c:noMultiLvlLbl val="0"/>
      </c:catAx>
      <c:valAx>
        <c:axId val="77802496"/>
        <c:scaling>
          <c:orientation val="minMax"/>
        </c:scaling>
        <c:delete val="0"/>
        <c:axPos val="l"/>
        <c:majorGridlines/>
        <c:numFmt formatCode="General" sourceLinked="1"/>
        <c:majorTickMark val="out"/>
        <c:minorTickMark val="none"/>
        <c:tickLblPos val="nextTo"/>
        <c:crossAx val="77800960"/>
        <c:crosses val="autoZero"/>
        <c:crossBetween val="between"/>
      </c:valAx>
      <c:spPr>
        <a:noFill/>
      </c:spPr>
    </c:plotArea>
    <c:legend>
      <c:legendPos val="r"/>
      <c:layout/>
      <c:overlay val="0"/>
    </c:legend>
    <c:plotVisOnly val="1"/>
    <c:dispBlanksAs val="gap"/>
    <c:showDLblsOverMax val="0"/>
  </c:chart>
  <c:spPr>
    <a:noFill/>
  </c:sp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98A733C3-8813-412E-A1C0-23CE7E0486B8}" type="datetimeFigureOut">
              <a:rPr lang="en-US" smtClean="0"/>
              <a:pPr/>
              <a:t>5/25/2012</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D0C2E3AC-0F82-49E3-B02F-6885AE6A7101}" type="slidenum">
              <a:rPr lang="en-US" smtClean="0"/>
              <a:pPr/>
              <a:t>‹#›</a:t>
            </a:fld>
            <a:endParaRPr lang="en-US"/>
          </a:p>
        </p:txBody>
      </p:sp>
    </p:spTree>
    <p:extLst>
      <p:ext uri="{BB962C8B-B14F-4D97-AF65-F5344CB8AC3E}">
        <p14:creationId xmlns:p14="http://schemas.microsoft.com/office/powerpoint/2010/main" val="373298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1F010E-7A86-4407-9887-00588B095919}"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F010E-7A86-4407-9887-00588B095919}"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F010E-7A86-4407-9887-00588B095919}"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F010E-7A86-4407-9887-00588B095919}"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1F010E-7A86-4407-9887-00588B095919}" type="datetimeFigureOut">
              <a:rPr lang="en-US" smtClean="0"/>
              <a:pPr/>
              <a:t>5/25/2012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1F010E-7A86-4407-9887-00588B095919}"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1F010E-7A86-4407-9887-00588B095919}" type="datetimeFigureOut">
              <a:rPr lang="en-US" smtClean="0"/>
              <a:pPr/>
              <a:t>5/25/2012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1F010E-7A86-4407-9887-00588B095919}" type="datetimeFigureOut">
              <a:rPr lang="en-US" smtClean="0"/>
              <a:pPr/>
              <a:t>5/25/2012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010E-7A86-4407-9887-00588B095919}" type="datetimeFigureOut">
              <a:rPr lang="en-US" smtClean="0"/>
              <a:pPr/>
              <a:t>5/25/2012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F010E-7A86-4407-9887-00588B095919}"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1F010E-7A86-4407-9887-00588B095919}" type="datetimeFigureOut">
              <a:rPr lang="en-US" smtClean="0"/>
              <a:pPr/>
              <a:t>5/25/2012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D02A71-441E-42D4-94FF-58944617227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010E-7A86-4407-9887-00588B095919}" type="datetimeFigureOut">
              <a:rPr lang="en-US" smtClean="0"/>
              <a:pPr/>
              <a:t>5/25/2012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02A71-441E-42D4-94FF-5894461722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2.bin"/><Relationship Id="rId4" Type="http://schemas.openxmlformats.org/officeDocument/2006/relationships/image" Target="../media/image4.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5.bin"/><Relationship Id="rId4" Type="http://schemas.openxmlformats.org/officeDocument/2006/relationships/image" Target="../media/image13.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5.wm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rmAutofit fontScale="90000"/>
          </a:bodyPr>
          <a:lstStyle/>
          <a:p>
            <a:r>
              <a:rPr lang="en-US" dirty="0"/>
              <a:t>Moving Beyond Odds Ratios: Estimating and Presenting Absolute Risk Differences and Risk Ratios</a:t>
            </a:r>
            <a:br>
              <a:rPr lang="en-US" dirty="0"/>
            </a:br>
            <a:endParaRPr lang="en-US" dirty="0"/>
          </a:p>
        </p:txBody>
      </p:sp>
      <p:sp>
        <p:nvSpPr>
          <p:cNvPr id="3" name="Subtitle 2"/>
          <p:cNvSpPr>
            <a:spLocks noGrp="1"/>
          </p:cNvSpPr>
          <p:nvPr>
            <p:ph type="subTitle" idx="1"/>
          </p:nvPr>
        </p:nvSpPr>
        <p:spPr>
          <a:xfrm>
            <a:off x="1371600" y="3886200"/>
            <a:ext cx="6400800" cy="2057400"/>
          </a:xfrm>
        </p:spPr>
        <p:txBody>
          <a:bodyPr>
            <a:normAutofit/>
          </a:bodyPr>
          <a:lstStyle/>
          <a:p>
            <a:r>
              <a:rPr lang="en-US" sz="2800" dirty="0" smtClean="0"/>
              <a:t>Ashley H. Schempf, PhD</a:t>
            </a:r>
          </a:p>
          <a:p>
            <a:r>
              <a:rPr lang="en-US" sz="2800" dirty="0" smtClean="0"/>
              <a:t>MCH Epidemiology Training Course</a:t>
            </a:r>
            <a:endParaRPr lang="en-US" sz="2800" dirty="0" smtClean="0"/>
          </a:p>
          <a:p>
            <a:r>
              <a:rPr lang="en-US" sz="2800" dirty="0" smtClean="0"/>
              <a:t>June 2, </a:t>
            </a:r>
            <a:r>
              <a:rPr lang="en-US" sz="2800" dirty="0" smtClean="0"/>
              <a:t>2012</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a:t>
            </a:r>
            <a:r>
              <a:rPr lang="en-US" dirty="0" err="1" smtClean="0"/>
              <a:t>collapsability</a:t>
            </a:r>
            <a:endParaRPr lang="en-US" dirty="0"/>
          </a:p>
        </p:txBody>
      </p:sp>
      <p:sp>
        <p:nvSpPr>
          <p:cNvPr id="3" name="Content Placeholder 2"/>
          <p:cNvSpPr>
            <a:spLocks noGrp="1"/>
          </p:cNvSpPr>
          <p:nvPr>
            <p:ph idx="1"/>
          </p:nvPr>
        </p:nvSpPr>
        <p:spPr/>
        <p:txBody>
          <a:bodyPr/>
          <a:lstStyle/>
          <a:p>
            <a:r>
              <a:rPr lang="en-US" dirty="0" smtClean="0"/>
              <a:t>Unlike the RR, the odds ratio is not collapsible, meaning that the overall odds ratio does not equal the weighted average of stratum-specific odds ratios</a:t>
            </a:r>
          </a:p>
          <a:p>
            <a:r>
              <a:rPr lang="en-US" dirty="0" smtClean="0"/>
              <a:t>The overall OR is always less so it can appear that there is significant confounding when there is none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32662" y="870010"/>
          <a:ext cx="7581525" cy="2192785"/>
        </p:xfrm>
        <a:graphic>
          <a:graphicData uri="http://schemas.openxmlformats.org/drawingml/2006/table">
            <a:tbl>
              <a:tblPr/>
              <a:tblGrid>
                <a:gridCol w="1083075"/>
                <a:gridCol w="1083075"/>
                <a:gridCol w="1083075"/>
                <a:gridCol w="1083075"/>
                <a:gridCol w="1083075"/>
                <a:gridCol w="1083075"/>
                <a:gridCol w="1083075"/>
              </a:tblGrid>
              <a:tr h="438557">
                <a:tc>
                  <a:txBody>
                    <a:bodyPr/>
                    <a:lstStyle/>
                    <a:p>
                      <a:pPr marL="0" marR="0" algn="ctr">
                        <a:spcBef>
                          <a:spcPts val="0"/>
                        </a:spcBef>
                        <a:spcAft>
                          <a:spcPts val="0"/>
                        </a:spcAft>
                      </a:pPr>
                      <a:endParaRPr lang="en-US" sz="2800" dirty="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 Z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 Z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r h="438557">
                <a:tc>
                  <a:txBody>
                    <a:bodyPr/>
                    <a:lstStyle/>
                    <a:p>
                      <a:pPr marL="0" marR="0" algn="ctr">
                        <a:spcBef>
                          <a:spcPts val="0"/>
                        </a:spcBef>
                        <a:spcAft>
                          <a:spcPts val="0"/>
                        </a:spcAft>
                      </a:pPr>
                      <a:endParaRPr lang="en-US" sz="280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80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38557">
                <a:tc>
                  <a:txBody>
                    <a:bodyPr/>
                    <a:lstStyle/>
                    <a:p>
                      <a:pPr marL="0" marR="0">
                        <a:spcBef>
                          <a:spcPts val="0"/>
                        </a:spcBef>
                        <a:spcAft>
                          <a:spcPts val="0"/>
                        </a:spcAft>
                      </a:pPr>
                      <a:r>
                        <a:rPr lang="en-US" sz="2800">
                          <a:solidFill>
                            <a:schemeClr val="accent1">
                              <a:lumMod val="20000"/>
                              <a:lumOff val="80000"/>
                            </a:schemeClr>
                          </a:solidFill>
                          <a:latin typeface="+mn-lt"/>
                          <a:ea typeface="Times New Roman"/>
                          <a:cs typeface="Times New Roman"/>
                        </a:rPr>
                        <a:t>Y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38557">
                <a:tc>
                  <a:txBody>
                    <a:bodyPr/>
                    <a:lstStyle/>
                    <a:p>
                      <a:pPr marL="0" marR="0">
                        <a:spcBef>
                          <a:spcPts val="0"/>
                        </a:spcBef>
                        <a:spcAft>
                          <a:spcPts val="0"/>
                        </a:spcAft>
                      </a:pPr>
                      <a:r>
                        <a:rPr lang="en-US" sz="2800">
                          <a:solidFill>
                            <a:schemeClr val="accent1">
                              <a:lumMod val="20000"/>
                              <a:lumOff val="80000"/>
                            </a:schemeClr>
                          </a:solidFill>
                          <a:latin typeface="+mn-lt"/>
                          <a:ea typeface="Times New Roman"/>
                          <a:cs typeface="Times New Roman"/>
                        </a:rPr>
                        <a:t>Y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38557">
                <a:tc>
                  <a:txBody>
                    <a:bodyPr/>
                    <a:lstStyle/>
                    <a:p>
                      <a:pPr marL="0" marR="0">
                        <a:spcBef>
                          <a:spcPts val="0"/>
                        </a:spcBef>
                        <a:spcAft>
                          <a:spcPts val="0"/>
                        </a:spcAft>
                      </a:pPr>
                      <a:r>
                        <a:rPr lang="en-US" sz="2800">
                          <a:solidFill>
                            <a:schemeClr val="accent1">
                              <a:lumMod val="20000"/>
                              <a:lumOff val="80000"/>
                            </a:schemeClr>
                          </a:solidFill>
                          <a:latin typeface="+mn-lt"/>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dirty="0">
                          <a:solidFill>
                            <a:schemeClr val="accent1">
                              <a:lumMod val="20000"/>
                              <a:lumOff val="80000"/>
                            </a:schemeClr>
                          </a:solidFill>
                          <a:latin typeface="+mn-lt"/>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a:solidFill>
                            <a:schemeClr val="accent1">
                              <a:lumMod val="20000"/>
                              <a:lumOff val="80000"/>
                            </a:schemeClr>
                          </a:solidFill>
                          <a:latin typeface="+mn-lt"/>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r">
                        <a:spcBef>
                          <a:spcPts val="0"/>
                        </a:spcBef>
                        <a:spcAft>
                          <a:spcPts val="0"/>
                        </a:spcAft>
                      </a:pPr>
                      <a:r>
                        <a:rPr lang="en-US" sz="2800" dirty="0">
                          <a:solidFill>
                            <a:schemeClr val="accent1">
                              <a:lumMod val="20000"/>
                              <a:lumOff val="80000"/>
                            </a:schemeClr>
                          </a:solidFill>
                          <a:latin typeface="+mn-lt"/>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bl>
          </a:graphicData>
        </a:graphic>
      </p:graphicFrame>
      <p:sp>
        <p:nvSpPr>
          <p:cNvPr id="126047" name="Rectangle 1"/>
          <p:cNvSpPr>
            <a:spLocks noChangeArrowheads="1"/>
          </p:cNvSpPr>
          <p:nvPr/>
        </p:nvSpPr>
        <p:spPr bwMode="auto">
          <a:xfrm>
            <a:off x="152400" y="120134"/>
            <a:ext cx="8697912" cy="6740307"/>
          </a:xfrm>
          <a:prstGeom prst="rect">
            <a:avLst/>
          </a:prstGeom>
          <a:noFill/>
          <a:ln w="9525">
            <a:noFill/>
            <a:miter lim="800000"/>
            <a:headEnd/>
            <a:tailEnd/>
          </a:ln>
        </p:spPr>
        <p:txBody>
          <a:bodyPr wrap="square" anchor="ctr">
            <a:spAutoFit/>
          </a:bodyPr>
          <a:lstStyle/>
          <a:p>
            <a:pPr eaLnBrk="0" hangingPunct="0"/>
            <a:r>
              <a:rPr lang="en-US" sz="2400" dirty="0" smtClean="0">
                <a:latin typeface="Comic Sans MS" pitchFamily="66" charset="0"/>
                <a:cs typeface="Times New Roman" pitchFamily="18" charset="0"/>
              </a:rPr>
              <a:t>The </a:t>
            </a:r>
            <a:r>
              <a:rPr lang="en-US" sz="2400" dirty="0">
                <a:latin typeface="Comic Sans MS" pitchFamily="66" charset="0"/>
                <a:cs typeface="Times New Roman" pitchFamily="18" charset="0"/>
              </a:rPr>
              <a:t>observed values </a:t>
            </a:r>
            <a:r>
              <a:rPr lang="en-US" sz="2400" dirty="0" smtClean="0">
                <a:latin typeface="Comic Sans MS" pitchFamily="66" charset="0"/>
                <a:cs typeface="Times New Roman" pitchFamily="18" charset="0"/>
              </a:rPr>
              <a:t>are:</a:t>
            </a:r>
          </a:p>
          <a:p>
            <a:pPr eaLnBrk="0" hangingPunct="0"/>
            <a:r>
              <a:rPr lang="en-US" sz="2400" dirty="0" smtClean="0">
                <a:latin typeface="Comic Sans MS" pitchFamily="66" charset="0"/>
                <a:cs typeface="Times New Roman" pitchFamily="18" charset="0"/>
              </a:rPr>
              <a:t> </a:t>
            </a:r>
            <a:endParaRPr lang="en-US" sz="2400" dirty="0">
              <a:latin typeface="Comic Sans MS" pitchFamily="66" charset="0"/>
            </a:endParaRPr>
          </a:p>
          <a:p>
            <a:pPr eaLnBrk="0" hangingPunct="0"/>
            <a:endParaRPr lang="en-US" sz="2400" dirty="0">
              <a:latin typeface="Comic Sans MS" pitchFamily="66" charset="0"/>
              <a:cs typeface="Times New Roman" pitchFamily="18" charset="0"/>
            </a:endParaRPr>
          </a:p>
          <a:p>
            <a:pPr eaLnBrk="0" hangingPunct="0"/>
            <a:endParaRPr lang="en-US" sz="2400" dirty="0">
              <a:latin typeface="Comic Sans MS" pitchFamily="66" charset="0"/>
            </a:endParaRPr>
          </a:p>
          <a:p>
            <a:pPr eaLnBrk="0" hangingPunct="0"/>
            <a:endParaRPr lang="en-US" sz="2400" dirty="0">
              <a:latin typeface="Comic Sans MS" pitchFamily="66" charset="0"/>
              <a:cs typeface="Times New Roman" pitchFamily="18" charset="0"/>
            </a:endParaRPr>
          </a:p>
          <a:p>
            <a:pPr eaLnBrk="0" hangingPunct="0"/>
            <a:endParaRPr lang="en-US" sz="2400" dirty="0">
              <a:latin typeface="Comic Sans MS" pitchFamily="66" charset="0"/>
              <a:cs typeface="Times New Roman" pitchFamily="18" charset="0"/>
            </a:endParaRPr>
          </a:p>
          <a:p>
            <a:pPr eaLnBrk="0" hangingPunct="0"/>
            <a:endParaRPr lang="en-US" sz="2400" dirty="0">
              <a:latin typeface="Comic Sans MS" pitchFamily="66" charset="0"/>
              <a:cs typeface="Times New Roman" pitchFamily="18" charset="0"/>
            </a:endParaRPr>
          </a:p>
          <a:p>
            <a:pPr eaLnBrk="0" hangingPunct="0"/>
            <a:endParaRPr lang="en-US" sz="2400" b="1" dirty="0" smtClean="0">
              <a:latin typeface="Comic Sans MS" pitchFamily="66" charset="0"/>
            </a:endParaRPr>
          </a:p>
          <a:p>
            <a:pPr eaLnBrk="0" hangingPunct="0"/>
            <a:endParaRPr lang="en-US" sz="2400" b="1" dirty="0" smtClean="0">
              <a:latin typeface="Comic Sans MS" pitchFamily="66" charset="0"/>
            </a:endParaRPr>
          </a:p>
          <a:p>
            <a:pPr eaLnBrk="0" hangingPunct="0"/>
            <a:r>
              <a:rPr lang="en-US" sz="2400" b="1" dirty="0" smtClean="0">
                <a:latin typeface="Comic Sans MS" pitchFamily="66" charset="0"/>
              </a:rPr>
              <a:t>Crude RR = 6/4 = 1.50</a:t>
            </a:r>
          </a:p>
          <a:p>
            <a:pPr eaLnBrk="0" hangingPunct="0"/>
            <a:r>
              <a:rPr lang="en-US" sz="2400" b="1" dirty="0" smtClean="0">
                <a:latin typeface="Comic Sans MS" pitchFamily="66" charset="0"/>
              </a:rPr>
              <a:t>Crude OR = (6/4)/(4/6) = 2.25</a:t>
            </a:r>
          </a:p>
          <a:p>
            <a:pPr eaLnBrk="0" hangingPunct="0"/>
            <a:r>
              <a:rPr lang="en-US" sz="2400" b="1" dirty="0" smtClean="0">
                <a:latin typeface="Comic Sans MS" pitchFamily="66" charset="0"/>
              </a:rPr>
              <a:t>Greatly exaggerated because overall risk is high (~50%)</a:t>
            </a:r>
          </a:p>
          <a:p>
            <a:pPr eaLnBrk="0" hangingPunct="0"/>
            <a:endParaRPr lang="en-US" sz="2400" b="1" dirty="0" smtClean="0">
              <a:latin typeface="Comic Sans MS" pitchFamily="66" charset="0"/>
            </a:endParaRPr>
          </a:p>
          <a:p>
            <a:pPr eaLnBrk="0" hangingPunct="0"/>
            <a:r>
              <a:rPr lang="en-US" sz="2400" b="1" dirty="0" smtClean="0">
                <a:latin typeface="Comic Sans MS" pitchFamily="66" charset="0"/>
              </a:rPr>
              <a:t>Z cannot be a confounder of X because it is not associated with X, all possible combinations of Z and X have 5 observations</a:t>
            </a:r>
          </a:p>
          <a:p>
            <a:pPr eaLnBrk="0" hangingPunct="0"/>
            <a:endParaRPr lang="en-US" sz="2400" b="1" dirty="0" smtClean="0">
              <a:latin typeface="Comic Sans MS" pitchFamily="66" charset="0"/>
            </a:endParaRPr>
          </a:p>
          <a:p>
            <a:pPr eaLnBrk="0" hangingPunct="0"/>
            <a:endParaRPr lang="en-US" sz="2400" b="1" dirty="0">
              <a:latin typeface="Comic Sans MS" pitchFamily="66" charset="0"/>
            </a:endParaRPr>
          </a:p>
        </p:txBody>
      </p:sp>
    </p:spTree>
    <p:extLst>
      <p:ext uri="{BB962C8B-B14F-4D97-AF65-F5344CB8AC3E}">
        <p14:creationId xmlns:p14="http://schemas.microsoft.com/office/powerpoint/2010/main" val="987176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33400" y="838200"/>
          <a:ext cx="7998780" cy="2457177"/>
        </p:xfrm>
        <a:graphic>
          <a:graphicData uri="http://schemas.openxmlformats.org/drawingml/2006/table">
            <a:tbl>
              <a:tblPr/>
              <a:tblGrid>
                <a:gridCol w="2388092"/>
                <a:gridCol w="967666"/>
                <a:gridCol w="932155"/>
                <a:gridCol w="949911"/>
                <a:gridCol w="958788"/>
                <a:gridCol w="839046"/>
                <a:gridCol w="963122"/>
              </a:tblGrid>
              <a:tr h="407405">
                <a:tc>
                  <a:txBody>
                    <a:bodyPr/>
                    <a:lstStyle/>
                    <a:p>
                      <a:pPr marL="0" marR="0" algn="ctr">
                        <a:spcBef>
                          <a:spcPts val="0"/>
                        </a:spcBef>
                        <a:spcAft>
                          <a:spcPts val="0"/>
                        </a:spcAft>
                      </a:pPr>
                      <a:endParaRPr lang="en-US" sz="2400" dirty="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marL="0" marR="0" algn="ctr">
                        <a:spcBef>
                          <a:spcPts val="0"/>
                        </a:spcBef>
                        <a:spcAft>
                          <a:spcPts val="0"/>
                        </a:spcAft>
                      </a:pPr>
                      <a:r>
                        <a:rPr lang="en-US" sz="2400" dirty="0">
                          <a:solidFill>
                            <a:schemeClr val="accent1">
                              <a:lumMod val="20000"/>
                              <a:lumOff val="80000"/>
                            </a:schemeClr>
                          </a:solidFill>
                          <a:latin typeface="+mn-lt"/>
                          <a:ea typeface="Times New Roman"/>
                          <a:cs typeface="Times New Roman"/>
                        </a:rPr>
                        <a:t> Z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a:solidFill>
                            <a:schemeClr val="accent1">
                              <a:lumMod val="20000"/>
                              <a:lumOff val="80000"/>
                            </a:schemeClr>
                          </a:solidFill>
                          <a:latin typeface="+mn-lt"/>
                          <a:ea typeface="Times New Roman"/>
                          <a:cs typeface="Times New Roman"/>
                        </a:rPr>
                        <a:t> Z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dirty="0" smtClean="0">
                          <a:solidFill>
                            <a:schemeClr val="accent1">
                              <a:lumMod val="20000"/>
                              <a:lumOff val="80000"/>
                            </a:schemeClr>
                          </a:solidFill>
                          <a:latin typeface="+mn-lt"/>
                          <a:ea typeface="Times New Roman"/>
                          <a:cs typeface="Times New Roman"/>
                        </a:rPr>
                        <a:t>CRUDE</a:t>
                      </a:r>
                      <a:endParaRPr lang="en-US" sz="2400" dirty="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r h="407405">
                <a:tc>
                  <a:txBody>
                    <a:bodyPr/>
                    <a:lstStyle/>
                    <a:p>
                      <a:pPr marL="0" marR="0">
                        <a:spcBef>
                          <a:spcPts val="0"/>
                        </a:spcBef>
                        <a:spcAft>
                          <a:spcPts val="0"/>
                        </a:spcAft>
                      </a:pPr>
                      <a:endParaRPr lang="en-US" sz="2400" dirty="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dirty="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dirty="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dirty="0">
                          <a:solidFill>
                            <a:schemeClr val="accent1">
                              <a:lumMod val="20000"/>
                              <a:lumOff val="80000"/>
                            </a:schemeClr>
                          </a:solidFill>
                          <a:latin typeface="+mn-lt"/>
                          <a:ea typeface="Times New Roman"/>
                          <a:cs typeface="Times New Roman"/>
                        </a:rPr>
                        <a:t>X = 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dirty="0">
                          <a:solidFill>
                            <a:schemeClr val="accent1">
                              <a:lumMod val="20000"/>
                              <a:lumOff val="80000"/>
                            </a:schemeClr>
                          </a:solidFill>
                          <a:latin typeface="+mn-lt"/>
                          <a:ea typeface="Times New Roman"/>
                          <a:cs typeface="Times New Roman"/>
                        </a:rPr>
                        <a:t>X = 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07405">
                <a:tc>
                  <a:txBody>
                    <a:bodyPr/>
                    <a:lstStyle/>
                    <a:p>
                      <a:pPr marL="0" marR="0">
                        <a:spcBef>
                          <a:spcPts val="0"/>
                        </a:spcBef>
                        <a:spcAft>
                          <a:spcPts val="0"/>
                        </a:spcAft>
                      </a:pPr>
                      <a:r>
                        <a:rPr lang="en-US" sz="2400">
                          <a:solidFill>
                            <a:schemeClr val="accent1">
                              <a:lumMod val="20000"/>
                              <a:lumOff val="80000"/>
                            </a:schemeClr>
                          </a:solidFill>
                          <a:latin typeface="+mn-lt"/>
                          <a:ea typeface="Times New Roman"/>
                          <a:cs typeface="Times New Roman"/>
                        </a:rPr>
                        <a:t>RISK</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a:txBody>
                    <a:bodyPr/>
                    <a:lstStyle/>
                    <a:p>
                      <a:pPr marL="0" marR="0" algn="ctr">
                        <a:spcBef>
                          <a:spcPts val="0"/>
                        </a:spcBef>
                        <a:spcAft>
                          <a:spcPts val="0"/>
                        </a:spcAft>
                      </a:pPr>
                      <a:r>
                        <a:rPr lang="en-US" sz="2400" i="0">
                          <a:solidFill>
                            <a:schemeClr val="accent1">
                              <a:lumMod val="20000"/>
                              <a:lumOff val="80000"/>
                            </a:schemeClr>
                          </a:solidFill>
                          <a:latin typeface="+mn-lt"/>
                          <a:ea typeface="Times New Roman"/>
                          <a:cs typeface="Times New Roman"/>
                        </a:rPr>
                        <a:t>0.40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r>
              <a:tr h="420152">
                <a:tc>
                  <a:txBody>
                    <a:bodyPr/>
                    <a:lstStyle/>
                    <a:p>
                      <a:pPr marL="0" marR="0">
                        <a:spcBef>
                          <a:spcPts val="0"/>
                        </a:spcBef>
                        <a:spcAft>
                          <a:spcPts val="0"/>
                        </a:spcAft>
                      </a:pPr>
                      <a:r>
                        <a:rPr lang="en-US" sz="2400" dirty="0" smtClean="0">
                          <a:solidFill>
                            <a:schemeClr val="accent1">
                              <a:lumMod val="20000"/>
                              <a:lumOff val="80000"/>
                            </a:schemeClr>
                          </a:solidFill>
                          <a:latin typeface="+mn-lt"/>
                          <a:ea typeface="Times New Roman"/>
                          <a:cs typeface="Times New Roman"/>
                        </a:rPr>
                        <a:t>RISK</a:t>
                      </a:r>
                      <a:r>
                        <a:rPr lang="en-US" sz="2400" baseline="0" dirty="0" smtClean="0">
                          <a:solidFill>
                            <a:schemeClr val="accent1">
                              <a:lumMod val="20000"/>
                              <a:lumOff val="80000"/>
                            </a:schemeClr>
                          </a:solidFill>
                          <a:latin typeface="+mn-lt"/>
                          <a:ea typeface="Times New Roman"/>
                          <a:cs typeface="Times New Roman"/>
                        </a:rPr>
                        <a:t> DIFFERENCE</a:t>
                      </a:r>
                      <a:endParaRPr lang="en-US" sz="2400" dirty="0">
                        <a:solidFill>
                          <a:schemeClr val="accent1">
                            <a:lumMod val="20000"/>
                            <a:lumOff val="80000"/>
                          </a:schemeClr>
                        </a:solidFill>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r h="407405">
                <a:tc>
                  <a:txBody>
                    <a:bodyPr/>
                    <a:lstStyle/>
                    <a:p>
                      <a:pPr marL="0" marR="0">
                        <a:spcBef>
                          <a:spcPts val="0"/>
                        </a:spcBef>
                        <a:spcAft>
                          <a:spcPts val="0"/>
                        </a:spcAft>
                      </a:pPr>
                      <a:r>
                        <a:rPr lang="en-US" sz="2400">
                          <a:solidFill>
                            <a:schemeClr val="accent1">
                              <a:lumMod val="20000"/>
                              <a:lumOff val="80000"/>
                            </a:schemeClr>
                          </a:solidFill>
                          <a:latin typeface="+mn-lt"/>
                          <a:ea typeface="Times New Roman"/>
                          <a:cs typeface="Times New Roman"/>
                        </a:rPr>
                        <a:t>RISK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marL="0" marR="0" algn="ctr">
                        <a:spcBef>
                          <a:spcPts val="0"/>
                        </a:spcBef>
                        <a:spcAft>
                          <a:spcPts val="0"/>
                        </a:spcAft>
                      </a:pPr>
                      <a:r>
                        <a:rPr lang="en-US" sz="2400" i="0">
                          <a:solidFill>
                            <a:schemeClr val="accent1">
                              <a:lumMod val="20000"/>
                              <a:lumOff val="80000"/>
                            </a:schemeClr>
                          </a:solidFill>
                          <a:latin typeface="+mn-lt"/>
                          <a:ea typeface="Times New Roman"/>
                          <a:cs typeface="Times New Roman"/>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r h="407405">
                <a:tc>
                  <a:txBody>
                    <a:bodyPr/>
                    <a:lstStyle/>
                    <a:p>
                      <a:pPr marL="0" marR="0">
                        <a:spcBef>
                          <a:spcPts val="0"/>
                        </a:spcBef>
                        <a:spcAft>
                          <a:spcPts val="0"/>
                        </a:spcAft>
                      </a:pPr>
                      <a:r>
                        <a:rPr lang="en-US" sz="2400">
                          <a:solidFill>
                            <a:schemeClr val="accent1">
                              <a:lumMod val="20000"/>
                              <a:lumOff val="80000"/>
                            </a:schemeClr>
                          </a:solidFill>
                          <a:latin typeface="+mn-lt"/>
                          <a:ea typeface="Times New Roman"/>
                          <a:cs typeface="Times New Roman"/>
                        </a:rPr>
                        <a:t>ODDS RATIO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gridSpan="2">
                  <a:txBody>
                    <a:bodyPr/>
                    <a:lstStyle/>
                    <a:p>
                      <a:pPr marL="0" marR="0" algn="ctr">
                        <a:spcBef>
                          <a:spcPts val="0"/>
                        </a:spcBef>
                        <a:spcAft>
                          <a:spcPts val="0"/>
                        </a:spcAft>
                      </a:pPr>
                      <a:r>
                        <a:rPr lang="en-US" sz="2400" i="0">
                          <a:solidFill>
                            <a:schemeClr val="accent1">
                              <a:lumMod val="20000"/>
                              <a:lumOff val="80000"/>
                            </a:schemeClr>
                          </a:solidFill>
                          <a:latin typeface="+mn-lt"/>
                          <a:ea typeface="Times New Roman"/>
                          <a:cs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a:solidFill>
                            <a:schemeClr val="accent1">
                              <a:lumMod val="20000"/>
                              <a:lumOff val="80000"/>
                            </a:schemeClr>
                          </a:solidFill>
                          <a:latin typeface="+mn-lt"/>
                          <a:ea typeface="Times New Roman"/>
                          <a:cs typeface="Times New Roman"/>
                        </a:rPr>
                        <a:t>2.67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c gridSpan="2">
                  <a:txBody>
                    <a:bodyPr/>
                    <a:lstStyle/>
                    <a:p>
                      <a:pPr marL="0" marR="0" algn="ctr">
                        <a:spcBef>
                          <a:spcPts val="0"/>
                        </a:spcBef>
                        <a:spcAft>
                          <a:spcPts val="0"/>
                        </a:spcAft>
                      </a:pPr>
                      <a:r>
                        <a:rPr lang="en-US" sz="2400" i="0" dirty="0">
                          <a:solidFill>
                            <a:schemeClr val="accent1">
                              <a:lumMod val="20000"/>
                              <a:lumOff val="80000"/>
                            </a:schemeClr>
                          </a:solidFill>
                          <a:latin typeface="+mn-lt"/>
                          <a:ea typeface="Times New Roman"/>
                          <a:cs typeface="Times New Roman"/>
                        </a:rPr>
                        <a:t>2.25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60000"/>
                        <a:lumOff val="40000"/>
                      </a:schemeClr>
                    </a:solidFill>
                  </a:tcPr>
                </a:tc>
                <a:tc hMerge="1">
                  <a:txBody>
                    <a:bodyPr/>
                    <a:lstStyle/>
                    <a:p>
                      <a:endParaRPr lang="en-US"/>
                    </a:p>
                  </a:txBody>
                  <a:tcPr/>
                </a:tc>
              </a:tr>
            </a:tbl>
          </a:graphicData>
        </a:graphic>
      </p:graphicFrame>
      <p:sp>
        <p:nvSpPr>
          <p:cNvPr id="4" name="TextBox 3"/>
          <p:cNvSpPr txBox="1"/>
          <p:nvPr/>
        </p:nvSpPr>
        <p:spPr>
          <a:xfrm>
            <a:off x="381000" y="381000"/>
            <a:ext cx="8229600" cy="1754326"/>
          </a:xfrm>
          <a:prstGeom prst="rect">
            <a:avLst/>
          </a:prstGeom>
          <a:noFill/>
        </p:spPr>
        <p:txBody>
          <a:bodyPr wrap="square" rtlCol="0">
            <a:spAutoFit/>
          </a:bodyPr>
          <a:lstStyle/>
          <a:p>
            <a:r>
              <a:rPr lang="en-US" sz="2400" dirty="0" smtClean="0">
                <a:latin typeface="Comic Sans MS" pitchFamily="66" charset="0"/>
                <a:cs typeface="Times New Roman" pitchFamily="18" charset="0"/>
              </a:rPr>
              <a:t>The observed effect contrast measures are therefore:</a:t>
            </a:r>
          </a:p>
          <a:p>
            <a:endParaRPr lang="en-US" sz="2400" dirty="0" smtClean="0">
              <a:latin typeface="Comic Sans MS" pitchFamily="66" charset="0"/>
              <a:cs typeface="Times New Roman" pitchFamily="18" charset="0"/>
            </a:endParaRPr>
          </a:p>
          <a:p>
            <a:endParaRPr lang="en-US" sz="2400" dirty="0" smtClean="0">
              <a:latin typeface="Comic Sans MS" pitchFamily="66" charset="0"/>
              <a:cs typeface="Times New Roman" pitchFamily="18" charset="0"/>
            </a:endParaRPr>
          </a:p>
          <a:p>
            <a:r>
              <a:rPr lang="en-US" dirty="0" smtClean="0">
                <a:latin typeface="Comic Sans MS" pitchFamily="66" charset="0"/>
                <a:cs typeface="Times New Roman" pitchFamily="18" charset="0"/>
              </a:rPr>
              <a:t>	</a:t>
            </a:r>
            <a:endParaRPr lang="en-US" b="1" dirty="0" smtClean="0">
              <a:latin typeface="Comic Sans MS" pitchFamily="66" charset="0"/>
            </a:endParaRPr>
          </a:p>
          <a:p>
            <a:endParaRPr lang="en-US" dirty="0"/>
          </a:p>
        </p:txBody>
      </p:sp>
      <p:graphicFrame>
        <p:nvGraphicFramePr>
          <p:cNvPr id="66562" name="Object 1"/>
          <p:cNvGraphicFramePr>
            <a:graphicFrameLocks noChangeAspect="1"/>
          </p:cNvGraphicFramePr>
          <p:nvPr/>
        </p:nvGraphicFramePr>
        <p:xfrm>
          <a:off x="228600" y="3657600"/>
          <a:ext cx="4762500" cy="850900"/>
        </p:xfrm>
        <a:graphic>
          <a:graphicData uri="http://schemas.openxmlformats.org/presentationml/2006/ole">
            <mc:AlternateContent xmlns:mc="http://schemas.openxmlformats.org/markup-compatibility/2006">
              <mc:Choice xmlns:v="urn:schemas-microsoft-com:vml" Requires="v">
                <p:oleObj spid="_x0000_s66568" name="Equation" r:id="rId3" imgW="4000500" imgH="711200" progId="">
                  <p:embed/>
                </p:oleObj>
              </mc:Choice>
              <mc:Fallback>
                <p:oleObj name="Equation" r:id="rId3" imgW="4000500" imgH="711200"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657600"/>
                        <a:ext cx="47625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3" name="Object 1"/>
          <p:cNvGraphicFramePr>
            <a:graphicFrameLocks noChangeAspect="1"/>
          </p:cNvGraphicFramePr>
          <p:nvPr/>
        </p:nvGraphicFramePr>
        <p:xfrm>
          <a:off x="228600" y="4648200"/>
          <a:ext cx="6134100" cy="850900"/>
        </p:xfrm>
        <a:graphic>
          <a:graphicData uri="http://schemas.openxmlformats.org/presentationml/2006/ole">
            <mc:AlternateContent xmlns:mc="http://schemas.openxmlformats.org/markup-compatibility/2006">
              <mc:Choice xmlns:v="urn:schemas-microsoft-com:vml" Requires="v">
                <p:oleObj spid="_x0000_s66569" name="Equation" r:id="rId5" imgW="5156200" imgH="711200" progId="">
                  <p:embed/>
                </p:oleObj>
              </mc:Choice>
              <mc:Fallback>
                <p:oleObj name="Equation" r:id="rId5" imgW="5156200" imgH="711200"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4648200"/>
                        <a:ext cx="6134100" cy="850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6564" name="Object 1"/>
          <p:cNvGraphicFramePr>
            <a:graphicFrameLocks noChangeAspect="1"/>
          </p:cNvGraphicFramePr>
          <p:nvPr/>
        </p:nvGraphicFramePr>
        <p:xfrm>
          <a:off x="228600" y="5638800"/>
          <a:ext cx="5091113" cy="860425"/>
        </p:xfrm>
        <a:graphic>
          <a:graphicData uri="http://schemas.openxmlformats.org/presentationml/2006/ole">
            <mc:AlternateContent xmlns:mc="http://schemas.openxmlformats.org/markup-compatibility/2006">
              <mc:Choice xmlns:v="urn:schemas-microsoft-com:vml" Requires="v">
                <p:oleObj spid="_x0000_s66570" name="Equation" r:id="rId7" imgW="4229100" imgH="711200" progId="">
                  <p:embed/>
                </p:oleObj>
              </mc:Choice>
              <mc:Fallback>
                <p:oleObj name="Equation" r:id="rId7" imgW="4229100" imgH="711200" progId="">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5638800"/>
                        <a:ext cx="5091113" cy="860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5410200" y="3810000"/>
            <a:ext cx="2895600" cy="369332"/>
          </a:xfrm>
          <a:prstGeom prst="rect">
            <a:avLst/>
          </a:prstGeom>
          <a:noFill/>
        </p:spPr>
        <p:txBody>
          <a:bodyPr wrap="square" rtlCol="0">
            <a:spAutoFit/>
          </a:bodyPr>
          <a:lstStyle/>
          <a:p>
            <a:r>
              <a:rPr lang="en-US" dirty="0" smtClean="0"/>
              <a:t>Adjusted RD = Crude RD</a:t>
            </a:r>
            <a:endParaRPr lang="en-US" dirty="0"/>
          </a:p>
        </p:txBody>
      </p:sp>
      <p:sp>
        <p:nvSpPr>
          <p:cNvPr id="9" name="TextBox 8"/>
          <p:cNvSpPr txBox="1"/>
          <p:nvPr/>
        </p:nvSpPr>
        <p:spPr>
          <a:xfrm>
            <a:off x="6553200" y="4800600"/>
            <a:ext cx="2895600" cy="369332"/>
          </a:xfrm>
          <a:prstGeom prst="rect">
            <a:avLst/>
          </a:prstGeom>
          <a:noFill/>
        </p:spPr>
        <p:txBody>
          <a:bodyPr wrap="square" rtlCol="0">
            <a:spAutoFit/>
          </a:bodyPr>
          <a:lstStyle/>
          <a:p>
            <a:r>
              <a:rPr lang="en-US" dirty="0" smtClean="0"/>
              <a:t>Adjusted RD = Crude RD</a:t>
            </a:r>
            <a:endParaRPr lang="en-US" dirty="0"/>
          </a:p>
        </p:txBody>
      </p:sp>
      <p:sp>
        <p:nvSpPr>
          <p:cNvPr id="10" name="TextBox 9"/>
          <p:cNvSpPr txBox="1"/>
          <p:nvPr/>
        </p:nvSpPr>
        <p:spPr>
          <a:xfrm>
            <a:off x="5638800" y="5867400"/>
            <a:ext cx="2895600" cy="369332"/>
          </a:xfrm>
          <a:prstGeom prst="rect">
            <a:avLst/>
          </a:prstGeom>
          <a:noFill/>
        </p:spPr>
        <p:txBody>
          <a:bodyPr wrap="square" rtlCol="0">
            <a:spAutoFit/>
          </a:bodyPr>
          <a:lstStyle/>
          <a:p>
            <a:r>
              <a:rPr lang="en-US" dirty="0" smtClean="0"/>
              <a:t>Adjusted OR ≠ Crude OR</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ChangeArrowheads="1"/>
          </p:cNvSpPr>
          <p:nvPr/>
        </p:nvSpPr>
        <p:spPr bwMode="auto">
          <a:xfrm>
            <a:off x="130175" y="163513"/>
            <a:ext cx="8807450" cy="6863417"/>
          </a:xfrm>
          <a:prstGeom prst="rect">
            <a:avLst/>
          </a:prstGeom>
          <a:noFill/>
          <a:ln w="9525">
            <a:noFill/>
            <a:miter lim="800000"/>
            <a:headEnd/>
            <a:tailEnd/>
          </a:ln>
        </p:spPr>
        <p:txBody>
          <a:bodyPr wrap="square">
            <a:spAutoFit/>
          </a:bodyPr>
          <a:lstStyle/>
          <a:p>
            <a:pPr algn="ctr"/>
            <a:r>
              <a:rPr lang="en-US" sz="3200" dirty="0" smtClean="0">
                <a:latin typeface="Comic Sans MS" pitchFamily="66" charset="0"/>
              </a:rPr>
              <a:t>The Odds Ratio is a LIAR</a:t>
            </a:r>
          </a:p>
          <a:p>
            <a:endParaRPr lang="en-US" sz="1200" dirty="0" smtClean="0">
              <a:latin typeface="Comic Sans MS" pitchFamily="66" charset="0"/>
            </a:endParaRPr>
          </a:p>
          <a:p>
            <a:r>
              <a:rPr lang="en-US" sz="2400" dirty="0" smtClean="0">
                <a:latin typeface="Comic Sans MS" pitchFamily="66" charset="0"/>
              </a:rPr>
              <a:t>Based </a:t>
            </a:r>
            <a:r>
              <a:rPr lang="en-US" sz="2400" dirty="0">
                <a:latin typeface="Comic Sans MS" pitchFamily="66" charset="0"/>
              </a:rPr>
              <a:t>on the practical criteria traditionally employed for detecting confounding (i.e., a change-in-estimate approach), the decision in this example would be to adjust for covariate Z when using the </a:t>
            </a:r>
            <a:r>
              <a:rPr lang="en-US" sz="2400" dirty="0" smtClean="0">
                <a:latin typeface="Comic Sans MS" pitchFamily="66" charset="0"/>
              </a:rPr>
              <a:t>OR as </a:t>
            </a:r>
            <a:r>
              <a:rPr lang="en-US" sz="2400" dirty="0">
                <a:latin typeface="Comic Sans MS" pitchFamily="66" charset="0"/>
              </a:rPr>
              <a:t>the effect </a:t>
            </a:r>
            <a:r>
              <a:rPr lang="en-US" sz="2400" dirty="0" smtClean="0">
                <a:latin typeface="Comic Sans MS" pitchFamily="66" charset="0"/>
              </a:rPr>
              <a:t>measure but not RR or RD.  </a:t>
            </a:r>
            <a:endParaRPr lang="en-US" sz="2400" dirty="0">
              <a:latin typeface="Comic Sans MS" pitchFamily="66" charset="0"/>
            </a:endParaRPr>
          </a:p>
          <a:p>
            <a:endParaRPr lang="en-US" sz="1200" dirty="0">
              <a:latin typeface="Comic Sans MS" pitchFamily="66" charset="0"/>
            </a:endParaRPr>
          </a:p>
          <a:p>
            <a:r>
              <a:rPr lang="en-US" sz="2400" dirty="0" smtClean="0">
                <a:latin typeface="Comic Sans MS" pitchFamily="66" charset="0"/>
              </a:rPr>
              <a:t>The </a:t>
            </a:r>
            <a:r>
              <a:rPr lang="en-US" sz="2400" dirty="0">
                <a:latin typeface="Comic Sans MS" pitchFamily="66" charset="0"/>
              </a:rPr>
              <a:t>discrepancy arises because inequality between the crude and adjusted </a:t>
            </a:r>
            <a:r>
              <a:rPr lang="en-US" sz="2400" dirty="0" smtClean="0">
                <a:latin typeface="Comic Sans MS" pitchFamily="66" charset="0"/>
              </a:rPr>
              <a:t>OR does </a:t>
            </a:r>
            <a:r>
              <a:rPr lang="en-US" sz="2400" dirty="0">
                <a:latin typeface="Comic Sans MS" pitchFamily="66" charset="0"/>
              </a:rPr>
              <a:t>not necessarily imply causal confounding if the OR does not approximate the RR.</a:t>
            </a:r>
          </a:p>
          <a:p>
            <a:endParaRPr lang="en-US" sz="1200" dirty="0">
              <a:latin typeface="Comic Sans MS" pitchFamily="66" charset="0"/>
            </a:endParaRPr>
          </a:p>
          <a:p>
            <a:r>
              <a:rPr lang="en-US" sz="2400" dirty="0">
                <a:latin typeface="Comic Sans MS" pitchFamily="66" charset="0"/>
              </a:rPr>
              <a:t>The odds ratio </a:t>
            </a:r>
            <a:r>
              <a:rPr lang="en-US" sz="2400" dirty="0" smtClean="0">
                <a:latin typeface="Comic Sans MS" pitchFamily="66" charset="0"/>
              </a:rPr>
              <a:t>is </a:t>
            </a:r>
            <a:r>
              <a:rPr lang="en-US" sz="2400" b="1" dirty="0">
                <a:latin typeface="Comic Sans MS" pitchFamily="66" charset="0"/>
              </a:rPr>
              <a:t>not collapsible</a:t>
            </a:r>
            <a:r>
              <a:rPr lang="en-US" sz="2400" dirty="0">
                <a:latin typeface="Comic Sans MS" pitchFamily="66" charset="0"/>
              </a:rPr>
              <a:t>, meaning that the </a:t>
            </a:r>
            <a:r>
              <a:rPr lang="en-US" sz="2400" dirty="0" smtClean="0">
                <a:latin typeface="Comic Sans MS" pitchFamily="66" charset="0"/>
              </a:rPr>
              <a:t>average of the stratum-specific </a:t>
            </a:r>
            <a:r>
              <a:rPr lang="en-US" sz="2400" dirty="0">
                <a:latin typeface="Comic Sans MS" pitchFamily="66" charset="0"/>
              </a:rPr>
              <a:t>values </a:t>
            </a:r>
            <a:r>
              <a:rPr lang="en-US" sz="2400" dirty="0" smtClean="0">
                <a:latin typeface="Comic Sans MS" pitchFamily="66" charset="0"/>
              </a:rPr>
              <a:t>does </a:t>
            </a:r>
            <a:r>
              <a:rPr lang="en-US" sz="2400" dirty="0">
                <a:latin typeface="Comic Sans MS" pitchFamily="66" charset="0"/>
              </a:rPr>
              <a:t>not necessarily equal the crude value, even in the absence of confounding.  </a:t>
            </a:r>
            <a:r>
              <a:rPr lang="en-US" sz="2400" i="1" u="sng" dirty="0" smtClean="0">
                <a:latin typeface="Comic Sans MS" pitchFamily="66" charset="0"/>
              </a:rPr>
              <a:t>Thus, adjusting for factors that are not confounders can make associations appear stronger  based on the OR  (i.e. negative confounding) but will not affect the RD or RR. </a:t>
            </a:r>
            <a:r>
              <a:rPr lang="en-US" sz="2400" dirty="0" smtClean="0">
                <a:latin typeface="Comic Sans MS" pitchFamily="66" charset="0"/>
              </a:rPr>
              <a:t>Also possible for crude to equal adjusted OR when confounding is present.</a:t>
            </a:r>
            <a:endParaRPr lang="en-US" sz="2400" dirty="0">
              <a:latin typeface="Comic Sans M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use odds ratios?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Some convenient properties</a:t>
            </a:r>
          </a:p>
          <a:p>
            <a:pPr lvl="1"/>
            <a:r>
              <a:rPr lang="en-US" dirty="0" smtClean="0"/>
              <a:t>Symmetric, odds of Y = 1/(odds of not Y)</a:t>
            </a:r>
          </a:p>
          <a:p>
            <a:pPr lvl="1"/>
            <a:r>
              <a:rPr lang="en-US" dirty="0" smtClean="0"/>
              <a:t>OR of exposure given outcome = OR of outcome given exposure</a:t>
            </a:r>
          </a:p>
          <a:p>
            <a:r>
              <a:rPr lang="en-US" dirty="0" smtClean="0"/>
              <a:t>Didn’t have the tools and modeling options</a:t>
            </a:r>
          </a:p>
          <a:p>
            <a:r>
              <a:rPr lang="en-US" dirty="0" smtClean="0"/>
              <a:t>Misconception that you cannot use RR in cross-sectional studies</a:t>
            </a:r>
          </a:p>
          <a:p>
            <a:pPr lvl="1"/>
            <a:r>
              <a:rPr lang="en-US" dirty="0" smtClean="0"/>
              <a:t>Not true, it just becomes a prevalence rate ratio</a:t>
            </a:r>
          </a:p>
          <a:p>
            <a:pPr lvl="1"/>
            <a:r>
              <a:rPr lang="en-US" dirty="0" smtClean="0"/>
              <a:t>Even in case-control studies, there are ways around an OR</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you’ve published ORs?</a:t>
            </a:r>
            <a:endParaRPr lang="en-US" dirty="0"/>
          </a:p>
        </p:txBody>
      </p:sp>
      <p:sp>
        <p:nvSpPr>
          <p:cNvPr id="3" name="Content Placeholder 2"/>
          <p:cNvSpPr>
            <a:spLocks noGrp="1"/>
          </p:cNvSpPr>
          <p:nvPr>
            <p:ph idx="1"/>
          </p:nvPr>
        </p:nvSpPr>
        <p:spPr>
          <a:xfrm>
            <a:off x="457200" y="1600200"/>
            <a:ext cx="8229600" cy="5257800"/>
          </a:xfrm>
        </p:spPr>
        <p:txBody>
          <a:bodyPr>
            <a:normAutofit lnSpcReduction="10000"/>
          </a:bodyPr>
          <a:lstStyle/>
          <a:p>
            <a:r>
              <a:rPr lang="en-US" dirty="0" smtClean="0"/>
              <a:t>Don’t fret; qualitative inference is still the same even if magnitude is off</a:t>
            </a:r>
          </a:p>
          <a:p>
            <a:pPr lvl="1"/>
            <a:r>
              <a:rPr lang="en-US" dirty="0" smtClean="0"/>
              <a:t>If OR was positive and significant, RR will be too</a:t>
            </a:r>
          </a:p>
          <a:p>
            <a:pPr lvl="1"/>
            <a:r>
              <a:rPr lang="en-US" dirty="0" smtClean="0"/>
              <a:t>If OR was negative and significant, RR will be too</a:t>
            </a:r>
          </a:p>
          <a:p>
            <a:r>
              <a:rPr lang="en-US" dirty="0" smtClean="0"/>
              <a:t>Hopefully, you did not evaluate confounding, control for non-confounders, or interpret OR as increased risks </a:t>
            </a:r>
          </a:p>
          <a:p>
            <a:r>
              <a:rPr lang="en-US" dirty="0" smtClean="0"/>
              <a:t>But now, we have the tools to report what we want (risk/prevalence differences and ratios)</a:t>
            </a:r>
          </a:p>
          <a:p>
            <a:r>
              <a:rPr lang="en-US" dirty="0" smtClean="0"/>
              <a:t>So, down with the odds ratio!</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RRs all you need?</a:t>
            </a:r>
            <a:endParaRPr lang="en-US" dirty="0"/>
          </a:p>
        </p:txBody>
      </p:sp>
      <p:sp>
        <p:nvSpPr>
          <p:cNvPr id="3" name="Content Placeholder 2"/>
          <p:cNvSpPr>
            <a:spLocks noGrp="1"/>
          </p:cNvSpPr>
          <p:nvPr>
            <p:ph idx="1"/>
          </p:nvPr>
        </p:nvSpPr>
        <p:spPr/>
        <p:txBody>
          <a:bodyPr>
            <a:normAutofit lnSpcReduction="10000"/>
          </a:bodyPr>
          <a:lstStyle/>
          <a:p>
            <a:r>
              <a:rPr lang="en-US" dirty="0" smtClean="0"/>
              <a:t>Unfortunately, all ratio-based measures can be misleading whether or not they’re based on odds or probabilities</a:t>
            </a:r>
          </a:p>
          <a:p>
            <a:r>
              <a:rPr lang="en-US" dirty="0" smtClean="0"/>
              <a:t>Take, for example, a relative risk of 2</a:t>
            </a:r>
          </a:p>
          <a:p>
            <a:pPr lvl="1"/>
            <a:r>
              <a:rPr lang="en-US" dirty="0" smtClean="0"/>
              <a:t>A doubling of risk sounds dramatic</a:t>
            </a:r>
          </a:p>
          <a:p>
            <a:pPr lvl="1"/>
            <a:r>
              <a:rPr lang="en-US" dirty="0" smtClean="0"/>
              <a:t>1% to 2%, RR=2 but absolute increase is 1%,       still very unlikely to have outcome Y</a:t>
            </a:r>
          </a:p>
          <a:p>
            <a:pPr lvl="1"/>
            <a:r>
              <a:rPr lang="en-US" dirty="0" smtClean="0"/>
              <a:t>30% to 60%, RR=2 but absolute increase is 30%, now more likely than not to have outcome Y</a:t>
            </a:r>
          </a:p>
          <a:p>
            <a:pPr lvl="1"/>
            <a:endParaRPr lang="en-US" dirty="0" smtClean="0"/>
          </a:p>
          <a:p>
            <a:endParaRPr lang="en-US" dirty="0"/>
          </a:p>
        </p:txBody>
      </p:sp>
    </p:spTree>
    <p:extLst>
      <p:ext uri="{BB962C8B-B14F-4D97-AF65-F5344CB8AC3E}">
        <p14:creationId xmlns:p14="http://schemas.microsoft.com/office/powerpoint/2010/main" val="3162475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Epidemiology</a:t>
            </a:r>
            <a:endParaRPr lang="en-US" dirty="0"/>
          </a:p>
        </p:txBody>
      </p:sp>
      <p:sp>
        <p:nvSpPr>
          <p:cNvPr id="3" name="Content Placeholder 2"/>
          <p:cNvSpPr>
            <a:spLocks noGrp="1"/>
          </p:cNvSpPr>
          <p:nvPr>
            <p:ph idx="1"/>
          </p:nvPr>
        </p:nvSpPr>
        <p:spPr/>
        <p:txBody>
          <a:bodyPr/>
          <a:lstStyle/>
          <a:p>
            <a:r>
              <a:rPr lang="en-US" dirty="0" smtClean="0"/>
              <a:t>Absolute risk/prevalence differences carry advantage of assessing actual impact</a:t>
            </a:r>
          </a:p>
          <a:p>
            <a:pPr lvl="1"/>
            <a:r>
              <a:rPr lang="en-US" dirty="0" smtClean="0"/>
              <a:t>Potentially avertable or excess cases</a:t>
            </a:r>
          </a:p>
          <a:p>
            <a:pPr lvl="1"/>
            <a:r>
              <a:rPr lang="en-US" dirty="0" smtClean="0"/>
              <a:t>Number needed to treat, PARF</a:t>
            </a:r>
          </a:p>
          <a:p>
            <a:pPr lvl="1"/>
            <a:r>
              <a:rPr lang="en-US" dirty="0" smtClean="0"/>
              <a:t>Additive interactions</a:t>
            </a:r>
          </a:p>
          <a:p>
            <a:r>
              <a:rPr lang="en-US" dirty="0" smtClean="0"/>
              <a:t>Some believe we should abandon ratio based measures of association altogether</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Example</a:t>
            </a:r>
            <a:endParaRPr lang="en-US" dirty="0"/>
          </a:p>
        </p:txBody>
      </p:sp>
      <p:sp>
        <p:nvSpPr>
          <p:cNvPr id="3" name="Content Placeholder 2"/>
          <p:cNvSpPr>
            <a:spLocks noGrp="1"/>
          </p:cNvSpPr>
          <p:nvPr>
            <p:ph idx="1"/>
          </p:nvPr>
        </p:nvSpPr>
        <p:spPr/>
        <p:txBody>
          <a:bodyPr/>
          <a:lstStyle/>
          <a:p>
            <a:pPr marL="0" indent="0">
              <a:buNone/>
            </a:pPr>
            <a:r>
              <a:rPr lang="en-US" sz="2000" dirty="0"/>
              <a:t>Kaufman JS. Toward a more disproportionate epidemiology. </a:t>
            </a:r>
            <a:r>
              <a:rPr lang="en-US" sz="2000" i="1" dirty="0"/>
              <a:t>Epidemiology</a:t>
            </a:r>
            <a:r>
              <a:rPr lang="en-US" sz="2000" dirty="0"/>
              <a:t> 2010 Jan;21(1):1-2. </a:t>
            </a:r>
          </a:p>
          <a:p>
            <a:r>
              <a:rPr lang="en-US" dirty="0" smtClean="0"/>
              <a:t>Department Chair wants to evaluate the effectiveness of instruction</a:t>
            </a:r>
          </a:p>
          <a:p>
            <a:r>
              <a:rPr lang="en-US" dirty="0" smtClean="0"/>
              <a:t>Professor X conducts an RCT</a:t>
            </a:r>
            <a:endParaRPr lang="en-US" dirty="0"/>
          </a:p>
        </p:txBody>
      </p:sp>
      <p:sp>
        <p:nvSpPr>
          <p:cNvPr id="4" name="TextBox 3"/>
          <p:cNvSpPr txBox="1"/>
          <p:nvPr/>
        </p:nvSpPr>
        <p:spPr>
          <a:xfrm>
            <a:off x="533400" y="6324600"/>
            <a:ext cx="7162800" cy="369332"/>
          </a:xfrm>
          <a:prstGeom prst="rect">
            <a:avLst/>
          </a:prstGeom>
          <a:noFill/>
        </p:spPr>
        <p:txBody>
          <a:bodyPr wrap="square" rtlCol="0">
            <a:spAutoFit/>
          </a:bodyPr>
          <a:lstStyle/>
          <a:p>
            <a:endParaRPr lang="en-US" dirty="0"/>
          </a:p>
        </p:txBody>
      </p:sp>
      <p:sp>
        <p:nvSpPr>
          <p:cNvPr id="5" name="Rectangle 4"/>
          <p:cNvSpPr/>
          <p:nvPr/>
        </p:nvSpPr>
        <p:spPr>
          <a:xfrm>
            <a:off x="767919" y="4114800"/>
            <a:ext cx="6693762" cy="1938992"/>
          </a:xfrm>
          <a:prstGeom prst="rect">
            <a:avLst/>
          </a:prstGeom>
          <a:solidFill>
            <a:schemeClr val="tx2">
              <a:lumMod val="60000"/>
              <a:lumOff val="40000"/>
            </a:schemeClr>
          </a:solidFill>
        </p:spPr>
        <p:txBody>
          <a:bodyPr wrap="square">
            <a:spAutoFit/>
          </a:bodyPr>
          <a:lstStyle/>
          <a:p>
            <a:r>
              <a:rPr lang="en-US" sz="2400" b="1" dirty="0" smtClean="0">
                <a:solidFill>
                  <a:schemeClr val="accent1">
                    <a:lumMod val="20000"/>
                    <a:lumOff val="80000"/>
                  </a:schemeClr>
                </a:solidFill>
              </a:rPr>
              <a:t>		</a:t>
            </a:r>
            <a:r>
              <a:rPr lang="en-US" sz="2400" b="1" u="sng" dirty="0" smtClean="0">
                <a:solidFill>
                  <a:schemeClr val="accent1">
                    <a:lumMod val="20000"/>
                    <a:lumOff val="80000"/>
                  </a:schemeClr>
                </a:solidFill>
              </a:rPr>
              <a:t>Treatment Group	Control Group</a:t>
            </a:r>
          </a:p>
          <a:p>
            <a:r>
              <a:rPr lang="en-US" sz="2400" b="1" dirty="0" smtClean="0">
                <a:solidFill>
                  <a:schemeClr val="accent1">
                    <a:lumMod val="20000"/>
                    <a:lumOff val="80000"/>
                  </a:schemeClr>
                </a:solidFill>
              </a:rPr>
              <a:t>		         (n=30)		         (n=30)</a:t>
            </a:r>
          </a:p>
          <a:p>
            <a:r>
              <a:rPr lang="en-US" sz="2400" b="1" dirty="0" smtClean="0">
                <a:solidFill>
                  <a:schemeClr val="accent1">
                    <a:lumMod val="20000"/>
                    <a:lumOff val="80000"/>
                  </a:schemeClr>
                </a:solidFill>
              </a:rPr>
              <a:t>Passed			18			6</a:t>
            </a:r>
          </a:p>
          <a:p>
            <a:r>
              <a:rPr lang="en-US" sz="2400" b="1" dirty="0" smtClean="0">
                <a:solidFill>
                  <a:schemeClr val="accent1">
                    <a:lumMod val="20000"/>
                    <a:lumOff val="80000"/>
                  </a:schemeClr>
                </a:solidFill>
              </a:rPr>
              <a:t>Failed			12		            24</a:t>
            </a:r>
          </a:p>
          <a:p>
            <a:r>
              <a:rPr lang="en-US" sz="2400" b="1" dirty="0" smtClean="0">
                <a:solidFill>
                  <a:schemeClr val="accent1">
                    <a:lumMod val="20000"/>
                    <a:lumOff val="80000"/>
                  </a:schemeClr>
                </a:solidFill>
              </a:rPr>
              <a:t>Total			30		            30	</a:t>
            </a:r>
          </a:p>
        </p:txBody>
      </p:sp>
      <p:sp>
        <p:nvSpPr>
          <p:cNvPr id="6" name="TextBox 5"/>
          <p:cNvSpPr txBox="1"/>
          <p:nvPr/>
        </p:nvSpPr>
        <p:spPr>
          <a:xfrm>
            <a:off x="955459" y="6183823"/>
            <a:ext cx="6318681" cy="523220"/>
          </a:xfrm>
          <a:prstGeom prst="rect">
            <a:avLst/>
          </a:prstGeom>
          <a:noFill/>
        </p:spPr>
        <p:txBody>
          <a:bodyPr wrap="square" rtlCol="0">
            <a:spAutoFit/>
          </a:bodyPr>
          <a:lstStyle/>
          <a:p>
            <a:r>
              <a:rPr lang="en-US" sz="2800" dirty="0" smtClean="0"/>
              <a:t>Pass Rate tripled with instruction: 18/6 = 3</a:t>
            </a:r>
            <a:endParaRPr lang="en-US" sz="2800" dirty="0"/>
          </a:p>
        </p:txBody>
      </p:sp>
    </p:spTree>
    <p:extLst>
      <p:ext uri="{BB962C8B-B14F-4D97-AF65-F5344CB8AC3E}">
        <p14:creationId xmlns:p14="http://schemas.microsoft.com/office/powerpoint/2010/main" val="32721431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Example, cont.</a:t>
            </a:r>
            <a:endParaRPr lang="en-US" dirty="0"/>
          </a:p>
        </p:txBody>
      </p:sp>
      <p:sp>
        <p:nvSpPr>
          <p:cNvPr id="3" name="Content Placeholder 2"/>
          <p:cNvSpPr>
            <a:spLocks noGrp="1"/>
          </p:cNvSpPr>
          <p:nvPr>
            <p:ph idx="1"/>
          </p:nvPr>
        </p:nvSpPr>
        <p:spPr/>
        <p:txBody>
          <a:bodyPr>
            <a:normAutofit/>
          </a:bodyPr>
          <a:lstStyle/>
          <a:p>
            <a:r>
              <a:rPr lang="en-US" sz="2800" dirty="0" smtClean="0"/>
              <a:t>The economy shifted and drove smarter students back to school as job opportunities were more limited (baseline pass rate increased)</a:t>
            </a:r>
            <a:endParaRPr lang="en-US" sz="2800" dirty="0"/>
          </a:p>
        </p:txBody>
      </p:sp>
      <p:sp>
        <p:nvSpPr>
          <p:cNvPr id="4" name="Rectangle 3"/>
          <p:cNvSpPr/>
          <p:nvPr/>
        </p:nvSpPr>
        <p:spPr>
          <a:xfrm>
            <a:off x="914400" y="3276600"/>
            <a:ext cx="6951216" cy="1938992"/>
          </a:xfrm>
          <a:prstGeom prst="rect">
            <a:avLst/>
          </a:prstGeom>
          <a:solidFill>
            <a:schemeClr val="tx2">
              <a:lumMod val="60000"/>
              <a:lumOff val="40000"/>
            </a:schemeClr>
          </a:solidFill>
        </p:spPr>
        <p:txBody>
          <a:bodyPr wrap="square">
            <a:spAutoFit/>
          </a:bodyPr>
          <a:lstStyle/>
          <a:p>
            <a:r>
              <a:rPr lang="en-US" sz="2400" b="1" dirty="0" smtClean="0">
                <a:solidFill>
                  <a:schemeClr val="accent1">
                    <a:lumMod val="20000"/>
                    <a:lumOff val="80000"/>
                  </a:schemeClr>
                </a:solidFill>
              </a:rPr>
              <a:t>		</a:t>
            </a:r>
            <a:r>
              <a:rPr lang="en-US" sz="2400" b="1" u="sng" dirty="0" smtClean="0">
                <a:solidFill>
                  <a:schemeClr val="accent1">
                    <a:lumMod val="20000"/>
                    <a:lumOff val="80000"/>
                  </a:schemeClr>
                </a:solidFill>
              </a:rPr>
              <a:t>Treatment Group	Control Group</a:t>
            </a:r>
          </a:p>
          <a:p>
            <a:r>
              <a:rPr lang="en-US" sz="2400" b="1" dirty="0" smtClean="0">
                <a:solidFill>
                  <a:schemeClr val="accent1">
                    <a:lumMod val="20000"/>
                    <a:lumOff val="80000"/>
                  </a:schemeClr>
                </a:solidFill>
              </a:rPr>
              <a:t>		         (n=30)		         (n=30)</a:t>
            </a:r>
          </a:p>
          <a:p>
            <a:r>
              <a:rPr lang="en-US" sz="2400" b="1" dirty="0" smtClean="0">
                <a:solidFill>
                  <a:schemeClr val="accent1">
                    <a:lumMod val="20000"/>
                    <a:lumOff val="80000"/>
                  </a:schemeClr>
                </a:solidFill>
              </a:rPr>
              <a:t>Passed			24			8</a:t>
            </a:r>
          </a:p>
          <a:p>
            <a:r>
              <a:rPr lang="en-US" sz="2400" b="1" dirty="0" smtClean="0">
                <a:solidFill>
                  <a:schemeClr val="accent1">
                    <a:lumMod val="20000"/>
                    <a:lumOff val="80000"/>
                  </a:schemeClr>
                </a:solidFill>
              </a:rPr>
              <a:t>Failed			16		            22</a:t>
            </a:r>
          </a:p>
          <a:p>
            <a:r>
              <a:rPr lang="en-US" sz="2400" b="1" dirty="0" smtClean="0">
                <a:solidFill>
                  <a:schemeClr val="accent1">
                    <a:lumMod val="20000"/>
                    <a:lumOff val="80000"/>
                  </a:schemeClr>
                </a:solidFill>
              </a:rPr>
              <a:t>Total			30		            30	</a:t>
            </a:r>
          </a:p>
        </p:txBody>
      </p:sp>
      <p:sp>
        <p:nvSpPr>
          <p:cNvPr id="5" name="TextBox 4"/>
          <p:cNvSpPr txBox="1"/>
          <p:nvPr/>
        </p:nvSpPr>
        <p:spPr>
          <a:xfrm>
            <a:off x="914400" y="5486400"/>
            <a:ext cx="7391400" cy="707886"/>
          </a:xfrm>
          <a:prstGeom prst="rect">
            <a:avLst/>
          </a:prstGeom>
          <a:noFill/>
        </p:spPr>
        <p:txBody>
          <a:bodyPr wrap="square" rtlCol="0">
            <a:spAutoFit/>
          </a:bodyPr>
          <a:lstStyle/>
          <a:p>
            <a:r>
              <a:rPr lang="en-US" sz="2000" dirty="0" smtClean="0"/>
              <a:t>Ratio measure of effectiveness controls for baseline changes</a:t>
            </a:r>
          </a:p>
          <a:p>
            <a:r>
              <a:rPr lang="en-US" sz="2000" dirty="0" smtClean="0"/>
              <a:t>RR = 24/8 = 3</a:t>
            </a:r>
            <a:endParaRPr lang="en-US" sz="2000" dirty="0"/>
          </a:p>
        </p:txBody>
      </p:sp>
    </p:spTree>
    <p:extLst>
      <p:ext uri="{BB962C8B-B14F-4D97-AF65-F5344CB8AC3E}">
        <p14:creationId xmlns:p14="http://schemas.microsoft.com/office/powerpoint/2010/main" val="3013632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smtClean="0"/>
              <a:t>Jay Kaufman, PhD</a:t>
            </a:r>
          </a:p>
          <a:p>
            <a:pPr marL="0" indent="0" algn="ctr">
              <a:buNone/>
            </a:pPr>
            <a:r>
              <a:rPr lang="en-US" dirty="0" smtClean="0"/>
              <a:t>McGill University</a:t>
            </a:r>
          </a:p>
          <a:p>
            <a:pPr marL="0" indent="0">
              <a:buNone/>
            </a:pPr>
            <a:endParaRPr lang="en-US" dirty="0" smtClean="0">
              <a:latin typeface="Calibri" pitchFamily="34" charset="0"/>
              <a:cs typeface="Calibri" pitchFamily="34" charset="0"/>
            </a:endParaRPr>
          </a:p>
          <a:p>
            <a:pPr marL="0" indent="0" algn="ctr">
              <a:buNone/>
            </a:pPr>
            <a:r>
              <a:rPr lang="en-US" dirty="0" smtClean="0">
                <a:latin typeface="Calibri" pitchFamily="34" charset="0"/>
                <a:cs typeface="Calibri" pitchFamily="34" charset="0"/>
              </a:rPr>
              <a:t>Presentation </a:t>
            </a:r>
            <a:r>
              <a:rPr lang="en-US" dirty="0">
                <a:latin typeface="Calibri" pitchFamily="34" charset="0"/>
                <a:cs typeface="Calibri" pitchFamily="34" charset="0"/>
              </a:rPr>
              <a:t>at 17</a:t>
            </a:r>
            <a:r>
              <a:rPr lang="en-US" baseline="30000" dirty="0">
                <a:latin typeface="Calibri" pitchFamily="34" charset="0"/>
                <a:cs typeface="Calibri" pitchFamily="34" charset="0"/>
              </a:rPr>
              <a:t>th</a:t>
            </a:r>
            <a:r>
              <a:rPr lang="en-US" dirty="0">
                <a:latin typeface="Calibri" pitchFamily="34" charset="0"/>
                <a:cs typeface="Calibri" pitchFamily="34" charset="0"/>
              </a:rPr>
              <a:t> Annual MCH Epidemiology Conference</a:t>
            </a:r>
          </a:p>
          <a:p>
            <a:pPr marL="0" indent="0" algn="ctr">
              <a:buNone/>
            </a:pPr>
            <a:r>
              <a:rPr lang="en-US" dirty="0">
                <a:latin typeface="Calibri" pitchFamily="34" charset="0"/>
                <a:cs typeface="Calibri" pitchFamily="34" charset="0"/>
              </a:rPr>
              <a:t>New Orleans, LA</a:t>
            </a:r>
          </a:p>
          <a:p>
            <a:pPr marL="0" indent="0" algn="ctr">
              <a:buNone/>
            </a:pPr>
            <a:r>
              <a:rPr lang="en-US" dirty="0">
                <a:latin typeface="Calibri" pitchFamily="34" charset="0"/>
                <a:cs typeface="Calibri" pitchFamily="34" charset="0"/>
              </a:rPr>
              <a:t>12/14/11</a:t>
            </a:r>
          </a:p>
          <a:p>
            <a:pPr marL="0" indent="0">
              <a:buNone/>
            </a:pPr>
            <a:endParaRPr lang="en-US" dirty="0"/>
          </a:p>
          <a:p>
            <a:pPr marL="0" indent="0">
              <a:buNone/>
            </a:pPr>
            <a:r>
              <a:rPr lang="en-US" dirty="0" smtClean="0"/>
              <a:t>Kaufman &amp; </a:t>
            </a:r>
            <a:r>
              <a:rPr lang="en-US" dirty="0" err="1" smtClean="0"/>
              <a:t>Schempf</a:t>
            </a:r>
            <a:r>
              <a:rPr lang="en-US" dirty="0" smtClean="0"/>
              <a:t>. “Absolute Epidemiology: </a:t>
            </a:r>
            <a:r>
              <a:rPr lang="en-US" dirty="0" smtClean="0">
                <a:latin typeface="Calibri" pitchFamily="34" charset="0"/>
                <a:cs typeface="Calibri" pitchFamily="34" charset="0"/>
              </a:rPr>
              <a:t>Developing </a:t>
            </a:r>
            <a:r>
              <a:rPr lang="en-US" dirty="0">
                <a:latin typeface="Calibri" pitchFamily="34" charset="0"/>
                <a:cs typeface="Calibri" pitchFamily="34" charset="0"/>
              </a:rPr>
              <a:t>Software Skills for Estimation of </a:t>
            </a:r>
            <a:r>
              <a:rPr lang="en-US" dirty="0" smtClean="0">
                <a:latin typeface="Calibri" pitchFamily="34" charset="0"/>
                <a:cs typeface="Calibri" pitchFamily="34" charset="0"/>
              </a:rPr>
              <a:t>Absolute Contrasts </a:t>
            </a:r>
            <a:r>
              <a:rPr lang="en-US" dirty="0">
                <a:latin typeface="Calibri" pitchFamily="34" charset="0"/>
                <a:cs typeface="Calibri" pitchFamily="34" charset="0"/>
              </a:rPr>
              <a:t>from Regression Models for Improved </a:t>
            </a:r>
            <a:r>
              <a:rPr lang="en-US" dirty="0" smtClean="0">
                <a:latin typeface="Calibri" pitchFamily="34" charset="0"/>
                <a:cs typeface="Calibri" pitchFamily="34" charset="0"/>
              </a:rPr>
              <a:t>Communication </a:t>
            </a:r>
            <a:r>
              <a:rPr lang="en-US" dirty="0">
                <a:latin typeface="Calibri" pitchFamily="34" charset="0"/>
                <a:cs typeface="Calibri" pitchFamily="34" charset="0"/>
              </a:rPr>
              <a:t>and Greater Public Health </a:t>
            </a:r>
            <a:r>
              <a:rPr lang="en-US" dirty="0" smtClean="0">
                <a:latin typeface="Calibri" pitchFamily="34" charset="0"/>
                <a:cs typeface="Calibri" pitchFamily="34" charset="0"/>
              </a:rPr>
              <a:t>Impact.”</a:t>
            </a:r>
            <a:endParaRPr lang="en-US" dirty="0" smtClean="0"/>
          </a:p>
        </p:txBody>
      </p:sp>
    </p:spTree>
    <p:extLst>
      <p:ext uri="{BB962C8B-B14F-4D97-AF65-F5344CB8AC3E}">
        <p14:creationId xmlns:p14="http://schemas.microsoft.com/office/powerpoint/2010/main" val="2217727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Example, </a:t>
            </a:r>
            <a:r>
              <a:rPr lang="en-US" dirty="0" err="1" smtClean="0"/>
              <a:t>cont</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10000"/>
          </a:bodyPr>
          <a:lstStyle/>
          <a:p>
            <a:r>
              <a:rPr lang="en-US" dirty="0" smtClean="0"/>
              <a:t>Professor argues that it’s better to be rewarded based on absolute number of students who passed with the aid of instruction</a:t>
            </a:r>
          </a:p>
          <a:p>
            <a:pPr lvl="1"/>
            <a:r>
              <a:rPr lang="en-US" dirty="0" smtClean="0"/>
              <a:t>Period 1:     18 – 6 = 12</a:t>
            </a:r>
          </a:p>
          <a:p>
            <a:pPr lvl="1"/>
            <a:r>
              <a:rPr lang="en-US" dirty="0" smtClean="0"/>
              <a:t>Period 2:     24 – 8 = 16</a:t>
            </a:r>
          </a:p>
          <a:p>
            <a:r>
              <a:rPr lang="en-US" dirty="0" smtClean="0"/>
              <a:t>However, this increased during the economy due to the talent of the student pool and not due to improvements in teaching effectiveness</a:t>
            </a:r>
          </a:p>
          <a:p>
            <a:r>
              <a:rPr lang="en-US" dirty="0" smtClean="0"/>
              <a:t>Ratio measures help to control for baseline differences so that comparisons examine treatment effects rather than compositional differences</a:t>
            </a:r>
          </a:p>
          <a:p>
            <a:endParaRPr lang="en-US" dirty="0"/>
          </a:p>
        </p:txBody>
      </p:sp>
    </p:spTree>
    <p:extLst>
      <p:ext uri="{BB962C8B-B14F-4D97-AF65-F5344CB8AC3E}">
        <p14:creationId xmlns:p14="http://schemas.microsoft.com/office/powerpoint/2010/main" val="26479425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Example, cont.	</a:t>
            </a:r>
            <a:endParaRPr lang="en-US" dirty="0"/>
          </a:p>
        </p:txBody>
      </p:sp>
      <p:sp>
        <p:nvSpPr>
          <p:cNvPr id="3" name="Content Placeholder 2"/>
          <p:cNvSpPr>
            <a:spLocks noGrp="1"/>
          </p:cNvSpPr>
          <p:nvPr>
            <p:ph idx="1"/>
          </p:nvPr>
        </p:nvSpPr>
        <p:spPr/>
        <p:txBody>
          <a:bodyPr/>
          <a:lstStyle/>
          <a:p>
            <a:r>
              <a:rPr lang="en-US" dirty="0" smtClean="0"/>
              <a:t>No one can deny that in the first assessment, 12 more students passed as a result of instruction</a:t>
            </a:r>
          </a:p>
          <a:p>
            <a:r>
              <a:rPr lang="en-US" dirty="0" smtClean="0"/>
              <a:t>Or that 18 more students passed as a result of instruction in the second assessment</a:t>
            </a:r>
          </a:p>
          <a:p>
            <a:r>
              <a:rPr lang="en-US" dirty="0" smtClean="0"/>
              <a:t>But to compare teaching effectiveness across the two assessments requires an adjustment for baseline pass rates</a:t>
            </a:r>
            <a:endParaRPr lang="en-US" dirty="0"/>
          </a:p>
        </p:txBody>
      </p:sp>
    </p:spTree>
    <p:extLst>
      <p:ext uri="{BB962C8B-B14F-4D97-AF65-F5344CB8AC3E}">
        <p14:creationId xmlns:p14="http://schemas.microsoft.com/office/powerpoint/2010/main" val="2518676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Inconsistencies between Absolute and Relative Differences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When evaluating the effect of a single factor within one group or time period, there is qualitative concordance</a:t>
            </a:r>
          </a:p>
          <a:p>
            <a:pPr lvl="1"/>
            <a:r>
              <a:rPr lang="en-US" dirty="0" smtClean="0"/>
              <a:t>A positive RD will correspond with RR&gt;1</a:t>
            </a:r>
          </a:p>
          <a:p>
            <a:pPr lvl="1"/>
            <a:r>
              <a:rPr lang="en-US" dirty="0" smtClean="0"/>
              <a:t>A negative RD will correspond with RR&lt;1</a:t>
            </a:r>
          </a:p>
          <a:p>
            <a:r>
              <a:rPr lang="en-US" dirty="0" smtClean="0"/>
              <a:t>However, indicators can be inconsistent when comparing the effect in two groups or time periods (interactions)</a:t>
            </a:r>
          </a:p>
          <a:p>
            <a:pPr lvl="1"/>
            <a:r>
              <a:rPr lang="en-US" dirty="0" smtClean="0"/>
              <a:t>In teaching example, absolute measures differed over time while RR remained constant</a:t>
            </a:r>
            <a:endParaRPr lang="en-US" dirty="0"/>
          </a:p>
        </p:txBody>
      </p:sp>
    </p:spTree>
    <p:extLst>
      <p:ext uri="{BB962C8B-B14F-4D97-AF65-F5344CB8AC3E}">
        <p14:creationId xmlns:p14="http://schemas.microsoft.com/office/powerpoint/2010/main" val="764982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Disparity Assessment Over Time:</a:t>
            </a:r>
            <a:br>
              <a:rPr lang="en-US" sz="3600" dirty="0" smtClean="0"/>
            </a:br>
            <a:r>
              <a:rPr lang="en-US" sz="3600" dirty="0" smtClean="0"/>
              <a:t>Decreasing Rates of a Negative Outcome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670872"/>
              </p:ext>
            </p:extLst>
          </p:nvPr>
        </p:nvGraphicFramePr>
        <p:xfrm>
          <a:off x="609600" y="1524001"/>
          <a:ext cx="784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250735"/>
            <a:ext cx="7772400" cy="1015663"/>
          </a:xfrm>
          <a:prstGeom prst="rect">
            <a:avLst/>
          </a:prstGeom>
          <a:noFill/>
        </p:spPr>
        <p:txBody>
          <a:bodyPr wrap="square" rtlCol="0">
            <a:spAutoFit/>
          </a:bodyPr>
          <a:lstStyle/>
          <a:p>
            <a:r>
              <a:rPr lang="en-US" sz="2000" dirty="0" smtClean="0"/>
              <a:t>Absolute Disparity Declines but Relative Disparity Increases</a:t>
            </a:r>
          </a:p>
          <a:p>
            <a:r>
              <a:rPr lang="en-US" sz="2000" dirty="0" smtClean="0"/>
              <a:t>Absolute Disparity (RD): 5 to 4</a:t>
            </a:r>
          </a:p>
          <a:p>
            <a:r>
              <a:rPr lang="en-US" sz="2000" dirty="0" smtClean="0"/>
              <a:t>Relative Disparity (RR): 2 to 3</a:t>
            </a:r>
            <a:endParaRPr lang="en-US" sz="2000" dirty="0"/>
          </a:p>
        </p:txBody>
      </p:sp>
    </p:spTree>
    <p:extLst>
      <p:ext uri="{BB962C8B-B14F-4D97-AF65-F5344CB8AC3E}">
        <p14:creationId xmlns:p14="http://schemas.microsoft.com/office/powerpoint/2010/main" val="3776894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Disparity Assessment Over Time:</a:t>
            </a:r>
            <a:br>
              <a:rPr lang="en-US" sz="3600" dirty="0" smtClean="0"/>
            </a:br>
            <a:r>
              <a:rPr lang="en-US" sz="3600" dirty="0" smtClean="0"/>
              <a:t>Decreasing Rates of a Negative Outcome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025225"/>
              </p:ext>
            </p:extLst>
          </p:nvPr>
        </p:nvGraphicFramePr>
        <p:xfrm>
          <a:off x="609600" y="1524001"/>
          <a:ext cx="784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250735"/>
            <a:ext cx="7772400" cy="1323439"/>
          </a:xfrm>
          <a:prstGeom prst="rect">
            <a:avLst/>
          </a:prstGeom>
          <a:noFill/>
        </p:spPr>
        <p:txBody>
          <a:bodyPr wrap="square" rtlCol="0">
            <a:spAutoFit/>
          </a:bodyPr>
          <a:lstStyle/>
          <a:p>
            <a:r>
              <a:rPr lang="en-US" sz="2000" dirty="0" smtClean="0"/>
              <a:t>Optimal Disparity Reduction: Both Absolute and Relative Disparities ↓</a:t>
            </a:r>
          </a:p>
          <a:p>
            <a:r>
              <a:rPr lang="en-US" sz="2000" dirty="0" smtClean="0"/>
              <a:t>Absolute Disparity (RD): 5 to 2</a:t>
            </a:r>
          </a:p>
          <a:p>
            <a:r>
              <a:rPr lang="en-US" sz="2000" dirty="0" smtClean="0"/>
              <a:t>Relative Disparity (RR): 2 to 1.67</a:t>
            </a:r>
          </a:p>
          <a:p>
            <a:r>
              <a:rPr lang="en-US" sz="2000" dirty="0" smtClean="0"/>
              <a:t>When rates are declining, a RR </a:t>
            </a:r>
            <a:r>
              <a:rPr lang="en-US" sz="2000" dirty="0"/>
              <a:t>↓ </a:t>
            </a:r>
            <a:r>
              <a:rPr lang="en-US" sz="2000" dirty="0" smtClean="0"/>
              <a:t>always corresponds to RD </a:t>
            </a:r>
            <a:r>
              <a:rPr lang="en-US" sz="2000" dirty="0"/>
              <a: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Disparity Assessment Over Time:</a:t>
            </a:r>
            <a:br>
              <a:rPr lang="en-US" sz="3600" dirty="0" smtClean="0"/>
            </a:br>
            <a:r>
              <a:rPr lang="en-US" sz="3600" dirty="0" smtClean="0"/>
              <a:t>Increasing Rates of a Positive Outcome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75673257"/>
              </p:ext>
            </p:extLst>
          </p:nvPr>
        </p:nvGraphicFramePr>
        <p:xfrm>
          <a:off x="609600" y="1524001"/>
          <a:ext cx="784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250735"/>
            <a:ext cx="7772400" cy="1015663"/>
          </a:xfrm>
          <a:prstGeom prst="rect">
            <a:avLst/>
          </a:prstGeom>
          <a:noFill/>
        </p:spPr>
        <p:txBody>
          <a:bodyPr wrap="square" rtlCol="0">
            <a:spAutoFit/>
          </a:bodyPr>
          <a:lstStyle/>
          <a:p>
            <a:r>
              <a:rPr lang="en-US" sz="2000" dirty="0" smtClean="0"/>
              <a:t>Absolute Disparity Does Not Change and Relative Disparity ↓</a:t>
            </a:r>
          </a:p>
          <a:p>
            <a:r>
              <a:rPr lang="en-US" sz="2000" dirty="0" smtClean="0"/>
              <a:t>Absolute Disparity (RD): 20 to 20</a:t>
            </a:r>
          </a:p>
          <a:p>
            <a:r>
              <a:rPr lang="en-US" sz="2000" dirty="0" smtClean="0"/>
              <a:t>Relative Disparity (RR): 1.33 to 1.11</a:t>
            </a:r>
          </a:p>
        </p:txBody>
      </p:sp>
    </p:spTree>
    <p:extLst>
      <p:ext uri="{BB962C8B-B14F-4D97-AF65-F5344CB8AC3E}">
        <p14:creationId xmlns:p14="http://schemas.microsoft.com/office/powerpoint/2010/main" val="3893309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Disparity Assessment Over Time:</a:t>
            </a:r>
            <a:br>
              <a:rPr lang="en-US" sz="3600" dirty="0" smtClean="0"/>
            </a:br>
            <a:r>
              <a:rPr lang="en-US" sz="3600" dirty="0" smtClean="0"/>
              <a:t>Increasing Rates of a Positive Outcome</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71724837"/>
              </p:ext>
            </p:extLst>
          </p:nvPr>
        </p:nvGraphicFramePr>
        <p:xfrm>
          <a:off x="609600" y="1524001"/>
          <a:ext cx="7848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90600" y="5250735"/>
            <a:ext cx="7772400" cy="1323439"/>
          </a:xfrm>
          <a:prstGeom prst="rect">
            <a:avLst/>
          </a:prstGeom>
          <a:noFill/>
        </p:spPr>
        <p:txBody>
          <a:bodyPr wrap="square" rtlCol="0">
            <a:spAutoFit/>
          </a:bodyPr>
          <a:lstStyle/>
          <a:p>
            <a:r>
              <a:rPr lang="en-US" sz="2000" dirty="0" smtClean="0"/>
              <a:t>Optimal Disparity Reduction: Both Absolute and Relative Disparities ↓</a:t>
            </a:r>
          </a:p>
          <a:p>
            <a:r>
              <a:rPr lang="en-US" sz="2000" dirty="0" smtClean="0"/>
              <a:t>Absolute Disparity (RD): 20 to 10</a:t>
            </a:r>
          </a:p>
          <a:p>
            <a:r>
              <a:rPr lang="en-US" sz="2000" dirty="0" smtClean="0"/>
              <a:t>Relative Disparity (RR): 1.33 to 1.13</a:t>
            </a:r>
          </a:p>
          <a:p>
            <a:r>
              <a:rPr lang="en-US" sz="2000" dirty="0" smtClean="0"/>
              <a:t>When rates are increasing, a RD </a:t>
            </a:r>
            <a:r>
              <a:rPr lang="en-US" sz="2000" dirty="0"/>
              <a:t>↓ </a:t>
            </a:r>
            <a:r>
              <a:rPr lang="en-US" sz="2000" dirty="0" smtClean="0"/>
              <a:t>always corresponds to RR </a:t>
            </a:r>
            <a:r>
              <a:rPr lang="en-US" sz="2000" dirty="0"/>
              <a:t>↓</a:t>
            </a:r>
          </a:p>
        </p:txBody>
      </p:sp>
    </p:spTree>
    <p:extLst>
      <p:ext uri="{BB962C8B-B14F-4D97-AF65-F5344CB8AC3E}">
        <p14:creationId xmlns:p14="http://schemas.microsoft.com/office/powerpoint/2010/main" val="1960573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People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Decline in both absolute and relative differences is best evidence of progress in disparity elimination</a:t>
            </a:r>
          </a:p>
          <a:p>
            <a:r>
              <a:rPr lang="en-US" dirty="0" smtClean="0"/>
              <a:t>Relative measures of disparity are primary indicator of progress because they adjust for changes in the level of the reference point over time</a:t>
            </a:r>
          </a:p>
          <a:p>
            <a:r>
              <a:rPr lang="en-US" dirty="0" smtClean="0"/>
              <a:t>Relative measures also have advantage of adjusting for differences in reference point when comparisons are made across objectives</a:t>
            </a:r>
            <a:endParaRPr lang="en-US" dirty="0"/>
          </a:p>
        </p:txBody>
      </p:sp>
      <p:sp>
        <p:nvSpPr>
          <p:cNvPr id="4" name="TextBox 3"/>
          <p:cNvSpPr txBox="1"/>
          <p:nvPr/>
        </p:nvSpPr>
        <p:spPr>
          <a:xfrm>
            <a:off x="685800" y="6248400"/>
            <a:ext cx="7772400" cy="615553"/>
          </a:xfrm>
          <a:prstGeom prst="rect">
            <a:avLst/>
          </a:prstGeom>
          <a:noFill/>
        </p:spPr>
        <p:txBody>
          <a:bodyPr wrap="square" rtlCol="0">
            <a:spAutoFit/>
          </a:bodyPr>
          <a:lstStyle/>
          <a:p>
            <a:r>
              <a:rPr lang="en-US" sz="1600" dirty="0"/>
              <a:t>Keppel KG, </a:t>
            </a:r>
            <a:r>
              <a:rPr lang="en-US" sz="1600" dirty="0" err="1"/>
              <a:t>Pearcy</a:t>
            </a:r>
            <a:r>
              <a:rPr lang="en-US" sz="1600" dirty="0"/>
              <a:t> JN, Klein RJ. Measuring progress in Healthy People 2010. Healthy People 2010 Stat Notes. 2004 Sep;(25):1-16</a:t>
            </a:r>
            <a:r>
              <a:rPr lang="en-US" dirty="0"/>
              <a:t>.</a:t>
            </a:r>
          </a:p>
        </p:txBody>
      </p:sp>
    </p:spTree>
    <p:extLst>
      <p:ext uri="{BB962C8B-B14F-4D97-AF65-F5344CB8AC3E}">
        <p14:creationId xmlns:p14="http://schemas.microsoft.com/office/powerpoint/2010/main" val="37448044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6822702" cy="1569660"/>
          </a:xfrm>
          <a:prstGeom prst="rect">
            <a:avLst/>
          </a:prstGeom>
          <a:noFill/>
        </p:spPr>
        <p:txBody>
          <a:bodyPr wrap="none" rtlCol="0">
            <a:spAutoFit/>
          </a:bodyPr>
          <a:lstStyle/>
          <a:p>
            <a:pPr marL="457200" indent="-457200"/>
            <a:r>
              <a:rPr lang="en-US" sz="2400" b="1" dirty="0" smtClean="0">
                <a:latin typeface="Comic Sans MS" pitchFamily="66" charset="0"/>
              </a:rPr>
              <a:t>2) Ratio Measures Can’t Be Easily Compared</a:t>
            </a:r>
          </a:p>
          <a:p>
            <a:pPr marL="457200" indent="-457200"/>
            <a:endParaRPr lang="en-US" sz="2400" b="1" dirty="0" smtClean="0">
              <a:latin typeface="Comic Sans MS" pitchFamily="66" charset="0"/>
            </a:endParaRPr>
          </a:p>
          <a:p>
            <a:pPr marL="457200" indent="-457200"/>
            <a:r>
              <a:rPr lang="en-US" sz="2400" b="1" dirty="0" smtClean="0">
                <a:latin typeface="Comic Sans MS" pitchFamily="66" charset="0"/>
              </a:rPr>
              <a:t> </a:t>
            </a:r>
          </a:p>
          <a:p>
            <a:pPr marL="457200" indent="-457200"/>
            <a:endParaRPr lang="en-US" sz="2400" dirty="0" smtClean="0">
              <a:latin typeface="Comic Sans MS" pitchFamily="66" charset="0"/>
            </a:endParaRPr>
          </a:p>
        </p:txBody>
      </p:sp>
      <p:pic>
        <p:nvPicPr>
          <p:cNvPr id="1026" name="Picture 2"/>
          <p:cNvPicPr>
            <a:picLocks noChangeAspect="1" noChangeArrowheads="1"/>
          </p:cNvPicPr>
          <p:nvPr/>
        </p:nvPicPr>
        <p:blipFill>
          <a:blip r:embed="rId2" cstate="print"/>
          <a:srcRect/>
          <a:stretch>
            <a:fillRect/>
          </a:stretch>
        </p:blipFill>
        <p:spPr bwMode="auto">
          <a:xfrm>
            <a:off x="-52545" y="0"/>
            <a:ext cx="9196545" cy="6858000"/>
          </a:xfrm>
          <a:prstGeom prst="rect">
            <a:avLst/>
          </a:prstGeom>
          <a:noFill/>
          <a:ln w="9525">
            <a:noFill/>
            <a:miter lim="800000"/>
            <a:headEnd/>
            <a:tailEnd/>
          </a:ln>
        </p:spPr>
      </p:pic>
      <p:grpSp>
        <p:nvGrpSpPr>
          <p:cNvPr id="8" name="Group 7"/>
          <p:cNvGrpSpPr/>
          <p:nvPr/>
        </p:nvGrpSpPr>
        <p:grpSpPr>
          <a:xfrm>
            <a:off x="3373515" y="5137210"/>
            <a:ext cx="5520427" cy="198270"/>
            <a:chOff x="3373515" y="5137210"/>
            <a:chExt cx="5520427" cy="198270"/>
          </a:xfrm>
        </p:grpSpPr>
        <p:cxnSp>
          <p:nvCxnSpPr>
            <p:cNvPr id="5" name="Straight Connector 4"/>
            <p:cNvCxnSpPr/>
            <p:nvPr/>
          </p:nvCxnSpPr>
          <p:spPr>
            <a:xfrm>
              <a:off x="4168068" y="5137210"/>
              <a:ext cx="47244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3373515" y="5316244"/>
              <a:ext cx="5520427" cy="1923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29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a:stretch>
            <a:fillRect/>
          </a:stretch>
        </p:blipFill>
        <p:spPr bwMode="auto">
          <a:xfrm>
            <a:off x="19050" y="24085"/>
            <a:ext cx="9105900" cy="4057650"/>
          </a:xfrm>
          <a:prstGeom prst="rect">
            <a:avLst/>
          </a:prstGeom>
          <a:noFill/>
          <a:ln w="9525">
            <a:noFill/>
            <a:miter lim="800000"/>
            <a:headEnd/>
            <a:tailEnd/>
          </a:ln>
        </p:spPr>
      </p:pic>
      <p:grpSp>
        <p:nvGrpSpPr>
          <p:cNvPr id="7" name="Group 6"/>
          <p:cNvGrpSpPr/>
          <p:nvPr/>
        </p:nvGrpSpPr>
        <p:grpSpPr>
          <a:xfrm>
            <a:off x="2177408" y="3957222"/>
            <a:ext cx="4822634" cy="2743200"/>
            <a:chOff x="2177408" y="3957222"/>
            <a:chExt cx="4822634" cy="2743200"/>
          </a:xfrm>
        </p:grpSpPr>
        <p:graphicFrame>
          <p:nvGraphicFramePr>
            <p:cNvPr id="5" name="Chart 4"/>
            <p:cNvGraphicFramePr/>
            <p:nvPr>
              <p:extLst>
                <p:ext uri="{D42A27DB-BD31-4B8C-83A1-F6EECF244321}">
                  <p14:modId xmlns:p14="http://schemas.microsoft.com/office/powerpoint/2010/main" val="921084655"/>
                </p:ext>
              </p:extLst>
            </p:nvPr>
          </p:nvGraphicFramePr>
          <p:xfrm>
            <a:off x="2428042" y="3957222"/>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rot="16200000">
              <a:off x="1380588" y="5170966"/>
              <a:ext cx="1901418" cy="307777"/>
            </a:xfrm>
            <a:prstGeom prst="rect">
              <a:avLst/>
            </a:prstGeom>
            <a:noFill/>
          </p:spPr>
          <p:txBody>
            <a:bodyPr wrap="none" rtlCol="0">
              <a:spAutoFit/>
            </a:bodyPr>
            <a:lstStyle/>
            <a:p>
              <a:r>
                <a:rPr lang="en-US" sz="1400" dirty="0" smtClean="0"/>
                <a:t>per 100,000 population</a:t>
              </a:r>
              <a:endParaRPr lang="en-US" sz="1400" dirty="0"/>
            </a:p>
          </p:txBody>
        </p:sp>
      </p:grpSp>
      <p:grpSp>
        <p:nvGrpSpPr>
          <p:cNvPr id="11" name="Group 10"/>
          <p:cNvGrpSpPr/>
          <p:nvPr/>
        </p:nvGrpSpPr>
        <p:grpSpPr>
          <a:xfrm>
            <a:off x="4891599" y="2867475"/>
            <a:ext cx="1941429" cy="1020090"/>
            <a:chOff x="4891599" y="2867475"/>
            <a:chExt cx="1941429" cy="1020090"/>
          </a:xfrm>
        </p:grpSpPr>
        <p:sp>
          <p:nvSpPr>
            <p:cNvPr id="8" name="TextBox 7"/>
            <p:cNvSpPr txBox="1"/>
            <p:nvPr/>
          </p:nvSpPr>
          <p:spPr>
            <a:xfrm>
              <a:off x="4891599" y="2867475"/>
              <a:ext cx="1939955" cy="707886"/>
            </a:xfrm>
            <a:prstGeom prst="rect">
              <a:avLst/>
            </a:prstGeom>
            <a:noFill/>
          </p:spPr>
          <p:txBody>
            <a:bodyPr wrap="none" rtlCol="0">
              <a:spAutoFit/>
            </a:bodyPr>
            <a:lstStyle/>
            <a:p>
              <a:r>
                <a:rPr lang="en-US" sz="4000" dirty="0" smtClean="0">
                  <a:solidFill>
                    <a:srgbClr val="FF0000"/>
                  </a:solidFill>
                </a:rPr>
                <a:t>÷	     =</a:t>
              </a:r>
            </a:p>
          </p:txBody>
        </p:sp>
        <p:sp>
          <p:nvSpPr>
            <p:cNvPr id="10" name="TextBox 9"/>
            <p:cNvSpPr txBox="1"/>
            <p:nvPr/>
          </p:nvSpPr>
          <p:spPr>
            <a:xfrm>
              <a:off x="4893073" y="3179679"/>
              <a:ext cx="1939955" cy="707886"/>
            </a:xfrm>
            <a:prstGeom prst="rect">
              <a:avLst/>
            </a:prstGeom>
            <a:noFill/>
          </p:spPr>
          <p:txBody>
            <a:bodyPr wrap="none" rtlCol="0">
              <a:spAutoFit/>
            </a:bodyPr>
            <a:lstStyle/>
            <a:p>
              <a:r>
                <a:rPr lang="en-US" sz="4000" dirty="0" smtClean="0">
                  <a:solidFill>
                    <a:srgbClr val="FF0000"/>
                  </a:solidFill>
                </a:rPr>
                <a:t>÷	     =</a:t>
              </a:r>
            </a:p>
          </p:txBody>
        </p:sp>
      </p:grpSp>
      <p:grpSp>
        <p:nvGrpSpPr>
          <p:cNvPr id="24" name="Group 23"/>
          <p:cNvGrpSpPr/>
          <p:nvPr/>
        </p:nvGrpSpPr>
        <p:grpSpPr>
          <a:xfrm>
            <a:off x="292963" y="4314545"/>
            <a:ext cx="3249227" cy="1642369"/>
            <a:chOff x="292963" y="4314545"/>
            <a:chExt cx="3249227" cy="1642369"/>
          </a:xfrm>
        </p:grpSpPr>
        <p:sp>
          <p:nvSpPr>
            <p:cNvPr id="9" name="TextBox 8"/>
            <p:cNvSpPr txBox="1"/>
            <p:nvPr/>
          </p:nvSpPr>
          <p:spPr>
            <a:xfrm>
              <a:off x="292963" y="4589754"/>
              <a:ext cx="1745991" cy="369332"/>
            </a:xfrm>
            <a:prstGeom prst="rect">
              <a:avLst/>
            </a:prstGeom>
            <a:noFill/>
          </p:spPr>
          <p:txBody>
            <a:bodyPr wrap="none" rtlCol="0">
              <a:spAutoFit/>
            </a:bodyPr>
            <a:lstStyle/>
            <a:p>
              <a:r>
                <a:rPr lang="en-US" b="1" dirty="0" smtClean="0"/>
                <a:t>33.0 – 4.2 = 28.8</a:t>
              </a:r>
            </a:p>
          </p:txBody>
        </p:sp>
        <p:cxnSp>
          <p:nvCxnSpPr>
            <p:cNvPr id="13" name="Straight Arrow Connector 12"/>
            <p:cNvCxnSpPr/>
            <p:nvPr/>
          </p:nvCxnSpPr>
          <p:spPr>
            <a:xfrm>
              <a:off x="3533313" y="4314545"/>
              <a:ext cx="8877" cy="1642369"/>
            </a:xfrm>
            <a:prstGeom prst="straightConnector1">
              <a:avLst/>
            </a:prstGeom>
            <a:ln w="28575">
              <a:solidFill>
                <a:srgbClr val="FF0000"/>
              </a:solidFill>
              <a:prstDash val="sys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p:cNvCxnSpPr>
            <p:nvPr/>
          </p:nvCxnSpPr>
          <p:spPr>
            <a:xfrm>
              <a:off x="2038954" y="4774420"/>
              <a:ext cx="1503236" cy="40126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246704" y="5690587"/>
            <a:ext cx="3727184" cy="619408"/>
            <a:chOff x="5246704" y="5690587"/>
            <a:chExt cx="3727184" cy="619408"/>
          </a:xfrm>
        </p:grpSpPr>
        <p:sp>
          <p:nvSpPr>
            <p:cNvPr id="16" name="TextBox 15"/>
            <p:cNvSpPr txBox="1"/>
            <p:nvPr/>
          </p:nvSpPr>
          <p:spPr>
            <a:xfrm>
              <a:off x="7227897" y="5940663"/>
              <a:ext cx="1745991" cy="369332"/>
            </a:xfrm>
            <a:prstGeom prst="rect">
              <a:avLst/>
            </a:prstGeom>
            <a:noFill/>
          </p:spPr>
          <p:txBody>
            <a:bodyPr wrap="none" rtlCol="0">
              <a:spAutoFit/>
            </a:bodyPr>
            <a:lstStyle/>
            <a:p>
              <a:r>
                <a:rPr lang="en-US" b="1" dirty="0" smtClean="0"/>
                <a:t>11.6 – 1.3 = 10.3</a:t>
              </a:r>
              <a:endParaRPr lang="en-US" b="1" dirty="0"/>
            </a:p>
          </p:txBody>
        </p:sp>
        <p:cxnSp>
          <p:nvCxnSpPr>
            <p:cNvPr id="19" name="Straight Arrow Connector 18"/>
            <p:cNvCxnSpPr/>
            <p:nvPr/>
          </p:nvCxnSpPr>
          <p:spPr>
            <a:xfrm>
              <a:off x="5246704" y="5690587"/>
              <a:ext cx="10357" cy="543015"/>
            </a:xfrm>
            <a:prstGeom prst="straightConnector1">
              <a:avLst/>
            </a:prstGeom>
            <a:ln w="28575">
              <a:solidFill>
                <a:srgbClr val="FF0000"/>
              </a:solidFill>
              <a:prstDash val="sys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6" idx="1"/>
            </p:cNvCxnSpPr>
            <p:nvPr/>
          </p:nvCxnSpPr>
          <p:spPr>
            <a:xfrm>
              <a:off x="5271906" y="5876730"/>
              <a:ext cx="1955991" cy="248599"/>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9091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1+#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0-#ppt_w/2"/>
                                          </p:val>
                                        </p:tav>
                                        <p:tav tm="100000">
                                          <p:val>
                                            <p:strVal val="#ppt_x"/>
                                          </p:val>
                                        </p:tav>
                                      </p:tavLst>
                                    </p:anim>
                                    <p:anim calcmode="lin" valueType="num">
                                      <p:cBhvr additive="base">
                                        <p:cTn id="2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Problems of the Odds Ratio</a:t>
            </a:r>
          </a:p>
          <a:p>
            <a:pPr lvl="1"/>
            <a:r>
              <a:rPr lang="en-US" dirty="0" smtClean="0"/>
              <a:t>Not intuitive</a:t>
            </a:r>
          </a:p>
          <a:p>
            <a:pPr lvl="1"/>
            <a:r>
              <a:rPr lang="en-US" dirty="0" smtClean="0"/>
              <a:t>Exaggerates risk, especially for common outcomes</a:t>
            </a:r>
          </a:p>
          <a:p>
            <a:pPr lvl="1"/>
            <a:r>
              <a:rPr lang="en-US" dirty="0" smtClean="0"/>
              <a:t>Not collapsible over strata, apparent confounding</a:t>
            </a:r>
          </a:p>
          <a:p>
            <a:r>
              <a:rPr lang="en-US" dirty="0" smtClean="0"/>
              <a:t>Why did we ever use it?  Is it appropriate?</a:t>
            </a:r>
          </a:p>
          <a:p>
            <a:r>
              <a:rPr lang="en-US" dirty="0" smtClean="0"/>
              <a:t>Absolute epidemiology</a:t>
            </a:r>
          </a:p>
          <a:p>
            <a:pPr lvl="1"/>
            <a:r>
              <a:rPr lang="en-US" dirty="0" smtClean="0"/>
              <a:t>Actual risk and numbers affected (AR, PAR, NNT)</a:t>
            </a:r>
          </a:p>
          <a:p>
            <a:pPr lvl="1"/>
            <a:r>
              <a:rPr lang="en-US" dirty="0"/>
              <a:t>A</a:t>
            </a:r>
            <a:r>
              <a:rPr lang="en-US" dirty="0" smtClean="0"/>
              <a:t>dditive interactions</a:t>
            </a:r>
          </a:p>
          <a:p>
            <a:r>
              <a:rPr lang="en-US" dirty="0" smtClean="0"/>
              <a:t>How to calculate RD and RRs in SAS and STATA</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3600" dirty="0" smtClean="0"/>
              <a:t>Additive versus Multiplicative Interaction</a:t>
            </a:r>
            <a:endParaRPr lang="en-US" sz="3600" dirty="0"/>
          </a:p>
        </p:txBody>
      </p:sp>
      <p:sp>
        <p:nvSpPr>
          <p:cNvPr id="3" name="Content Placeholder 2"/>
          <p:cNvSpPr>
            <a:spLocks noGrp="1"/>
          </p:cNvSpPr>
          <p:nvPr>
            <p:ph idx="1"/>
          </p:nvPr>
        </p:nvSpPr>
        <p:spPr>
          <a:xfrm>
            <a:off x="457200" y="1143000"/>
            <a:ext cx="8229600" cy="4525963"/>
          </a:xfrm>
        </p:spPr>
        <p:txBody>
          <a:bodyPr/>
          <a:lstStyle/>
          <a:p>
            <a:r>
              <a:rPr lang="en-US" sz="2400" dirty="0" smtClean="0"/>
              <a:t>Multiplicative interaction may be an extreme standard; cases where multiplicative interaction is not present but additive is with important public health implications</a:t>
            </a:r>
          </a:p>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99482298"/>
              </p:ext>
            </p:extLst>
          </p:nvPr>
        </p:nvGraphicFramePr>
        <p:xfrm>
          <a:off x="762000" y="2667000"/>
          <a:ext cx="7162800" cy="1710266"/>
        </p:xfrm>
        <a:graphic>
          <a:graphicData uri="http://schemas.openxmlformats.org/drawingml/2006/table">
            <a:tbl>
              <a:tblPr firstRow="1" bandRow="1">
                <a:tableStyleId>{5C22544A-7EE6-4342-B048-85BDC9FD1C3A}</a:tableStyleId>
              </a:tblPr>
              <a:tblGrid>
                <a:gridCol w="1219200"/>
                <a:gridCol w="838200"/>
                <a:gridCol w="914400"/>
                <a:gridCol w="381000"/>
                <a:gridCol w="838200"/>
                <a:gridCol w="838200"/>
                <a:gridCol w="457200"/>
                <a:gridCol w="838200"/>
                <a:gridCol w="838200"/>
              </a:tblGrid>
              <a:tr h="397933">
                <a:tc>
                  <a:txBody>
                    <a:bodyPr/>
                    <a:lstStyle/>
                    <a:p>
                      <a:r>
                        <a:rPr lang="en-US" dirty="0" smtClean="0"/>
                        <a:t>Stroke Incidence</a:t>
                      </a:r>
                      <a:r>
                        <a:rPr lang="en-US" baseline="0" dirty="0" smtClean="0"/>
                        <a:t> per 1,000</a:t>
                      </a:r>
                      <a:endParaRPr lang="en-US" dirty="0"/>
                    </a:p>
                  </a:txBody>
                  <a:tcPr/>
                </a:tc>
                <a:tc>
                  <a:txBody>
                    <a:bodyPr/>
                    <a:lstStyle/>
                    <a:p>
                      <a:pPr algn="ctr"/>
                      <a:endParaRPr lang="en-US" dirty="0" smtClean="0"/>
                    </a:p>
                    <a:p>
                      <a:pPr algn="ctr"/>
                      <a:r>
                        <a:rPr lang="en-US" dirty="0" smtClean="0"/>
                        <a:t>Smoke</a:t>
                      </a:r>
                    </a:p>
                    <a:p>
                      <a:pPr algn="ctr"/>
                      <a:r>
                        <a:rPr lang="en-US" dirty="0" smtClean="0"/>
                        <a:t>-</a:t>
                      </a:r>
                      <a:endParaRPr lang="en-US" dirty="0"/>
                    </a:p>
                  </a:txBody>
                  <a:tcPr/>
                </a:tc>
                <a:tc>
                  <a:txBody>
                    <a:bodyPr/>
                    <a:lstStyle/>
                    <a:p>
                      <a:pPr algn="ctr"/>
                      <a:endParaRPr lang="en-US" dirty="0" smtClean="0"/>
                    </a:p>
                    <a:p>
                      <a:pPr algn="ctr"/>
                      <a:r>
                        <a:rPr lang="en-US" dirty="0" smtClean="0"/>
                        <a:t>Smoke</a:t>
                      </a:r>
                    </a:p>
                    <a:p>
                      <a:pPr algn="ctr"/>
                      <a:r>
                        <a:rPr lang="en-US" dirty="0" smtClean="0"/>
                        <a:t>+</a:t>
                      </a:r>
                      <a:endParaRPr lang="en-US" dirty="0"/>
                    </a:p>
                  </a:txBody>
                  <a:tcPr/>
                </a:tc>
                <a:tc>
                  <a:txBody>
                    <a:bodyPr/>
                    <a:lstStyle/>
                    <a:p>
                      <a:pPr algn="ctr"/>
                      <a:endParaRPr lang="en-US" dirty="0"/>
                    </a:p>
                  </a:txBody>
                  <a:tcPr/>
                </a:tc>
                <a:tc gridSpan="2">
                  <a:txBody>
                    <a:bodyPr/>
                    <a:lstStyle/>
                    <a:p>
                      <a:pPr algn="ctr"/>
                      <a:r>
                        <a:rPr lang="en-US" dirty="0" smtClean="0"/>
                        <a:t>Risk</a:t>
                      </a:r>
                      <a:r>
                        <a:rPr lang="en-US" baseline="0" dirty="0" smtClean="0"/>
                        <a:t> Difference</a:t>
                      </a:r>
                      <a:endParaRPr lang="en-US" dirty="0"/>
                    </a:p>
                  </a:txBody>
                  <a:tcPr/>
                </a:tc>
                <a:tc hMerge="1">
                  <a:txBody>
                    <a:bodyPr/>
                    <a:lstStyle/>
                    <a:p>
                      <a:pPr algn="ctr"/>
                      <a:endParaRPr lang="en-US" dirty="0"/>
                    </a:p>
                  </a:txBody>
                  <a:tcPr/>
                </a:tc>
                <a:tc>
                  <a:txBody>
                    <a:bodyPr/>
                    <a:lstStyle/>
                    <a:p>
                      <a:pPr algn="ctr"/>
                      <a:endParaRPr lang="en-US" dirty="0"/>
                    </a:p>
                  </a:txBody>
                  <a:tcPr/>
                </a:tc>
                <a:tc gridSpan="2">
                  <a:txBody>
                    <a:bodyPr/>
                    <a:lstStyle/>
                    <a:p>
                      <a:pPr algn="ctr"/>
                      <a:r>
                        <a:rPr lang="en-US" dirty="0" smtClean="0"/>
                        <a:t>Relative Risk</a:t>
                      </a:r>
                      <a:endParaRPr lang="en-US" dirty="0"/>
                    </a:p>
                  </a:txBody>
                  <a:tcPr/>
                </a:tc>
                <a:tc hMerge="1">
                  <a:txBody>
                    <a:bodyPr/>
                    <a:lstStyle/>
                    <a:p>
                      <a:pPr algn="ctr"/>
                      <a:endParaRPr lang="en-US" dirty="0"/>
                    </a:p>
                  </a:txBody>
                  <a:tcPr/>
                </a:tc>
              </a:tr>
              <a:tr h="397933">
                <a:tc>
                  <a:txBody>
                    <a:bodyPr/>
                    <a:lstStyle/>
                    <a:p>
                      <a:pPr algn="ctr"/>
                      <a:r>
                        <a:rPr lang="en-US" dirty="0" smtClean="0"/>
                        <a:t>OC Pill -</a:t>
                      </a:r>
                      <a:endParaRPr lang="en-US" dirty="0"/>
                    </a:p>
                  </a:txBody>
                  <a:tcPr/>
                </a:tc>
                <a:tc>
                  <a:txBody>
                    <a:bodyPr/>
                    <a:lstStyle/>
                    <a:p>
                      <a:pPr algn="ctr"/>
                      <a:r>
                        <a:rPr lang="en-US" dirty="0" smtClean="0"/>
                        <a:t>10</a:t>
                      </a:r>
                      <a:endParaRPr lang="en-US" dirty="0"/>
                    </a:p>
                  </a:txBody>
                  <a:tcPr/>
                </a:tc>
                <a:tc>
                  <a:txBody>
                    <a:bodyPr/>
                    <a:lstStyle/>
                    <a:p>
                      <a:pPr algn="ctr"/>
                      <a:r>
                        <a:rPr lang="en-US" dirty="0" smtClean="0"/>
                        <a:t>30</a:t>
                      </a:r>
                      <a:endParaRPr lang="en-US"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20</a:t>
                      </a:r>
                      <a:endParaRPr lang="en-US" dirty="0"/>
                    </a:p>
                  </a:txBody>
                  <a:tcPr/>
                </a:tc>
                <a:tc>
                  <a:txBody>
                    <a:bodyPr/>
                    <a:lstStyle/>
                    <a:p>
                      <a:pPr algn="ctr"/>
                      <a:endParaRPr lang="en-US" dirty="0"/>
                    </a:p>
                  </a:txBody>
                  <a:tcPr/>
                </a:tc>
                <a:tc>
                  <a:txBody>
                    <a:bodyPr/>
                    <a:lstStyle/>
                    <a:p>
                      <a:pPr algn="ctr"/>
                      <a:r>
                        <a:rPr lang="en-US" dirty="0" smtClean="0"/>
                        <a:t>-</a:t>
                      </a:r>
                      <a:endParaRPr lang="en-US" dirty="0"/>
                    </a:p>
                  </a:txBody>
                  <a:tcPr/>
                </a:tc>
                <a:tc>
                  <a:txBody>
                    <a:bodyPr/>
                    <a:lstStyle/>
                    <a:p>
                      <a:pPr algn="ctr"/>
                      <a:r>
                        <a:rPr lang="en-US" dirty="0" smtClean="0"/>
                        <a:t>3</a:t>
                      </a:r>
                      <a:endParaRPr lang="en-US" dirty="0"/>
                    </a:p>
                  </a:txBody>
                  <a:tcPr/>
                </a:tc>
              </a:tr>
              <a:tr h="397933">
                <a:tc>
                  <a:txBody>
                    <a:bodyPr/>
                    <a:lstStyle/>
                    <a:p>
                      <a:pPr algn="ctr"/>
                      <a:r>
                        <a:rPr lang="en-US" dirty="0" smtClean="0"/>
                        <a:t>OC Pill +</a:t>
                      </a:r>
                      <a:endParaRPr lang="en-US" dirty="0"/>
                    </a:p>
                  </a:txBody>
                  <a:tcPr/>
                </a:tc>
                <a:tc>
                  <a:txBody>
                    <a:bodyPr/>
                    <a:lstStyle/>
                    <a:p>
                      <a:pPr algn="ctr"/>
                      <a:r>
                        <a:rPr lang="en-US" dirty="0" smtClean="0"/>
                        <a:t>20</a:t>
                      </a:r>
                      <a:endParaRPr lang="en-US" dirty="0"/>
                    </a:p>
                  </a:txBody>
                  <a:tcPr/>
                </a:tc>
                <a:tc>
                  <a:txBody>
                    <a:bodyPr/>
                    <a:lstStyle/>
                    <a:p>
                      <a:pPr algn="ctr"/>
                      <a:r>
                        <a:rPr lang="en-US" dirty="0" smtClean="0"/>
                        <a:t>60</a:t>
                      </a:r>
                      <a:endParaRPr lang="en-US" dirty="0"/>
                    </a:p>
                  </a:txBody>
                  <a:tcPr/>
                </a:tc>
                <a:tc>
                  <a:txBody>
                    <a:bodyPr/>
                    <a:lstStyle/>
                    <a:p>
                      <a:pPr algn="ctr"/>
                      <a:endParaRPr lang="en-US" dirty="0"/>
                    </a:p>
                  </a:txBody>
                  <a:tcPr/>
                </a:tc>
                <a:tc>
                  <a:txBody>
                    <a:bodyPr/>
                    <a:lstStyle/>
                    <a:p>
                      <a:pPr algn="ctr"/>
                      <a:r>
                        <a:rPr lang="en-US" dirty="0" smtClean="0"/>
                        <a:t>10</a:t>
                      </a:r>
                      <a:endParaRPr lang="en-US" dirty="0"/>
                    </a:p>
                  </a:txBody>
                  <a:tcPr/>
                </a:tc>
                <a:tc>
                  <a:txBody>
                    <a:bodyPr/>
                    <a:lstStyle/>
                    <a:p>
                      <a:pPr algn="ctr"/>
                      <a:r>
                        <a:rPr lang="en-US" dirty="0" smtClean="0"/>
                        <a:t>50</a:t>
                      </a:r>
                      <a:endParaRPr lang="en-US" dirty="0"/>
                    </a:p>
                  </a:txBody>
                  <a:tcPr/>
                </a:tc>
                <a:tc>
                  <a:txBody>
                    <a:bodyPr/>
                    <a:lstStyle/>
                    <a:p>
                      <a:pPr algn="ctr"/>
                      <a:endParaRPr lang="en-US" dirty="0"/>
                    </a:p>
                  </a:txBody>
                  <a:tcPr/>
                </a:tc>
                <a:tc>
                  <a:txBody>
                    <a:bodyPr/>
                    <a:lstStyle/>
                    <a:p>
                      <a:pPr algn="ctr"/>
                      <a:r>
                        <a:rPr lang="en-US" dirty="0" smtClean="0"/>
                        <a:t>2</a:t>
                      </a:r>
                      <a:endParaRPr lang="en-US" dirty="0"/>
                    </a:p>
                  </a:txBody>
                  <a:tcPr/>
                </a:tc>
                <a:tc>
                  <a:txBody>
                    <a:bodyPr/>
                    <a:lstStyle/>
                    <a:p>
                      <a:pPr algn="ctr"/>
                      <a:r>
                        <a:rPr lang="en-US" dirty="0" smtClean="0"/>
                        <a:t>6</a:t>
                      </a:r>
                      <a:endParaRPr lang="en-US" dirty="0"/>
                    </a:p>
                  </a:txBody>
                  <a:tcPr/>
                </a:tc>
              </a:tr>
            </a:tbl>
          </a:graphicData>
        </a:graphic>
      </p:graphicFrame>
      <p:sp>
        <p:nvSpPr>
          <p:cNvPr id="5" name="TextBox 4"/>
          <p:cNvSpPr txBox="1"/>
          <p:nvPr/>
        </p:nvSpPr>
        <p:spPr>
          <a:xfrm>
            <a:off x="609600" y="4800600"/>
            <a:ext cx="7772400" cy="1877437"/>
          </a:xfrm>
          <a:prstGeom prst="rect">
            <a:avLst/>
          </a:prstGeom>
          <a:noFill/>
        </p:spPr>
        <p:txBody>
          <a:bodyPr wrap="square" rtlCol="0">
            <a:spAutoFit/>
          </a:bodyPr>
          <a:lstStyle/>
          <a:p>
            <a:r>
              <a:rPr lang="en-US" dirty="0" smtClean="0"/>
              <a:t>Joint effects exhibit additive interaction: increase of 50 cases versus expected 30</a:t>
            </a:r>
          </a:p>
          <a:p>
            <a:endParaRPr lang="en-US" sz="800" dirty="0"/>
          </a:p>
          <a:p>
            <a:r>
              <a:rPr lang="en-US" dirty="0" smtClean="0"/>
              <a:t>Multiplicative interaction not present, 3*2=6,  RR of 6 expected and observed</a:t>
            </a:r>
          </a:p>
          <a:p>
            <a:endParaRPr lang="en-US" dirty="0" smtClean="0"/>
          </a:p>
          <a:p>
            <a:r>
              <a:rPr lang="en-US" dirty="0" smtClean="0"/>
              <a:t>Same as Teaching Example, but that was different assessments of the same factor—teaching effectiveness—that may have warranted a ratio measure to control for baseline differences over time</a:t>
            </a:r>
            <a:endParaRPr lang="en-US" dirty="0"/>
          </a:p>
        </p:txBody>
      </p:sp>
    </p:spTree>
    <p:extLst>
      <p:ext uri="{BB962C8B-B14F-4D97-AF65-F5344CB8AC3E}">
        <p14:creationId xmlns:p14="http://schemas.microsoft.com/office/powerpoint/2010/main" val="40661936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both absolute and relative measures matter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Absolute measures quantify actual risks and number affected</a:t>
            </a:r>
          </a:p>
          <a:p>
            <a:pPr lvl="1"/>
            <a:r>
              <a:rPr lang="en-US" dirty="0" smtClean="0"/>
              <a:t>Necessary to evaluate/interpret the meaning of a given RR</a:t>
            </a:r>
          </a:p>
          <a:p>
            <a:r>
              <a:rPr lang="en-US" dirty="0" smtClean="0"/>
              <a:t>Relative measures allow standardized comparisons across groups, time periods, indicators</a:t>
            </a:r>
          </a:p>
          <a:p>
            <a:r>
              <a:rPr lang="en-US" dirty="0" smtClean="0"/>
              <a:t>Lack of correspondence creates controversy of which is “better” but they provide complementary information</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Accurate Media Reporting</a:t>
            </a:r>
            <a:endParaRPr lang="en-US" dirty="0"/>
          </a:p>
        </p:txBody>
      </p:sp>
      <p:sp>
        <p:nvSpPr>
          <p:cNvPr id="3" name="Content Placeholder 2"/>
          <p:cNvSpPr>
            <a:spLocks noGrp="1"/>
          </p:cNvSpPr>
          <p:nvPr>
            <p:ph idx="1"/>
          </p:nvPr>
        </p:nvSpPr>
        <p:spPr/>
        <p:txBody>
          <a:bodyPr/>
          <a:lstStyle/>
          <a:p>
            <a:r>
              <a:rPr lang="en-US" dirty="0" smtClean="0"/>
              <a:t>Starts with researchers presenting appropriate statistics and understanding their own data</a:t>
            </a:r>
          </a:p>
          <a:p>
            <a:endParaRPr lang="en-US" dirty="0" smtClean="0"/>
          </a:p>
          <a:p>
            <a:r>
              <a:rPr lang="en-US" dirty="0" smtClean="0"/>
              <a:t>Bad example – Schulman et al, NEJM 1999</a:t>
            </a:r>
          </a:p>
          <a:p>
            <a:endParaRPr lang="en-US" dirty="0" smtClean="0"/>
          </a:p>
          <a:p>
            <a:r>
              <a:rPr lang="en-US" dirty="0" smtClean="0"/>
              <a:t>Good example – Chen et al, JAMA 2011</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Disparities in Cardiac Catheterization</a:t>
            </a:r>
            <a:endParaRPr lang="en-US"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533400" y="1447800"/>
            <a:ext cx="4152900" cy="3552825"/>
          </a:xfrm>
          <a:prstGeom prst="rect">
            <a:avLst/>
          </a:prstGeom>
          <a:noFill/>
          <a:ln w="9525">
            <a:noFill/>
            <a:miter lim="800000"/>
            <a:headEnd/>
            <a:tailEnd/>
          </a:ln>
        </p:spPr>
      </p:pic>
      <p:sp>
        <p:nvSpPr>
          <p:cNvPr id="6" name="TextBox 5"/>
          <p:cNvSpPr txBox="1"/>
          <p:nvPr/>
        </p:nvSpPr>
        <p:spPr>
          <a:xfrm>
            <a:off x="4953000" y="1600200"/>
            <a:ext cx="3886200" cy="3416320"/>
          </a:xfrm>
          <a:prstGeom prst="rect">
            <a:avLst/>
          </a:prstGeom>
          <a:noFill/>
        </p:spPr>
        <p:txBody>
          <a:bodyPr wrap="square" rtlCol="0">
            <a:spAutoFit/>
          </a:bodyPr>
          <a:lstStyle/>
          <a:p>
            <a:pPr>
              <a:buFont typeface="Arial" pitchFamily="34" charset="0"/>
              <a:buChar char="•"/>
            </a:pPr>
            <a:r>
              <a:rPr lang="en-US" dirty="0" smtClean="0"/>
              <a:t>  Odds Ratios were interpreted as Risk   Ratios (large discrepancy due to common outcome)</a:t>
            </a:r>
          </a:p>
          <a:p>
            <a:pPr>
              <a:buFont typeface="Arial" pitchFamily="34" charset="0"/>
              <a:buChar char="•"/>
            </a:pPr>
            <a:endParaRPr lang="en-US" dirty="0" smtClean="0"/>
          </a:p>
          <a:p>
            <a:pPr>
              <a:buFont typeface="Arial" pitchFamily="34" charset="0"/>
              <a:buChar char="•"/>
            </a:pPr>
            <a:r>
              <a:rPr lang="en-US" dirty="0"/>
              <a:t> </a:t>
            </a:r>
            <a:r>
              <a:rPr lang="en-US" dirty="0" smtClean="0"/>
              <a:t> Universal effects of race and sex were purported when the only difference was for Black women </a:t>
            </a:r>
          </a:p>
          <a:p>
            <a:pPr marL="742950" lvl="1" indent="-285750">
              <a:buFontTx/>
              <a:buChar char="-"/>
            </a:pPr>
            <a:r>
              <a:rPr lang="en-US" dirty="0" smtClean="0"/>
              <a:t>No effect of sex among Whites</a:t>
            </a:r>
          </a:p>
          <a:p>
            <a:pPr marL="742950" lvl="1" indent="-285750">
              <a:buFontTx/>
              <a:buChar char="-"/>
            </a:pPr>
            <a:r>
              <a:rPr lang="en-US" dirty="0" smtClean="0"/>
              <a:t>No effect of race among Men</a:t>
            </a:r>
          </a:p>
          <a:p>
            <a:pPr>
              <a:buFont typeface="Arial" pitchFamily="34" charset="0"/>
              <a:buChar char="•"/>
            </a:pPr>
            <a:endParaRPr lang="en-US" dirty="0"/>
          </a:p>
          <a:p>
            <a:pPr>
              <a:buFont typeface="Arial" pitchFamily="34" charset="0"/>
              <a:buChar char="•"/>
            </a:pPr>
            <a:r>
              <a:rPr lang="en-US" dirty="0" smtClean="0"/>
              <a:t>  Wide mischaracterization of results in the media</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Alcohol Use and Breast Cancer</a:t>
            </a:r>
            <a:endParaRPr lang="en-US" dirty="0"/>
          </a:p>
        </p:txBody>
      </p:sp>
      <p:sp>
        <p:nvSpPr>
          <p:cNvPr id="3" name="Content Placeholder 2"/>
          <p:cNvSpPr>
            <a:spLocks noGrp="1"/>
          </p:cNvSpPr>
          <p:nvPr>
            <p:ph idx="1"/>
          </p:nvPr>
        </p:nvSpPr>
        <p:spPr>
          <a:xfrm>
            <a:off x="457200" y="4800600"/>
            <a:ext cx="8229600" cy="1752600"/>
          </a:xfrm>
        </p:spPr>
        <p:txBody>
          <a:bodyPr>
            <a:normAutofit/>
          </a:bodyPr>
          <a:lstStyle/>
          <a:p>
            <a:pPr marL="91440" indent="-91440"/>
            <a:r>
              <a:rPr lang="en-US" sz="1600" dirty="0" smtClean="0"/>
              <a:t>Appropriately interpreted as a 50% increase in breast cancer risk comparing 0 daily intake to 2+ drinks/day, translating to a 1.3% increase in the incidence of breast cancer over 10 years</a:t>
            </a:r>
          </a:p>
          <a:p>
            <a:pPr marL="91440" indent="-91440"/>
            <a:r>
              <a:rPr lang="en-US" sz="1600" dirty="0" smtClean="0"/>
              <a:t>“while the increased risk found in this study is real, it is quite small. Women will need to weigh this slight increase in breast cancer risk with the beneficial effects alcohol is known to have on heart heath, said Dr. Wendy Chen, of Brigham and Women's Hospital in Boston. Any woman's decision will likely factor in her risk of either disease, Chen said.”  MSNBC</a:t>
            </a:r>
          </a:p>
          <a:p>
            <a:endParaRPr lang="en-US" sz="1400" dirty="0"/>
          </a:p>
        </p:txBody>
      </p:sp>
      <p:pic>
        <p:nvPicPr>
          <p:cNvPr id="2050" name="Picture 2"/>
          <p:cNvPicPr>
            <a:picLocks noChangeAspect="1" noChangeArrowheads="1"/>
          </p:cNvPicPr>
          <p:nvPr/>
        </p:nvPicPr>
        <p:blipFill>
          <a:blip r:embed="rId2" cstate="print"/>
          <a:srcRect/>
          <a:stretch>
            <a:fillRect/>
          </a:stretch>
        </p:blipFill>
        <p:spPr bwMode="auto">
          <a:xfrm>
            <a:off x="304800" y="1066800"/>
            <a:ext cx="8496300" cy="355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1524000"/>
            <a:ext cx="8229600" cy="2286000"/>
          </a:xfrm>
        </p:spPr>
        <p:txBody>
          <a:bodyPr>
            <a:normAutofit/>
          </a:bodyPr>
          <a:lstStyle/>
          <a:p>
            <a:r>
              <a:rPr lang="en-US" b="1" dirty="0" smtClean="0"/>
              <a:t>Estimation Options for </a:t>
            </a:r>
            <a:br>
              <a:rPr lang="en-US" b="1" dirty="0" smtClean="0"/>
            </a:br>
            <a:r>
              <a:rPr lang="en-US" b="1" dirty="0" smtClean="0"/>
              <a:t>Risk Differences and Risk Ratios</a:t>
            </a:r>
            <a:endParaRPr lang="en-US" b="1" dirty="0"/>
          </a:p>
        </p:txBody>
      </p:sp>
      <p:sp>
        <p:nvSpPr>
          <p:cNvPr id="2" name="TextBox 1"/>
          <p:cNvSpPr txBox="1"/>
          <p:nvPr/>
        </p:nvSpPr>
        <p:spPr>
          <a:xfrm>
            <a:off x="381000" y="3962400"/>
            <a:ext cx="8305800" cy="1138773"/>
          </a:xfrm>
          <a:prstGeom prst="rect">
            <a:avLst/>
          </a:prstGeom>
          <a:noFill/>
        </p:spPr>
        <p:txBody>
          <a:bodyPr wrap="square" rtlCol="0">
            <a:spAutoFit/>
          </a:bodyPr>
          <a:lstStyle/>
          <a:p>
            <a:pPr algn="ctr"/>
            <a:r>
              <a:rPr lang="en-US" sz="2800" dirty="0" smtClean="0"/>
              <a:t>Showing code in STATA and SAS</a:t>
            </a:r>
          </a:p>
          <a:p>
            <a:pPr algn="ctr"/>
            <a:endParaRPr lang="en-US" sz="1200" dirty="0" smtClean="0"/>
          </a:p>
          <a:p>
            <a:pPr algn="ctr"/>
            <a:r>
              <a:rPr lang="en-US" sz="2800" dirty="0" smtClean="0"/>
              <a:t>Examples with non-sampled and complex survey data</a:t>
            </a:r>
            <a:endParaRPr lang="en-US" sz="2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Model Options</a:t>
            </a:r>
            <a:endParaRPr lang="en-US" dirty="0"/>
          </a:p>
        </p:txBody>
      </p:sp>
      <p:sp>
        <p:nvSpPr>
          <p:cNvPr id="4" name="Content Placeholder 3"/>
          <p:cNvSpPr>
            <a:spLocks noGrp="1"/>
          </p:cNvSpPr>
          <p:nvPr>
            <p:ph idx="1"/>
          </p:nvPr>
        </p:nvSpPr>
        <p:spPr/>
        <p:txBody>
          <a:bodyPr/>
          <a:lstStyle/>
          <a:p>
            <a:pPr marL="514350" indent="-514350">
              <a:lnSpc>
                <a:spcPct val="150000"/>
              </a:lnSpc>
              <a:buFont typeface="+mj-lt"/>
              <a:buAutoNum type="arabicParenR"/>
            </a:pPr>
            <a:r>
              <a:rPr lang="en-US" dirty="0" smtClean="0"/>
              <a:t>Linear Probability Model </a:t>
            </a:r>
          </a:p>
          <a:p>
            <a:pPr marL="514350" indent="-514350">
              <a:lnSpc>
                <a:spcPct val="150000"/>
              </a:lnSpc>
              <a:buFont typeface="+mj-lt"/>
              <a:buAutoNum type="arabicParenR"/>
            </a:pPr>
            <a:r>
              <a:rPr lang="en-US" dirty="0" smtClean="0"/>
              <a:t>Generalized Linear Model (Binomial, Poisson)</a:t>
            </a:r>
          </a:p>
          <a:p>
            <a:pPr marL="514350" indent="-514350">
              <a:lnSpc>
                <a:spcPct val="150000"/>
              </a:lnSpc>
              <a:buFont typeface="+mj-lt"/>
              <a:buAutoNum type="arabicParenR"/>
            </a:pPr>
            <a:r>
              <a:rPr lang="en-US" dirty="0" smtClean="0"/>
              <a:t>Logistic Model (probability conversions)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Data 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Linked Birth Infant Death Data Set, 2004</a:t>
            </a:r>
          </a:p>
          <a:p>
            <a:pPr lvl="1"/>
            <a:r>
              <a:rPr lang="en-US" dirty="0" smtClean="0"/>
              <a:t>Data from several cities</a:t>
            </a:r>
          </a:p>
          <a:p>
            <a:pPr lvl="1"/>
            <a:r>
              <a:rPr lang="en-US" dirty="0" smtClean="0"/>
              <a:t>Outcome: Preterm Birth (&lt;37 weeks gestation)</a:t>
            </a:r>
          </a:p>
          <a:p>
            <a:pPr lvl="1"/>
            <a:r>
              <a:rPr lang="en-US" dirty="0" smtClean="0"/>
              <a:t>Covariates: Marital status, race/ethnicity, maternal age</a:t>
            </a:r>
          </a:p>
          <a:p>
            <a:endParaRPr lang="en-US" dirty="0" smtClean="0"/>
          </a:p>
          <a:p>
            <a:r>
              <a:rPr lang="en-US" dirty="0" smtClean="0"/>
              <a:t>Example applies to cohort or cross-sectional data generally and population-level (non-sampled) or simple random samples</a:t>
            </a:r>
            <a:endParaRPr lang="en-US" dirty="0"/>
          </a:p>
        </p:txBody>
      </p:sp>
    </p:spTree>
    <p:extLst>
      <p:ext uri="{BB962C8B-B14F-4D97-AF65-F5344CB8AC3E}">
        <p14:creationId xmlns:p14="http://schemas.microsoft.com/office/powerpoint/2010/main" val="2747584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97502"/>
            <a:ext cx="8802210" cy="6217087"/>
          </a:xfrm>
          <a:prstGeom prst="rect">
            <a:avLst/>
          </a:prstGeom>
        </p:spPr>
        <p:txBody>
          <a:bodyPr wrap="square">
            <a:spAutoFit/>
          </a:bodyPr>
          <a:lstStyle/>
          <a:p>
            <a:pPr>
              <a:defRPr/>
            </a:pPr>
            <a:r>
              <a:rPr lang="en-US" sz="2400" b="1" dirty="0" smtClean="0">
                <a:solidFill>
                  <a:srgbClr val="000099"/>
                </a:solidFill>
                <a:latin typeface="Comic Sans MS" pitchFamily="66" charset="0"/>
              </a:rPr>
              <a:t>Tabular Risk Differences (STATA):</a:t>
            </a:r>
          </a:p>
          <a:p>
            <a:pPr>
              <a:defRPr/>
            </a:pPr>
            <a:endParaRPr lang="en-US" sz="2400" b="1" dirty="0" smtClean="0">
              <a:solidFill>
                <a:srgbClr val="000099"/>
              </a:solidFill>
              <a:latin typeface="Comic Sans MS" pitchFamily="66" charset="0"/>
            </a:endParaRPr>
          </a:p>
          <a:p>
            <a:pPr>
              <a:defRPr/>
            </a:pP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cs</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ptb</a:t>
            </a:r>
            <a:r>
              <a:rPr lang="en-US" sz="1600" b="1" dirty="0" smtClean="0">
                <a:latin typeface="Courier New" pitchFamily="49" charset="0"/>
                <a:cs typeface="Courier New" pitchFamily="49" charset="0"/>
              </a:rPr>
              <a:t> </a:t>
            </a:r>
            <a:r>
              <a:rPr lang="en-US" sz="1600" b="1" dirty="0" err="1" smtClean="0">
                <a:latin typeface="Courier New" pitchFamily="49" charset="0"/>
                <a:cs typeface="Courier New" pitchFamily="49" charset="0"/>
              </a:rPr>
              <a:t>unmar</a:t>
            </a:r>
            <a:r>
              <a:rPr lang="en-US" sz="1600" b="1" dirty="0" smtClean="0">
                <a:latin typeface="Courier New" pitchFamily="49" charset="0"/>
                <a:cs typeface="Courier New" pitchFamily="49" charset="0"/>
              </a:rPr>
              <a:t>, by(race) </a:t>
            </a:r>
            <a:r>
              <a:rPr lang="en-US" sz="1600" b="1" dirty="0" err="1" smtClean="0">
                <a:latin typeface="Courier New" pitchFamily="49" charset="0"/>
                <a:cs typeface="Courier New" pitchFamily="49" charset="0"/>
              </a:rPr>
              <a:t>istandard</a:t>
            </a:r>
            <a:r>
              <a:rPr lang="en-US" sz="1600" b="1" dirty="0" smtClean="0">
                <a:latin typeface="Courier New" pitchFamily="49" charset="0"/>
                <a:cs typeface="Courier New" pitchFamily="49" charset="0"/>
              </a:rPr>
              <a:t> rd</a:t>
            </a:r>
          </a:p>
          <a:p>
            <a:pPr>
              <a:defRPr/>
            </a:pPr>
            <a:endParaRPr lang="en-US" sz="1600" b="1" dirty="0" smtClean="0">
              <a:latin typeface="Courier New" pitchFamily="49" charset="0"/>
              <a:cs typeface="Courier New" pitchFamily="49" charset="0"/>
            </a:endParaRPr>
          </a:p>
          <a:p>
            <a:pPr>
              <a:defRPr/>
            </a:pPr>
            <a:r>
              <a:rPr lang="en-US" sz="1600" b="1" dirty="0" smtClean="0">
                <a:latin typeface="Courier New" pitchFamily="49" charset="0"/>
                <a:cs typeface="Courier New" pitchFamily="49" charset="0"/>
              </a:rPr>
              <a:t>            race |      RD         [95% CI]</a:t>
            </a:r>
          </a:p>
          <a:p>
            <a:pPr>
              <a:defRPr/>
            </a:pPr>
            <a:r>
              <a:rPr lang="en-US" sz="1600" b="1" dirty="0" smtClean="0">
                <a:latin typeface="Courier New" pitchFamily="49" charset="0"/>
                <a:cs typeface="Courier New" pitchFamily="49" charset="0"/>
              </a:rPr>
              <a:t>-----------------+------------------------------</a:t>
            </a:r>
          </a:p>
          <a:p>
            <a:pPr>
              <a:defRPr/>
            </a:pPr>
            <a:r>
              <a:rPr lang="en-US" sz="1600" b="1" dirty="0" smtClean="0">
                <a:latin typeface="Courier New" pitchFamily="49" charset="0"/>
                <a:cs typeface="Courier New" pitchFamily="49" charset="0"/>
              </a:rPr>
              <a:t>        NH WHITE |    0.0376     0.0251, 0.0501</a:t>
            </a:r>
          </a:p>
          <a:p>
            <a:pPr>
              <a:defRPr/>
            </a:pPr>
            <a:r>
              <a:rPr lang="en-US" sz="1600" b="1" dirty="0" smtClean="0">
                <a:latin typeface="Courier New" pitchFamily="49" charset="0"/>
                <a:cs typeface="Courier New" pitchFamily="49" charset="0"/>
              </a:rPr>
              <a:t>        NH BLACK |    0.0394     0.0218, 0.0570</a:t>
            </a:r>
          </a:p>
          <a:p>
            <a:pPr>
              <a:defRPr/>
            </a:pPr>
            <a:r>
              <a:rPr lang="en-US" sz="1600" b="1" dirty="0" smtClean="0">
                <a:latin typeface="Courier New" pitchFamily="49" charset="0"/>
                <a:cs typeface="Courier New" pitchFamily="49" charset="0"/>
              </a:rPr>
              <a:t>        HISPANIC |    0.0187     0.0091, 0.0283</a:t>
            </a:r>
          </a:p>
          <a:p>
            <a:pPr>
              <a:defRPr/>
            </a:pPr>
            <a:r>
              <a:rPr lang="en-US" sz="1600" b="1" dirty="0" smtClean="0">
                <a:latin typeface="Courier New" pitchFamily="49" charset="0"/>
                <a:cs typeface="Courier New" pitchFamily="49" charset="0"/>
              </a:rPr>
              <a:t>           OTHER |    0.0174    -0.0061, 0.0408</a:t>
            </a:r>
          </a:p>
          <a:p>
            <a:pPr>
              <a:defRPr/>
            </a:pPr>
            <a:r>
              <a:rPr lang="en-US" sz="1600" b="1" dirty="0" smtClean="0">
                <a:latin typeface="Courier New" pitchFamily="49" charset="0"/>
                <a:cs typeface="Courier New" pitchFamily="49" charset="0"/>
              </a:rPr>
              <a:t>-----------------+------------------------------</a:t>
            </a:r>
          </a:p>
          <a:p>
            <a:pPr>
              <a:defRPr/>
            </a:pPr>
            <a:r>
              <a:rPr lang="en-US" sz="1600" b="1" dirty="0" smtClean="0">
                <a:latin typeface="Courier New" pitchFamily="49" charset="0"/>
                <a:cs typeface="Courier New" pitchFamily="49" charset="0"/>
              </a:rPr>
              <a:t>           Crude |    0.0387     0.0324, 0.0451              </a:t>
            </a:r>
          </a:p>
          <a:p>
            <a:pPr>
              <a:defRPr/>
            </a:pPr>
            <a:r>
              <a:rPr lang="en-US" sz="1600" b="1" dirty="0" smtClean="0">
                <a:latin typeface="Courier New" pitchFamily="49" charset="0"/>
                <a:cs typeface="Courier New" pitchFamily="49" charset="0"/>
              </a:rPr>
              <a:t> I. Standardized |    0.0281     0.0208, 0.0355</a:t>
            </a:r>
          </a:p>
          <a:p>
            <a:pPr>
              <a:defRPr/>
            </a:pPr>
            <a:r>
              <a:rPr lang="en-US" sz="1600" b="1" dirty="0" smtClean="0">
                <a:solidFill>
                  <a:srgbClr val="000099"/>
                </a:solidFill>
                <a:latin typeface="Courier New" pitchFamily="49" charset="0"/>
                <a:cs typeface="Courier New" pitchFamily="49" charset="0"/>
              </a:rPr>
              <a:t> </a:t>
            </a:r>
          </a:p>
          <a:p>
            <a:pPr>
              <a:defRPr/>
            </a:pPr>
            <a:r>
              <a:rPr lang="en-US" sz="2400" b="1" dirty="0" smtClean="0">
                <a:solidFill>
                  <a:srgbClr val="000099"/>
                </a:solidFill>
                <a:latin typeface="Comic Sans MS" pitchFamily="66" charset="0"/>
              </a:rPr>
              <a:t>But tabular approaches are limited: </a:t>
            </a:r>
          </a:p>
          <a:p>
            <a:pPr>
              <a:defRPr/>
            </a:pPr>
            <a:endParaRPr lang="en-US" sz="2400" b="1" dirty="0" smtClean="0">
              <a:solidFill>
                <a:srgbClr val="000099"/>
              </a:solidFill>
              <a:latin typeface="Comic Sans MS" pitchFamily="66" charset="0"/>
              <a:cs typeface="Courier New" pitchFamily="49" charset="0"/>
            </a:endParaRPr>
          </a:p>
          <a:p>
            <a:pPr lvl="1">
              <a:buFont typeface="Arial" pitchFamily="34" charset="0"/>
              <a:buChar char="•"/>
              <a:defRPr/>
            </a:pPr>
            <a:r>
              <a:rPr lang="en-US" sz="2200" b="1" dirty="0" smtClean="0">
                <a:solidFill>
                  <a:srgbClr val="000099"/>
                </a:solidFill>
                <a:latin typeface="Comic Sans MS" pitchFamily="66" charset="0"/>
                <a:cs typeface="Courier New" pitchFamily="49" charset="0"/>
              </a:rPr>
              <a:t>	Can only adjust for 1-2 categorical confounders</a:t>
            </a:r>
          </a:p>
          <a:p>
            <a:pPr lvl="1">
              <a:buFont typeface="Arial" pitchFamily="34" charset="0"/>
              <a:buChar char="•"/>
              <a:defRPr/>
            </a:pPr>
            <a:r>
              <a:rPr lang="en-US" sz="2200" b="1" dirty="0" smtClean="0">
                <a:solidFill>
                  <a:srgbClr val="000099"/>
                </a:solidFill>
                <a:latin typeface="Comic Sans MS" pitchFamily="66" charset="0"/>
                <a:cs typeface="Courier New" pitchFamily="49" charset="0"/>
              </a:rPr>
              <a:t>   Difficult to handle continuous exposures/covariates</a:t>
            </a:r>
          </a:p>
          <a:p>
            <a:pPr lvl="1">
              <a:buFont typeface="Arial" pitchFamily="34" charset="0"/>
              <a:buChar char="•"/>
              <a:defRPr/>
            </a:pPr>
            <a:r>
              <a:rPr lang="en-US" sz="2200" b="1" dirty="0" smtClean="0">
                <a:solidFill>
                  <a:srgbClr val="000099"/>
                </a:solidFill>
                <a:latin typeface="Comic Sans MS" pitchFamily="66" charset="0"/>
                <a:cs typeface="Courier New" pitchFamily="49" charset="0"/>
              </a:rPr>
              <a:t>   Difficult to handle clustered data, other extensions</a:t>
            </a:r>
          </a:p>
          <a:p>
            <a:pPr>
              <a:defRPr/>
            </a:pPr>
            <a:endParaRPr lang="en-US" sz="2200" b="1" dirty="0" smtClean="0">
              <a:solidFill>
                <a:srgbClr val="000099"/>
              </a:solidFill>
              <a:latin typeface="Comic Sans MS" pitchFamily="66" charset="0"/>
              <a:cs typeface="Courier New" pitchFamily="49" charset="0"/>
            </a:endParaRPr>
          </a:p>
          <a:p>
            <a:pPr>
              <a:defRPr/>
            </a:pPr>
            <a:r>
              <a:rPr lang="en-US" sz="2200" b="1" dirty="0" smtClean="0">
                <a:solidFill>
                  <a:srgbClr val="000099"/>
                </a:solidFill>
                <a:latin typeface="Comic Sans MS" pitchFamily="66" charset="0"/>
                <a:cs typeface="Courier New" pitchFamily="49" charset="0"/>
              </a:rPr>
              <a:t>So we need to take a regression-based approach…</a:t>
            </a:r>
          </a:p>
        </p:txBody>
      </p:sp>
    </p:spTree>
    <p:extLst>
      <p:ext uri="{BB962C8B-B14F-4D97-AF65-F5344CB8AC3E}">
        <p14:creationId xmlns:p14="http://schemas.microsoft.com/office/powerpoint/2010/main" val="17243465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SAS Tabular</a:t>
            </a:r>
            <a:endParaRPr lang="en-US" dirty="0"/>
          </a:p>
        </p:txBody>
      </p:sp>
      <p:sp>
        <p:nvSpPr>
          <p:cNvPr id="3" name="Content Placeholder 2"/>
          <p:cNvSpPr>
            <a:spLocks noGrp="1"/>
          </p:cNvSpPr>
          <p:nvPr>
            <p:ph idx="1"/>
          </p:nvPr>
        </p:nvSpPr>
        <p:spPr>
          <a:xfrm>
            <a:off x="457200" y="1219200"/>
            <a:ext cx="8229600" cy="5334000"/>
          </a:xfrm>
        </p:spPr>
        <p:txBody>
          <a:bodyPr>
            <a:normAutofit/>
          </a:bodyPr>
          <a:lstStyle/>
          <a:p>
            <a:pPr marL="0" indent="0">
              <a:buNone/>
            </a:pPr>
            <a:r>
              <a:rPr lang="en-US" sz="1400" b="1" dirty="0" err="1">
                <a:solidFill>
                  <a:srgbClr val="000080"/>
                </a:solidFill>
                <a:latin typeface="Courier New"/>
              </a:rPr>
              <a:t>proc</a:t>
            </a:r>
            <a:r>
              <a:rPr lang="en-US" sz="1400" dirty="0">
                <a:solidFill>
                  <a:srgbClr val="000000"/>
                </a:solidFill>
                <a:latin typeface="Courier New"/>
              </a:rPr>
              <a:t> </a:t>
            </a:r>
            <a:r>
              <a:rPr lang="en-US" sz="1400" b="1" dirty="0" err="1">
                <a:solidFill>
                  <a:srgbClr val="000080"/>
                </a:solidFill>
                <a:latin typeface="Courier New"/>
              </a:rPr>
              <a:t>freq</a:t>
            </a:r>
            <a:r>
              <a:rPr lang="en-US" sz="1400" dirty="0">
                <a:solidFill>
                  <a:srgbClr val="000000"/>
                </a:solidFill>
                <a:latin typeface="Courier New"/>
              </a:rPr>
              <a:t>;</a:t>
            </a:r>
          </a:p>
          <a:p>
            <a:pPr marL="0" indent="0">
              <a:buNone/>
            </a:pPr>
            <a:r>
              <a:rPr lang="en-US" sz="1400" dirty="0">
                <a:solidFill>
                  <a:srgbClr val="0000FF"/>
                </a:solidFill>
                <a:latin typeface="Courier New"/>
              </a:rPr>
              <a:t>table</a:t>
            </a:r>
            <a:r>
              <a:rPr lang="en-US" sz="1400" dirty="0">
                <a:solidFill>
                  <a:srgbClr val="000000"/>
                </a:solidFill>
                <a:latin typeface="Courier New"/>
              </a:rPr>
              <a:t> race*</a:t>
            </a:r>
            <a:r>
              <a:rPr lang="en-US" sz="1400" dirty="0" err="1">
                <a:solidFill>
                  <a:srgbClr val="000000"/>
                </a:solidFill>
                <a:latin typeface="Courier New"/>
              </a:rPr>
              <a:t>unmar</a:t>
            </a:r>
            <a:r>
              <a:rPr lang="en-US" sz="1400" dirty="0">
                <a:solidFill>
                  <a:srgbClr val="000000"/>
                </a:solidFill>
                <a:latin typeface="Courier New"/>
              </a:rPr>
              <a:t>*</a:t>
            </a:r>
            <a:r>
              <a:rPr lang="en-US" sz="1400" dirty="0" err="1">
                <a:solidFill>
                  <a:srgbClr val="000000"/>
                </a:solidFill>
                <a:latin typeface="Courier New"/>
              </a:rPr>
              <a:t>ptb</a:t>
            </a:r>
            <a:r>
              <a:rPr lang="en-US" sz="1400" dirty="0">
                <a:solidFill>
                  <a:srgbClr val="000000"/>
                </a:solidFill>
                <a:latin typeface="Courier New"/>
              </a:rPr>
              <a:t>/</a:t>
            </a:r>
            <a:r>
              <a:rPr lang="en-US" sz="1400" dirty="0" err="1">
                <a:solidFill>
                  <a:srgbClr val="0000FF"/>
                </a:solidFill>
                <a:latin typeface="Courier New"/>
              </a:rPr>
              <a:t>relrisk</a:t>
            </a:r>
            <a:r>
              <a:rPr lang="en-US" sz="1400" dirty="0">
                <a:solidFill>
                  <a:srgbClr val="000000"/>
                </a:solidFill>
                <a:latin typeface="Courier New"/>
              </a:rPr>
              <a:t> </a:t>
            </a:r>
            <a:r>
              <a:rPr lang="en-US" sz="1400" dirty="0" err="1">
                <a:solidFill>
                  <a:srgbClr val="0000FF"/>
                </a:solidFill>
                <a:latin typeface="Courier New"/>
              </a:rPr>
              <a:t>riskdiff</a:t>
            </a:r>
            <a:r>
              <a:rPr lang="en-US" sz="1400" dirty="0">
                <a:solidFill>
                  <a:srgbClr val="000000"/>
                </a:solidFill>
                <a:latin typeface="Courier New"/>
              </a:rPr>
              <a:t> </a:t>
            </a:r>
            <a:r>
              <a:rPr lang="en-US" sz="1400" dirty="0" err="1">
                <a:solidFill>
                  <a:srgbClr val="0000FF"/>
                </a:solidFill>
                <a:latin typeface="Courier New"/>
              </a:rPr>
              <a:t>cmh</a:t>
            </a:r>
            <a:r>
              <a:rPr lang="en-US" sz="1400" dirty="0">
                <a:solidFill>
                  <a:srgbClr val="000000"/>
                </a:solidFill>
                <a:latin typeface="Courier New"/>
              </a:rPr>
              <a:t>;</a:t>
            </a:r>
          </a:p>
          <a:p>
            <a:pPr marL="0" indent="0">
              <a:buNone/>
            </a:pPr>
            <a:r>
              <a:rPr lang="en-US" sz="1400" dirty="0">
                <a:solidFill>
                  <a:srgbClr val="0000FF"/>
                </a:solidFill>
                <a:latin typeface="Courier New"/>
              </a:rPr>
              <a:t>format</a:t>
            </a:r>
            <a:r>
              <a:rPr lang="en-US" sz="1400" dirty="0">
                <a:solidFill>
                  <a:srgbClr val="000000"/>
                </a:solidFill>
                <a:latin typeface="Courier New"/>
              </a:rPr>
              <a:t> race </a:t>
            </a:r>
            <a:r>
              <a:rPr lang="en-US" sz="1400" dirty="0" err="1">
                <a:solidFill>
                  <a:srgbClr val="008080"/>
                </a:solidFill>
                <a:latin typeface="Courier New"/>
              </a:rPr>
              <a:t>race</a:t>
            </a:r>
            <a:r>
              <a:rPr lang="en-US" sz="1400" dirty="0">
                <a:solidFill>
                  <a:srgbClr val="008080"/>
                </a:solidFill>
                <a:latin typeface="Courier New"/>
              </a:rPr>
              <a:t>.</a:t>
            </a:r>
            <a:r>
              <a:rPr lang="en-US" sz="1400" dirty="0">
                <a:solidFill>
                  <a:srgbClr val="000000"/>
                </a:solidFill>
                <a:latin typeface="Courier New"/>
              </a:rPr>
              <a:t>;</a:t>
            </a:r>
          </a:p>
          <a:p>
            <a:pPr marL="0" indent="0">
              <a:buNone/>
            </a:pPr>
            <a:r>
              <a:rPr lang="en-US" sz="1400" b="1" dirty="0">
                <a:solidFill>
                  <a:srgbClr val="000080"/>
                </a:solidFill>
                <a:latin typeface="Courier New"/>
              </a:rPr>
              <a:t>run</a:t>
            </a:r>
            <a:r>
              <a:rPr lang="en-US" sz="1400" dirty="0" smtClean="0">
                <a:solidFill>
                  <a:srgbClr val="000000"/>
                </a:solidFill>
                <a:latin typeface="Courier New"/>
              </a:rPr>
              <a:t>;</a:t>
            </a:r>
          </a:p>
          <a:p>
            <a:pPr marL="0" indent="0">
              <a:buNone/>
            </a:pPr>
            <a:endParaRPr lang="en-US" sz="1400" dirty="0" smtClean="0">
              <a:solidFill>
                <a:srgbClr val="000000"/>
              </a:solidFill>
              <a:latin typeface="Courier New"/>
            </a:endParaRPr>
          </a:p>
          <a:p>
            <a:pPr marL="0" indent="0">
              <a:buNone/>
            </a:pPr>
            <a:endParaRPr lang="en-US" sz="1400" dirty="0">
              <a:solidFill>
                <a:srgbClr val="000000"/>
              </a:solidFill>
              <a:latin typeface="Courier New"/>
            </a:endParaRPr>
          </a:p>
          <a:p>
            <a:pPr marL="0" indent="0">
              <a:buNone/>
            </a:pPr>
            <a:endParaRPr lang="en-US" sz="1400" dirty="0" smtClean="0">
              <a:solidFill>
                <a:srgbClr val="000000"/>
              </a:solidFill>
              <a:latin typeface="Courier New"/>
            </a:endParaRPr>
          </a:p>
          <a:p>
            <a:pPr marL="0" indent="0">
              <a:buNone/>
            </a:pPr>
            <a:endParaRPr lang="en-US" sz="1400" dirty="0">
              <a:solidFill>
                <a:srgbClr val="000000"/>
              </a:solidFill>
              <a:latin typeface="Courier New"/>
            </a:endParaRPr>
          </a:p>
          <a:p>
            <a:pPr marL="0" indent="0">
              <a:buNone/>
            </a:pPr>
            <a:endParaRPr lang="en-US" sz="1400" dirty="0" smtClean="0">
              <a:solidFill>
                <a:srgbClr val="000000"/>
              </a:solidFill>
              <a:latin typeface="Courier New"/>
            </a:endParaRPr>
          </a:p>
          <a:p>
            <a:pPr marL="0" indent="0">
              <a:buNone/>
            </a:pPr>
            <a:endParaRPr lang="en-US" sz="1400" dirty="0">
              <a:solidFill>
                <a:srgbClr val="000000"/>
              </a:solidFill>
              <a:latin typeface="Courier New"/>
            </a:endParaRPr>
          </a:p>
          <a:p>
            <a:pPr marL="0" indent="0">
              <a:buNone/>
            </a:pPr>
            <a:endParaRPr lang="en-US" sz="1400" dirty="0" smtClean="0">
              <a:solidFill>
                <a:srgbClr val="000000"/>
              </a:solidFill>
              <a:latin typeface="Courier New"/>
            </a:endParaRPr>
          </a:p>
          <a:p>
            <a:pPr marL="0" indent="0">
              <a:buNone/>
            </a:pPr>
            <a:endParaRPr lang="en-US" sz="1400" dirty="0" smtClean="0">
              <a:solidFill>
                <a:srgbClr val="000000"/>
              </a:solidFill>
              <a:latin typeface="Courier New"/>
            </a:endParaRPr>
          </a:p>
          <a:p>
            <a:pPr marL="0" indent="0">
              <a:buNone/>
            </a:pPr>
            <a:endParaRPr lang="en-US" sz="1400" dirty="0" smtClean="0">
              <a:solidFill>
                <a:srgbClr val="000000"/>
              </a:solidFill>
              <a:latin typeface="Courier New"/>
            </a:endParaRPr>
          </a:p>
          <a:p>
            <a:pPr marL="0" indent="0">
              <a:buNone/>
            </a:pPr>
            <a:endParaRPr lang="en-US" sz="1400" dirty="0">
              <a:solidFill>
                <a:srgbClr val="000000"/>
              </a:solidFill>
              <a:latin typeface="Courier New"/>
            </a:endParaRPr>
          </a:p>
          <a:p>
            <a:pPr marL="0" indent="0">
              <a:buNone/>
            </a:pPr>
            <a:endParaRPr lang="en-US" sz="1400" dirty="0">
              <a:solidFill>
                <a:srgbClr val="000000"/>
              </a:solidFill>
              <a:latin typeface="Courier New"/>
            </a:endParaRPr>
          </a:p>
          <a:p>
            <a:pPr marL="0" indent="0">
              <a:buNone/>
            </a:pPr>
            <a:endParaRPr lang="en-US" sz="1400" dirty="0" smtClean="0"/>
          </a:p>
          <a:p>
            <a:pPr marL="0" indent="0">
              <a:buNone/>
            </a:pPr>
            <a:endParaRPr lang="en-US" sz="1400" dirty="0" smtClean="0"/>
          </a:p>
          <a:p>
            <a:pPr marL="0" indent="0">
              <a:buNone/>
            </a:pPr>
            <a:r>
              <a:rPr lang="en-US" sz="1400" dirty="0" smtClean="0"/>
              <a:t>Adjusted RR</a:t>
            </a:r>
            <a:endParaRPr lang="en-US" sz="1400" dirty="0"/>
          </a:p>
          <a:p>
            <a:pPr marL="0" indent="0">
              <a:buNone/>
            </a:pPr>
            <a:r>
              <a:rPr lang="en-US" sz="1400" b="1" dirty="0"/>
              <a:t>Type of Study	Method	Value	95% Confidence Limits	</a:t>
            </a:r>
            <a:r>
              <a:rPr lang="en-US" sz="1400" dirty="0"/>
              <a:t>	</a:t>
            </a:r>
          </a:p>
          <a:p>
            <a:pPr marL="0" indent="0">
              <a:buNone/>
            </a:pPr>
            <a:r>
              <a:rPr lang="en-US" sz="1400" b="1" dirty="0" smtClean="0"/>
              <a:t>Cohort</a:t>
            </a:r>
            <a:r>
              <a:rPr lang="en-US" sz="1400" b="1" dirty="0"/>
              <a:t>	Mantel-</a:t>
            </a:r>
            <a:r>
              <a:rPr lang="en-US" sz="1400" b="1" dirty="0" err="1"/>
              <a:t>Haenszel</a:t>
            </a:r>
            <a:r>
              <a:rPr lang="en-US" sz="1400" b="1" dirty="0"/>
              <a:t>	</a:t>
            </a:r>
            <a:r>
              <a:rPr lang="en-US" sz="1400" dirty="0"/>
              <a:t>1.2149	1.1588	1.2737	</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905000"/>
            <a:ext cx="4953000" cy="371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03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are….odd</a:t>
            </a:r>
            <a:endParaRPr lang="en-US" dirty="0"/>
          </a:p>
        </p:txBody>
      </p:sp>
      <p:sp>
        <p:nvSpPr>
          <p:cNvPr id="3" name="Content Placeholder 2"/>
          <p:cNvSpPr>
            <a:spLocks noGrp="1"/>
          </p:cNvSpPr>
          <p:nvPr>
            <p:ph idx="1"/>
          </p:nvPr>
        </p:nvSpPr>
        <p:spPr/>
        <p:txBody>
          <a:bodyPr/>
          <a:lstStyle/>
          <a:p>
            <a:r>
              <a:rPr lang="en-US" dirty="0" smtClean="0"/>
              <a:t>We tend to think in probabilities</a:t>
            </a:r>
          </a:p>
          <a:p>
            <a:pPr lvl="1"/>
            <a:r>
              <a:rPr lang="en-US" dirty="0" smtClean="0"/>
              <a:t>3 out of 4, p=75%</a:t>
            </a:r>
          </a:p>
          <a:p>
            <a:r>
              <a:rPr lang="en-US" dirty="0" smtClean="0"/>
              <a:t>Odds divide the probability by 1-p</a:t>
            </a:r>
          </a:p>
          <a:p>
            <a:pPr lvl="1"/>
            <a:r>
              <a:rPr lang="en-US" dirty="0" smtClean="0"/>
              <a:t>3 to 1 or p/(1-p)=0.75/0.25 = 3 to 1</a:t>
            </a:r>
          </a:p>
          <a:p>
            <a:r>
              <a:rPr lang="en-US" dirty="0" smtClean="0"/>
              <a:t>What if outcome (p) is rare?</a:t>
            </a:r>
          </a:p>
          <a:p>
            <a:pPr lvl="1"/>
            <a:r>
              <a:rPr lang="en-US" dirty="0" smtClean="0"/>
              <a:t>1-p → 1 and p gets closer to p/(1-p)</a:t>
            </a:r>
          </a:p>
          <a:p>
            <a:pPr lvl="1"/>
            <a:r>
              <a:rPr lang="en-US" dirty="0" smtClean="0"/>
              <a:t>1 out of 10, p=10%</a:t>
            </a:r>
          </a:p>
          <a:p>
            <a:pPr lvl="1"/>
            <a:r>
              <a:rPr lang="en-US" dirty="0" smtClean="0"/>
              <a:t>1 to 9 or p/(1-p)=0.1/0.9 = 0.11 to 1</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6740307"/>
          </a:xfrm>
          <a:prstGeom prst="rect">
            <a:avLst/>
          </a:prstGeom>
        </p:spPr>
        <p:txBody>
          <a:bodyPr wrap="square">
            <a:spAutoFit/>
          </a:bodyPr>
          <a:lstStyle/>
          <a:p>
            <a:pPr marL="457200" indent="-457200">
              <a:buAutoNum type="arabicParenR"/>
              <a:defRPr/>
            </a:pPr>
            <a:r>
              <a:rPr lang="en-US" sz="2400" b="1" dirty="0" smtClean="0">
                <a:solidFill>
                  <a:srgbClr val="000099"/>
                </a:solidFill>
                <a:latin typeface="Comic Sans MS" pitchFamily="66" charset="0"/>
              </a:rPr>
              <a:t>Linear Probability Model: </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Advantages:   	very easy to fit</a:t>
            </a:r>
          </a:p>
          <a:p>
            <a:pPr marL="457200" indent="-457200">
              <a:defRPr/>
            </a:pPr>
            <a:r>
              <a:rPr lang="en-US" sz="2400" b="1" dirty="0" smtClean="0">
                <a:solidFill>
                  <a:srgbClr val="000099"/>
                </a:solidFill>
                <a:latin typeface="Comic Sans MS" pitchFamily="66" charset="0"/>
              </a:rPr>
              <a:t>				single uniform estimate of RD</a:t>
            </a:r>
          </a:p>
          <a:p>
            <a:pPr marL="457200" indent="-457200">
              <a:defRPr/>
            </a:pPr>
            <a:r>
              <a:rPr lang="en-US" sz="2400" b="1" dirty="0" smtClean="0">
                <a:solidFill>
                  <a:srgbClr val="000099"/>
                </a:solidFill>
                <a:latin typeface="Comic Sans MS" pitchFamily="66" charset="0"/>
              </a:rPr>
              <a:t>				economists will love you</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Disadvantages: 	possible to get impossible estimates</a:t>
            </a:r>
          </a:p>
          <a:p>
            <a:pPr marL="457200" indent="-457200">
              <a:defRPr/>
            </a:pPr>
            <a:r>
              <a:rPr lang="en-US" sz="2400" b="1" dirty="0" smtClean="0">
                <a:solidFill>
                  <a:srgbClr val="000099"/>
                </a:solidFill>
                <a:latin typeface="Comic Sans MS" pitchFamily="66" charset="0"/>
              </a:rPr>
              <a:t>				does not directly estimate RR</a:t>
            </a:r>
          </a:p>
          <a:p>
            <a:pPr marL="457200" indent="-457200">
              <a:defRPr/>
            </a:pPr>
            <a:r>
              <a:rPr lang="en-US" sz="2400" b="1" dirty="0" smtClean="0">
                <a:solidFill>
                  <a:srgbClr val="000099"/>
                </a:solidFill>
                <a:latin typeface="Comic Sans MS" pitchFamily="66" charset="0"/>
              </a:rPr>
              <a:t>			</a:t>
            </a:r>
            <a:r>
              <a:rPr lang="en-US" sz="2400" b="1" dirty="0">
                <a:solidFill>
                  <a:srgbClr val="000099"/>
                </a:solidFill>
                <a:latin typeface="Comic Sans MS" pitchFamily="66" charset="0"/>
              </a:rPr>
              <a:t>	</a:t>
            </a:r>
            <a:r>
              <a:rPr lang="en-US" sz="2400" b="1" dirty="0" smtClean="0">
                <a:solidFill>
                  <a:srgbClr val="000099"/>
                </a:solidFill>
                <a:latin typeface="Comic Sans MS" pitchFamily="66" charset="0"/>
              </a:rPr>
              <a:t>biostatisticians </a:t>
            </a:r>
            <a:r>
              <a:rPr lang="en-US" sz="2400" b="1" dirty="0">
                <a:solidFill>
                  <a:srgbClr val="000099"/>
                </a:solidFill>
                <a:latin typeface="Comic Sans MS" pitchFamily="66" charset="0"/>
              </a:rPr>
              <a:t>will hate you</a:t>
            </a:r>
            <a:endParaRPr lang="en-US" sz="2400" b="1" dirty="0" smtClean="0">
              <a:solidFill>
                <a:srgbClr val="000099"/>
              </a:solidFill>
              <a:latin typeface="Comic Sans MS" pitchFamily="66" charset="0"/>
            </a:endParaRP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latin typeface="Comic Sans MS" pitchFamily="66" charset="0"/>
              </a:rPr>
              <a:t>Fit an </a:t>
            </a:r>
            <a:r>
              <a:rPr lang="en-US" sz="2400" b="1" dirty="0" err="1" smtClean="0">
                <a:latin typeface="Comic Sans MS" pitchFamily="66" charset="0"/>
              </a:rPr>
              <a:t>OLS</a:t>
            </a:r>
            <a:r>
              <a:rPr lang="en-US" sz="2400" b="1" dirty="0" smtClean="0">
                <a:latin typeface="Comic Sans MS" pitchFamily="66" charset="0"/>
              </a:rPr>
              <a:t> linear regression on the binary outcome variable:  </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		Pr(Y=1|X=x) = β</a:t>
            </a:r>
            <a:r>
              <a:rPr lang="en-US" sz="2400" b="1" baseline="-25000" dirty="0" smtClean="0">
                <a:solidFill>
                  <a:srgbClr val="000099"/>
                </a:solidFill>
                <a:latin typeface="Comic Sans MS" pitchFamily="66" charset="0"/>
              </a:rPr>
              <a:t>0</a:t>
            </a:r>
            <a:r>
              <a:rPr lang="en-US" sz="2400" b="1" dirty="0" smtClean="0">
                <a:solidFill>
                  <a:srgbClr val="000099"/>
                </a:solidFill>
                <a:latin typeface="Comic Sans MS" pitchFamily="66" charset="0"/>
              </a:rPr>
              <a:t> + β</a:t>
            </a:r>
            <a:r>
              <a:rPr lang="en-US" sz="2400" b="1" baseline="-25000" dirty="0" smtClean="0">
                <a:solidFill>
                  <a:srgbClr val="000099"/>
                </a:solidFill>
                <a:latin typeface="Comic Sans MS" pitchFamily="66" charset="0"/>
              </a:rPr>
              <a:t>1</a:t>
            </a:r>
            <a:r>
              <a:rPr lang="en-US" sz="2400" b="1" dirty="0" smtClean="0">
                <a:solidFill>
                  <a:srgbClr val="000099"/>
                </a:solidFill>
                <a:latin typeface="Comic Sans MS" pitchFamily="66" charset="0"/>
              </a:rPr>
              <a:t>X </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Note:  </a:t>
            </a:r>
            <a:r>
              <a:rPr lang="en-US" sz="2400" b="1" dirty="0" err="1" smtClean="0">
                <a:latin typeface="Comic Sans MS" pitchFamily="66" charset="0"/>
              </a:rPr>
              <a:t>Homoskedasticity</a:t>
            </a:r>
            <a:r>
              <a:rPr lang="en-US" sz="2400" b="1" dirty="0" smtClean="0">
                <a:latin typeface="Comic Sans MS" pitchFamily="66" charset="0"/>
              </a:rPr>
              <a:t> assumption cannot be met, since</a:t>
            </a:r>
          </a:p>
          <a:p>
            <a:pPr marL="457200" indent="-457200">
              <a:defRPr/>
            </a:pPr>
            <a:r>
              <a:rPr lang="en-US" sz="2400" b="1" dirty="0" smtClean="0">
                <a:latin typeface="Comic Sans MS" pitchFamily="66" charset="0"/>
              </a:rPr>
              <a:t>variance is a function of p.  Therefore, use robust variance.  </a:t>
            </a:r>
          </a:p>
        </p:txBody>
      </p:sp>
    </p:spTree>
    <p:extLst>
      <p:ext uri="{BB962C8B-B14F-4D97-AF65-F5344CB8AC3E}">
        <p14:creationId xmlns:p14="http://schemas.microsoft.com/office/powerpoint/2010/main" val="2311947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0" y="152726"/>
            <a:ext cx="8726749" cy="5262979"/>
          </a:xfrm>
          <a:prstGeom prst="rect">
            <a:avLst/>
          </a:prstGeom>
        </p:spPr>
        <p:txBody>
          <a:bodyPr wrap="square">
            <a:spAutoFit/>
          </a:bodyPr>
          <a:lstStyle/>
          <a:p>
            <a:pPr marL="457200" indent="-457200">
              <a:defRPr/>
            </a:pPr>
            <a:r>
              <a:rPr lang="en-US" sz="1400" b="1" dirty="0" smtClean="0">
                <a:latin typeface="Courier New" pitchFamily="49" charset="0"/>
                <a:cs typeface="Courier New" pitchFamily="49" charset="0"/>
              </a:rPr>
              <a:t>regress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vce</a:t>
            </a:r>
            <a:r>
              <a:rPr lang="en-US" sz="1400" b="1" dirty="0" smtClean="0">
                <a:latin typeface="Courier New" pitchFamily="49" charset="0"/>
                <a:cs typeface="Courier New" pitchFamily="49" charset="0"/>
              </a:rPr>
              <a:t>(robust) </a:t>
            </a:r>
            <a:r>
              <a:rPr lang="en-US" sz="1400" b="1" dirty="0" err="1" smtClean="0">
                <a:latin typeface="Courier New" pitchFamily="49" charset="0"/>
                <a:cs typeface="Courier New" pitchFamily="49" charset="0"/>
              </a:rPr>
              <a:t>cformat</a:t>
            </a:r>
            <a:r>
              <a:rPr lang="en-US" sz="1400" b="1" dirty="0" smtClean="0">
                <a:latin typeface="Courier New" pitchFamily="49" charset="0"/>
                <a:cs typeface="Courier New" pitchFamily="49" charset="0"/>
              </a:rPr>
              <a:t>(%6.4f)</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Linear regression                                      Number of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   47157</a:t>
            </a:r>
          </a:p>
          <a:p>
            <a:pPr marL="457200" indent="-457200">
              <a:defRPr/>
            </a:pPr>
            <a:r>
              <a:rPr lang="en-US" sz="1400" b="1" dirty="0" smtClean="0">
                <a:latin typeface="Courier New" pitchFamily="49" charset="0"/>
                <a:cs typeface="Courier New" pitchFamily="49" charset="0"/>
              </a:rPr>
              <a:t>                                                       F(  6, 47150) =   66.28</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Prob</a:t>
            </a:r>
            <a:r>
              <a:rPr lang="en-US" sz="1400" b="1" dirty="0" smtClean="0">
                <a:latin typeface="Courier New" pitchFamily="49" charset="0"/>
                <a:cs typeface="Courier New" pitchFamily="49" charset="0"/>
              </a:rPr>
              <a:t> &gt; F      =  0.0000</a:t>
            </a:r>
          </a:p>
          <a:p>
            <a:pPr marL="457200" indent="-457200">
              <a:defRPr/>
            </a:pPr>
            <a:r>
              <a:rPr lang="en-US" sz="1400" b="1" dirty="0" smtClean="0">
                <a:latin typeface="Courier New" pitchFamily="49" charset="0"/>
                <a:cs typeface="Courier New" pitchFamily="49" charset="0"/>
              </a:rPr>
              <a:t>                                                       R-squared     =  0.0098</a:t>
            </a:r>
          </a:p>
          <a:p>
            <a:pPr marL="457200" indent="-457200">
              <a:defRPr/>
            </a:pPr>
            <a:r>
              <a:rPr lang="en-US" sz="1400" b="1" dirty="0" smtClean="0">
                <a:latin typeface="Courier New" pitchFamily="49" charset="0"/>
                <a:cs typeface="Courier New" pitchFamily="49" charset="0"/>
              </a:rPr>
              <a:t>                                                       Root </a:t>
            </a:r>
            <a:r>
              <a:rPr lang="en-US" sz="1400" b="1" dirty="0" err="1" smtClean="0">
                <a:latin typeface="Courier New" pitchFamily="49" charset="0"/>
                <a:cs typeface="Courier New" pitchFamily="49" charset="0"/>
              </a:rPr>
              <a:t>MSE</a:t>
            </a:r>
            <a:r>
              <a:rPr lang="en-US" sz="1400" b="1" dirty="0" smtClean="0">
                <a:latin typeface="Courier New" pitchFamily="49" charset="0"/>
                <a:cs typeface="Courier New" pitchFamily="49" charset="0"/>
              </a:rPr>
              <a:t>      =  .35008</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               Robust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Coef</a:t>
            </a:r>
            <a:r>
              <a:rPr lang="en-US" sz="1400" b="1" dirty="0" smtClean="0">
                <a:latin typeface="Courier New" pitchFamily="49" charset="0"/>
                <a:cs typeface="Courier New" pitchFamily="49" charset="0"/>
              </a:rPr>
              <a:t>.   Std. Err.    t     P&gt;|t|   [95% Conf. Interval]</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     0.0333    0.0038     8.82   0.000     0.0259   0.0407</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-0.0139    0.0022    -6.18   0.000    -0.0183  -0.0095</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     0.0003    0.0000     7.14   0.000     0.0002   0.0004</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race |</a:t>
            </a:r>
          </a:p>
          <a:p>
            <a:pPr marL="457200" indent="-457200">
              <a:defRPr/>
            </a:pPr>
            <a:r>
              <a:rPr lang="en-US" sz="1400" b="1" dirty="0" smtClean="0">
                <a:latin typeface="Courier New" pitchFamily="49" charset="0"/>
                <a:cs typeface="Courier New" pitchFamily="49" charset="0"/>
              </a:rPr>
              <a:t>          2  |     0.0610    0.0052    11.82   0.000     0.0509   0.0712</a:t>
            </a:r>
          </a:p>
          <a:p>
            <a:pPr marL="457200" indent="-457200">
              <a:defRPr/>
            </a:pPr>
            <a:r>
              <a:rPr lang="en-US" sz="1400" b="1" dirty="0" smtClean="0">
                <a:latin typeface="Courier New" pitchFamily="49" charset="0"/>
                <a:cs typeface="Courier New" pitchFamily="49" charset="0"/>
              </a:rPr>
              <a:t>          3  |     0.0015    0.0038     0.39   0.698    -0.0060   0.0090</a:t>
            </a:r>
          </a:p>
          <a:p>
            <a:pPr marL="457200" indent="-457200">
              <a:defRPr/>
            </a:pPr>
            <a:r>
              <a:rPr lang="en-US" sz="1400" b="1" dirty="0" smtClean="0">
                <a:latin typeface="Courier New" pitchFamily="49" charset="0"/>
                <a:cs typeface="Courier New" pitchFamily="49" charset="0"/>
              </a:rPr>
              <a:t>          4  |    -0.0046    0.0066    -0.70   0.482    -0.0174   0.0082</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_cons |     0.2696    0.0309     8.72   0.000     0.2090   0.3302</a:t>
            </a:r>
          </a:p>
          <a:p>
            <a:pPr marL="457200" indent="-457200">
              <a:defRPr/>
            </a:pPr>
            <a:r>
              <a:rPr lang="en-US" sz="1400" b="1" dirty="0" smtClean="0">
                <a:latin typeface="Courier New" pitchFamily="49" charset="0"/>
                <a:cs typeface="Courier New" pitchFamily="49" charset="0"/>
              </a:rPr>
              <a:t>------------------------------------------------------------------------------</a:t>
            </a:r>
          </a:p>
        </p:txBody>
      </p:sp>
      <p:sp>
        <p:nvSpPr>
          <p:cNvPr id="3" name="Rectangle 2"/>
          <p:cNvSpPr/>
          <p:nvPr/>
        </p:nvSpPr>
        <p:spPr>
          <a:xfrm>
            <a:off x="2139518" y="2521258"/>
            <a:ext cx="861134" cy="213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251358" y="2512381"/>
            <a:ext cx="1765177" cy="232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8220" y="5550745"/>
            <a:ext cx="8180773" cy="830997"/>
          </a:xfrm>
          <a:prstGeom prst="rect">
            <a:avLst/>
          </a:prstGeom>
          <a:noFill/>
        </p:spPr>
        <p:txBody>
          <a:bodyPr wrap="square">
            <a:spAutoFit/>
          </a:bodyPr>
          <a:lstStyle/>
          <a:p>
            <a:pPr marL="457200" indent="-457200">
              <a:defRPr/>
            </a:pPr>
            <a:r>
              <a:rPr lang="en-US" sz="2400" b="1" dirty="0" smtClean="0">
                <a:latin typeface="Comic Sans MS" pitchFamily="66" charset="0"/>
                <a:cs typeface="Courier New" pitchFamily="49" charset="0"/>
              </a:rPr>
              <a:t>Adjusted RD for marital status = </a:t>
            </a:r>
          </a:p>
          <a:p>
            <a:pPr marL="457200" indent="-457200">
              <a:defRPr/>
            </a:pPr>
            <a:r>
              <a:rPr lang="en-US" sz="2400" b="1" dirty="0" smtClean="0">
                <a:latin typeface="Comic Sans MS" pitchFamily="66" charset="0"/>
                <a:cs typeface="Courier New" pitchFamily="49" charset="0"/>
              </a:rPr>
              <a:t>		0.0333 (95% CI: 0.0259, 0.0407)</a:t>
            </a:r>
          </a:p>
        </p:txBody>
      </p:sp>
    </p:spTree>
    <p:extLst>
      <p:ext uri="{BB962C8B-B14F-4D97-AF65-F5344CB8AC3E}">
        <p14:creationId xmlns:p14="http://schemas.microsoft.com/office/powerpoint/2010/main" val="369792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8077200" cy="1938992"/>
          </a:xfrm>
          <a:prstGeom prst="rect">
            <a:avLst/>
          </a:prstGeom>
          <a:noFill/>
        </p:spPr>
        <p:txBody>
          <a:bodyPr wrap="square" rtlCol="0">
            <a:spAutoFit/>
          </a:bodyPr>
          <a:lstStyle/>
          <a:p>
            <a:r>
              <a:rPr lang="en-US" sz="2400" dirty="0" smtClean="0"/>
              <a:t>Can use a post-estimation command to see what the RD is relative to the PTB probability for married women (p=0.1249)</a:t>
            </a:r>
          </a:p>
          <a:p>
            <a:endParaRPr lang="en-US" dirty="0" smtClean="0"/>
          </a:p>
          <a:p>
            <a:r>
              <a:rPr lang="en-US" dirty="0" smtClean="0"/>
              <a:t> </a:t>
            </a:r>
          </a:p>
          <a:p>
            <a:endParaRPr lang="en-US" dirty="0"/>
          </a:p>
          <a:p>
            <a:endParaRPr lang="en-US" dirty="0"/>
          </a:p>
        </p:txBody>
      </p:sp>
      <p:pic>
        <p:nvPicPr>
          <p:cNvPr id="12289" name="Picture 1"/>
          <p:cNvPicPr>
            <a:picLocks noChangeAspect="1" noChangeArrowheads="1"/>
          </p:cNvPicPr>
          <p:nvPr/>
        </p:nvPicPr>
        <p:blipFill>
          <a:blip r:embed="rId2" cstate="print"/>
          <a:srcRect/>
          <a:stretch>
            <a:fillRect/>
          </a:stretch>
        </p:blipFill>
        <p:spPr bwMode="auto">
          <a:xfrm>
            <a:off x="228600" y="1905000"/>
            <a:ext cx="11138878" cy="1670701"/>
          </a:xfrm>
          <a:prstGeom prst="rect">
            <a:avLst/>
          </a:prstGeom>
          <a:noFill/>
          <a:ln w="9525">
            <a:noFill/>
            <a:miter lim="800000"/>
            <a:headEnd/>
            <a:tailEnd/>
          </a:ln>
          <a:effectLst/>
        </p:spPr>
      </p:pic>
      <p:sp>
        <p:nvSpPr>
          <p:cNvPr id="4" name="TextBox 3"/>
          <p:cNvSpPr txBox="1"/>
          <p:nvPr/>
        </p:nvSpPr>
        <p:spPr>
          <a:xfrm>
            <a:off x="457200" y="4114800"/>
            <a:ext cx="8077200" cy="3477875"/>
          </a:xfrm>
          <a:prstGeom prst="rect">
            <a:avLst/>
          </a:prstGeom>
          <a:noFill/>
        </p:spPr>
        <p:txBody>
          <a:bodyPr wrap="square" rtlCol="0">
            <a:spAutoFit/>
          </a:bodyPr>
          <a:lstStyle/>
          <a:p>
            <a:r>
              <a:rPr lang="en-US" sz="3200" dirty="0" smtClean="0"/>
              <a:t>~27% increased risk of PTB compared to the overall probability among married women</a:t>
            </a:r>
          </a:p>
          <a:p>
            <a:endParaRPr lang="en-US" sz="1200" dirty="0" smtClean="0"/>
          </a:p>
          <a:p>
            <a:pPr lvl="1"/>
            <a:r>
              <a:rPr lang="en-US" sz="2400" dirty="0" smtClean="0"/>
              <a:t>- Crude proxy because there was no error incorporated for the probability among married women and it’s not adjusted for other factors in the model</a:t>
            </a:r>
          </a:p>
          <a:p>
            <a:endParaRPr lang="en-US" dirty="0" smtClean="0"/>
          </a:p>
          <a:p>
            <a:r>
              <a:rPr lang="en-US" dirty="0" smtClean="0"/>
              <a:t> </a:t>
            </a:r>
          </a:p>
          <a:p>
            <a:endParaRPr lang="en-US" dirty="0"/>
          </a:p>
          <a:p>
            <a:endParaRPr lang="en-US" dirty="0"/>
          </a:p>
        </p:txBody>
      </p:sp>
    </p:spTree>
    <p:extLst>
      <p:ext uri="{BB962C8B-B14F-4D97-AF65-F5344CB8AC3E}">
        <p14:creationId xmlns:p14="http://schemas.microsoft.com/office/powerpoint/2010/main" val="3401549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6400800"/>
          </a:xfrm>
        </p:spPr>
        <p:txBody>
          <a:bodyPr>
            <a:normAutofit fontScale="32500" lnSpcReduction="20000"/>
          </a:bodyPr>
          <a:lstStyle/>
          <a:p>
            <a:pPr>
              <a:buNone/>
            </a:pPr>
            <a:r>
              <a:rPr lang="en-US" dirty="0" smtClean="0">
                <a:latin typeface="SAS Monospace"/>
              </a:rPr>
              <a:t> </a:t>
            </a:r>
          </a:p>
          <a:p>
            <a:pPr>
              <a:buNone/>
            </a:pPr>
            <a:r>
              <a:rPr lang="en-US" sz="5400" b="1" dirty="0" smtClean="0">
                <a:solidFill>
                  <a:srgbClr val="000080"/>
                </a:solidFill>
                <a:latin typeface="Courier New"/>
              </a:rPr>
              <a:t>proc</a:t>
            </a:r>
            <a:r>
              <a:rPr lang="en-US" sz="5400" b="1" dirty="0" smtClean="0">
                <a:solidFill>
                  <a:srgbClr val="000000"/>
                </a:solidFill>
                <a:latin typeface="Courier New"/>
              </a:rPr>
              <a:t> </a:t>
            </a:r>
            <a:r>
              <a:rPr lang="en-US" sz="5400" b="1" dirty="0" err="1" smtClean="0">
                <a:solidFill>
                  <a:srgbClr val="000080"/>
                </a:solidFill>
                <a:latin typeface="Courier New"/>
              </a:rPr>
              <a:t>surveyreg</a:t>
            </a:r>
            <a:r>
              <a:rPr lang="en-US" sz="5400" b="1" dirty="0" smtClean="0">
                <a:solidFill>
                  <a:srgbClr val="000000"/>
                </a:solidFill>
                <a:latin typeface="Courier New"/>
              </a:rPr>
              <a:t> </a:t>
            </a:r>
            <a:r>
              <a:rPr lang="en-US" sz="5400" b="1" dirty="0" smtClean="0">
                <a:solidFill>
                  <a:srgbClr val="0000FF"/>
                </a:solidFill>
                <a:latin typeface="Courier New"/>
              </a:rPr>
              <a:t>order</a:t>
            </a:r>
            <a:r>
              <a:rPr lang="en-US" sz="5400" b="1" dirty="0" smtClean="0">
                <a:solidFill>
                  <a:srgbClr val="000000"/>
                </a:solidFill>
                <a:latin typeface="Courier New"/>
              </a:rPr>
              <a:t>=formatted;</a:t>
            </a:r>
          </a:p>
          <a:p>
            <a:pPr>
              <a:buNone/>
            </a:pPr>
            <a:r>
              <a:rPr lang="en-US" sz="5400" dirty="0" smtClean="0">
                <a:solidFill>
                  <a:srgbClr val="0000FF"/>
                </a:solidFill>
                <a:latin typeface="Courier New"/>
              </a:rPr>
              <a:t>class</a:t>
            </a:r>
            <a:r>
              <a:rPr lang="en-US" sz="5400" dirty="0" smtClean="0">
                <a:solidFill>
                  <a:srgbClr val="000000"/>
                </a:solidFill>
                <a:latin typeface="Courier New"/>
              </a:rPr>
              <a:t> race;</a:t>
            </a:r>
          </a:p>
          <a:p>
            <a:pPr>
              <a:buNone/>
            </a:pPr>
            <a:r>
              <a:rPr lang="en-US" sz="5400" dirty="0" smtClean="0">
                <a:solidFill>
                  <a:srgbClr val="0000FF"/>
                </a:solidFill>
                <a:latin typeface="Courier New"/>
              </a:rPr>
              <a:t>model</a:t>
            </a:r>
            <a:r>
              <a:rPr lang="en-US" sz="5400" dirty="0" smtClean="0">
                <a:solidFill>
                  <a:srgbClr val="000000"/>
                </a:solidFill>
                <a:latin typeface="Courier New"/>
              </a:rPr>
              <a:t> </a:t>
            </a:r>
            <a:r>
              <a:rPr lang="en-US" sz="5400" dirty="0" err="1" smtClean="0">
                <a:solidFill>
                  <a:srgbClr val="000000"/>
                </a:solidFill>
                <a:latin typeface="Courier New"/>
              </a:rPr>
              <a:t>ptb</a:t>
            </a:r>
            <a:r>
              <a:rPr lang="en-US" sz="5400" dirty="0" smtClean="0">
                <a:solidFill>
                  <a:srgbClr val="000000"/>
                </a:solidFill>
                <a:latin typeface="Courier New"/>
              </a:rPr>
              <a:t> = </a:t>
            </a:r>
            <a:r>
              <a:rPr lang="en-US" sz="5400" dirty="0" err="1" smtClean="0">
                <a:solidFill>
                  <a:srgbClr val="000000"/>
                </a:solidFill>
                <a:latin typeface="Courier New"/>
              </a:rPr>
              <a:t>unmar</a:t>
            </a:r>
            <a:r>
              <a:rPr lang="en-US" sz="5400" dirty="0" smtClean="0">
                <a:solidFill>
                  <a:srgbClr val="000000"/>
                </a:solidFill>
                <a:latin typeface="Courier New"/>
              </a:rPr>
              <a:t> </a:t>
            </a:r>
            <a:r>
              <a:rPr lang="en-US" sz="5400" dirty="0" err="1" smtClean="0">
                <a:solidFill>
                  <a:srgbClr val="000000"/>
                </a:solidFill>
                <a:latin typeface="Courier New"/>
              </a:rPr>
              <a:t>mager</a:t>
            </a:r>
            <a:r>
              <a:rPr lang="en-US" sz="5400" dirty="0" smtClean="0">
                <a:solidFill>
                  <a:srgbClr val="000000"/>
                </a:solidFill>
                <a:latin typeface="Courier New"/>
              </a:rPr>
              <a:t> mager2 race /</a:t>
            </a:r>
            <a:r>
              <a:rPr lang="en-US" sz="5400" dirty="0" err="1" smtClean="0">
                <a:solidFill>
                  <a:srgbClr val="0000FF"/>
                </a:solidFill>
                <a:latin typeface="Courier New"/>
              </a:rPr>
              <a:t>clparm</a:t>
            </a:r>
            <a:r>
              <a:rPr lang="en-US" sz="5400" dirty="0" smtClean="0">
                <a:solidFill>
                  <a:srgbClr val="000000"/>
                </a:solidFill>
                <a:latin typeface="Courier New"/>
              </a:rPr>
              <a:t> </a:t>
            </a:r>
            <a:r>
              <a:rPr lang="en-US" sz="5400" dirty="0" smtClean="0">
                <a:solidFill>
                  <a:srgbClr val="0000FF"/>
                </a:solidFill>
                <a:latin typeface="Courier New"/>
              </a:rPr>
              <a:t>solution</a:t>
            </a:r>
            <a:r>
              <a:rPr lang="en-US" sz="5400" dirty="0" smtClean="0">
                <a:solidFill>
                  <a:srgbClr val="000000"/>
                </a:solidFill>
                <a:latin typeface="Courier New"/>
              </a:rPr>
              <a:t>;</a:t>
            </a:r>
          </a:p>
          <a:p>
            <a:pPr>
              <a:buNone/>
            </a:pPr>
            <a:r>
              <a:rPr lang="en-US" sz="5400" dirty="0" smtClean="0">
                <a:solidFill>
                  <a:srgbClr val="0000FF"/>
                </a:solidFill>
                <a:latin typeface="Courier New"/>
              </a:rPr>
              <a:t>format</a:t>
            </a:r>
            <a:r>
              <a:rPr lang="en-US" sz="5400" dirty="0" smtClean="0">
                <a:solidFill>
                  <a:srgbClr val="000000"/>
                </a:solidFill>
                <a:latin typeface="Courier New"/>
              </a:rPr>
              <a:t> race </a:t>
            </a:r>
            <a:r>
              <a:rPr lang="en-US" sz="5400" dirty="0" err="1" smtClean="0">
                <a:solidFill>
                  <a:srgbClr val="008080"/>
                </a:solidFill>
                <a:latin typeface="Courier New"/>
              </a:rPr>
              <a:t>race</a:t>
            </a:r>
            <a:r>
              <a:rPr lang="en-US" sz="5400" dirty="0" smtClean="0">
                <a:solidFill>
                  <a:srgbClr val="008080"/>
                </a:solidFill>
                <a:latin typeface="Courier New"/>
              </a:rPr>
              <a:t>.</a:t>
            </a:r>
            <a:r>
              <a:rPr lang="en-US" sz="5400" dirty="0" smtClean="0">
                <a:solidFill>
                  <a:srgbClr val="000000"/>
                </a:solidFill>
                <a:latin typeface="Courier New"/>
              </a:rPr>
              <a:t>;</a:t>
            </a:r>
          </a:p>
          <a:p>
            <a:pPr>
              <a:buNone/>
            </a:pPr>
            <a:r>
              <a:rPr lang="en-US" sz="5400" b="1" dirty="0" smtClean="0">
                <a:solidFill>
                  <a:srgbClr val="000080"/>
                </a:solidFill>
                <a:latin typeface="Courier New"/>
              </a:rPr>
              <a:t>run</a:t>
            </a:r>
            <a:r>
              <a:rPr lang="en-US" sz="5400" b="1" dirty="0" smtClean="0">
                <a:solidFill>
                  <a:srgbClr val="000000"/>
                </a:solidFill>
                <a:latin typeface="Courier New"/>
              </a:rPr>
              <a:t>;</a:t>
            </a:r>
            <a:endParaRPr lang="en-US" sz="5100" b="1" dirty="0" smtClean="0">
              <a:solidFill>
                <a:srgbClr val="000080"/>
              </a:solidFill>
              <a:latin typeface="Courier New"/>
            </a:endParaRPr>
          </a:p>
          <a:p>
            <a:pPr>
              <a:buNone/>
            </a:pPr>
            <a:r>
              <a:rPr lang="en-US" dirty="0" smtClean="0">
                <a:latin typeface="SAS Monospace"/>
              </a:rPr>
              <a:t>                               </a:t>
            </a:r>
            <a:endParaRPr lang="en-US" sz="3700" dirty="0" smtClean="0">
              <a:latin typeface="SAS Monospace"/>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r>
              <a:rPr lang="en-US" sz="9800" dirty="0" smtClean="0">
                <a:latin typeface="Comic Sans MS" pitchFamily="66" charset="0"/>
              </a:rPr>
              <a:t>Adjusted RD for marital status = </a:t>
            </a:r>
          </a:p>
          <a:p>
            <a:pPr>
              <a:buNone/>
            </a:pPr>
            <a:r>
              <a:rPr lang="en-US" sz="9800" dirty="0" smtClean="0">
                <a:latin typeface="Comic Sans MS" pitchFamily="66" charset="0"/>
              </a:rPr>
              <a:t>0.0333 (95% CI 0.0259 , 0.0407)</a:t>
            </a:r>
          </a:p>
          <a:p>
            <a:pPr>
              <a:buNone/>
            </a:pPr>
            <a:r>
              <a:rPr lang="en-US" sz="9800" dirty="0" smtClean="0">
                <a:latin typeface="Comic Sans MS" pitchFamily="66" charset="0"/>
              </a:rPr>
              <a:t>Same results as in </a:t>
            </a:r>
            <a:r>
              <a:rPr lang="en-US" sz="9800" dirty="0" err="1" smtClean="0">
                <a:latin typeface="Comic Sans MS" pitchFamily="66" charset="0"/>
              </a:rPr>
              <a:t>Stata</a:t>
            </a:r>
            <a:endParaRPr lang="en-US" sz="9800" dirty="0">
              <a:latin typeface="Comic Sans MS" pitchFamily="66" charset="0"/>
            </a:endParaRPr>
          </a:p>
        </p:txBody>
      </p:sp>
      <p:graphicFrame>
        <p:nvGraphicFramePr>
          <p:cNvPr id="3" name="Table 2"/>
          <p:cNvGraphicFramePr>
            <a:graphicFrameLocks noGrp="1"/>
          </p:cNvGraphicFramePr>
          <p:nvPr/>
        </p:nvGraphicFramePr>
        <p:xfrm>
          <a:off x="1143000" y="1905000"/>
          <a:ext cx="7086604" cy="2741721"/>
        </p:xfrm>
        <a:graphic>
          <a:graphicData uri="http://schemas.openxmlformats.org/drawingml/2006/table">
            <a:tbl>
              <a:tblPr/>
              <a:tblGrid>
                <a:gridCol w="1676401"/>
                <a:gridCol w="914400"/>
                <a:gridCol w="914400"/>
                <a:gridCol w="685800"/>
                <a:gridCol w="870859"/>
                <a:gridCol w="1012372"/>
                <a:gridCol w="1012372"/>
              </a:tblGrid>
              <a:tr h="168609">
                <a:tc gridSpan="7">
                  <a:txBody>
                    <a:bodyPr/>
                    <a:lstStyle/>
                    <a:p>
                      <a:pPr algn="ctr" fontAlgn="t"/>
                      <a:r>
                        <a:rPr lang="en-US" sz="1000" b="0" i="0" dirty="0">
                          <a:solidFill>
                            <a:srgbClr val="000000"/>
                          </a:solidFill>
                          <a:latin typeface="Arial"/>
                        </a:rPr>
                        <a:t>Estimated Regression Coefficients</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3190">
                <a:tc>
                  <a:txBody>
                    <a:bodyPr/>
                    <a:lstStyle/>
                    <a:p>
                      <a:pPr fontAlgn="t"/>
                      <a:r>
                        <a:rPr lang="en-US" sz="1000" b="0" i="0" dirty="0">
                          <a:solidFill>
                            <a:srgbClr val="000000"/>
                          </a:solidFill>
                          <a:latin typeface="Arial"/>
                        </a:rPr>
                        <a:t>Parameter</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Estimate</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Standard Error</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t Value</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Pr &gt; |t|</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95% Confidence Interval</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r>
              <a:tr h="293762">
                <a:tc>
                  <a:txBody>
                    <a:bodyPr/>
                    <a:lstStyle/>
                    <a:p>
                      <a:pPr fontAlgn="t"/>
                      <a:r>
                        <a:rPr lang="en-US" sz="1000" b="0" i="0" dirty="0">
                          <a:solidFill>
                            <a:srgbClr val="000000"/>
                          </a:solidFill>
                          <a:latin typeface="Arial"/>
                        </a:rPr>
                        <a:t>Intercept</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0.2695946</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0.03090057</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8.72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0.2090290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0.3301601</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36313">
                <a:tc>
                  <a:txBody>
                    <a:bodyPr/>
                    <a:lstStyle/>
                    <a:p>
                      <a:pPr fontAlgn="t"/>
                      <a:r>
                        <a:rPr lang="en-US" sz="1000" b="0" i="0" dirty="0">
                          <a:solidFill>
                            <a:srgbClr val="000000"/>
                          </a:solidFill>
                          <a:latin typeface="Arial"/>
                        </a:rPr>
                        <a:t>UNMAR</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0.0332760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0.00377112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8.82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0.0258845</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0.0406674</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47351">
                <a:tc>
                  <a:txBody>
                    <a:bodyPr/>
                    <a:lstStyle/>
                    <a:p>
                      <a:pPr fontAlgn="t"/>
                      <a:r>
                        <a:rPr lang="en-US" sz="1000" b="0" i="0">
                          <a:solidFill>
                            <a:srgbClr val="000000"/>
                          </a:solidFill>
                          <a:latin typeface="Arial"/>
                        </a:rPr>
                        <a:t>MAGER</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-0.0138969</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0.00224696</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-6.18</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-0.0183010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-0.0094929</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93762">
                <a:tc>
                  <a:txBody>
                    <a:bodyPr/>
                    <a:lstStyle/>
                    <a:p>
                      <a:pPr fontAlgn="t"/>
                      <a:r>
                        <a:rPr lang="en-US" sz="1000" b="0" i="0">
                          <a:solidFill>
                            <a:srgbClr val="000000"/>
                          </a:solidFill>
                          <a:latin typeface="Arial"/>
                        </a:rPr>
                        <a:t>mager2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0.0002888</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0.00004043</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7.14</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0.0002096</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0.0003681</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72874">
                <a:tc>
                  <a:txBody>
                    <a:bodyPr/>
                    <a:lstStyle/>
                    <a:p>
                      <a:pPr fontAlgn="t"/>
                      <a:r>
                        <a:rPr lang="en-US" sz="1000" b="0" i="0">
                          <a:solidFill>
                            <a:srgbClr val="000000"/>
                          </a:solidFill>
                          <a:latin typeface="Arial"/>
                        </a:rPr>
                        <a:t>RACE a OTHER, UNKNOWN</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-0.0046041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0.00655092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-0.70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0.4822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-0.0174440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0.0082358</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4800">
                <a:tc>
                  <a:txBody>
                    <a:bodyPr/>
                    <a:lstStyle/>
                    <a:p>
                      <a:pPr fontAlgn="t"/>
                      <a:r>
                        <a:rPr lang="en-US" sz="1000" b="0" i="0" dirty="0">
                          <a:solidFill>
                            <a:srgbClr val="000000"/>
                          </a:solidFill>
                          <a:latin typeface="Arial"/>
                        </a:rPr>
                        <a:t>RACE b HISPANIC</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0.0014920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0.00384777</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0.39</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0.6982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-0.0060497</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0.0090337</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4800">
                <a:tc>
                  <a:txBody>
                    <a:bodyPr/>
                    <a:lstStyle/>
                    <a:p>
                      <a:pPr fontAlgn="t"/>
                      <a:r>
                        <a:rPr lang="en-US" sz="1000" b="0" i="0">
                          <a:solidFill>
                            <a:srgbClr val="000000"/>
                          </a:solidFill>
                          <a:latin typeface="Arial"/>
                        </a:rPr>
                        <a:t>RACE c NH BLACK</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0.0610394</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0.00516551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11.82</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&lt;.0001</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0.0509149</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0.0711639</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9013">
                <a:tc>
                  <a:txBody>
                    <a:bodyPr/>
                    <a:lstStyle/>
                    <a:p>
                      <a:pPr fontAlgn="t"/>
                      <a:r>
                        <a:rPr lang="en-US" sz="1000" b="0" i="0">
                          <a:solidFill>
                            <a:srgbClr val="000000"/>
                          </a:solidFill>
                          <a:latin typeface="Arial"/>
                        </a:rPr>
                        <a:t>RACE d NH WHITE</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0.0000000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0.00000000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0.0000000</a:t>
                      </a:r>
                    </a:p>
                  </a:txBody>
                  <a:tcPr marL="21728" marR="21728" marT="21728" marB="2172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0.0000000</a:t>
                      </a:r>
                    </a:p>
                  </a:txBody>
                  <a:tcPr marL="21728" marR="21728" marT="21728" marB="2172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622148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0"/>
            <a:ext cx="8229600" cy="6400800"/>
          </a:xfrm>
        </p:spPr>
        <p:txBody>
          <a:bodyPr>
            <a:normAutofit fontScale="25000" lnSpcReduction="20000"/>
          </a:bodyPr>
          <a:lstStyle/>
          <a:p>
            <a:pPr>
              <a:buNone/>
            </a:pPr>
            <a:r>
              <a:rPr lang="en-US" dirty="0" smtClean="0">
                <a:latin typeface="SAS Monospace"/>
              </a:rPr>
              <a:t> </a:t>
            </a:r>
          </a:p>
          <a:p>
            <a:pPr>
              <a:buNone/>
            </a:pPr>
            <a:r>
              <a:rPr lang="en-US" sz="9600" dirty="0" smtClean="0"/>
              <a:t>Testing an Additive Interaction Between UNMAR &amp; RACE</a:t>
            </a:r>
            <a:r>
              <a:rPr lang="en-US" sz="9600" dirty="0" smtClean="0">
                <a:latin typeface="SAS Monospace"/>
              </a:rPr>
              <a:t>                               </a:t>
            </a:r>
          </a:p>
          <a:p>
            <a:pPr>
              <a:buNone/>
            </a:pPr>
            <a:endParaRPr lang="en-US" sz="4000" b="1" dirty="0" smtClean="0">
              <a:solidFill>
                <a:srgbClr val="000080"/>
              </a:solidFill>
              <a:latin typeface="Courier New"/>
            </a:endParaRPr>
          </a:p>
          <a:p>
            <a:pPr>
              <a:buNone/>
            </a:pPr>
            <a:r>
              <a:rPr lang="en-US" sz="6400" b="1" dirty="0" smtClean="0">
                <a:solidFill>
                  <a:srgbClr val="000080"/>
                </a:solidFill>
                <a:latin typeface="Courier New"/>
              </a:rPr>
              <a:t>proc</a:t>
            </a:r>
            <a:r>
              <a:rPr lang="en-US" sz="6400" b="1" dirty="0" smtClean="0">
                <a:solidFill>
                  <a:srgbClr val="000000"/>
                </a:solidFill>
                <a:latin typeface="Courier New"/>
              </a:rPr>
              <a:t> </a:t>
            </a:r>
            <a:r>
              <a:rPr lang="en-US" sz="6400" b="1" dirty="0" err="1" smtClean="0">
                <a:solidFill>
                  <a:srgbClr val="000080"/>
                </a:solidFill>
                <a:latin typeface="Courier New"/>
              </a:rPr>
              <a:t>surveyreg</a:t>
            </a:r>
            <a:r>
              <a:rPr lang="en-US" sz="6400" b="1" dirty="0" smtClean="0">
                <a:solidFill>
                  <a:srgbClr val="000000"/>
                </a:solidFill>
                <a:latin typeface="Courier New"/>
              </a:rPr>
              <a:t> </a:t>
            </a:r>
            <a:r>
              <a:rPr lang="en-US" sz="6400" b="1" dirty="0" smtClean="0">
                <a:solidFill>
                  <a:srgbClr val="0000FF"/>
                </a:solidFill>
                <a:latin typeface="Courier New"/>
              </a:rPr>
              <a:t>order</a:t>
            </a:r>
            <a:r>
              <a:rPr lang="en-US" sz="6400" b="1" dirty="0" smtClean="0">
                <a:solidFill>
                  <a:srgbClr val="000000"/>
                </a:solidFill>
                <a:latin typeface="Courier New"/>
              </a:rPr>
              <a:t>=formatted;</a:t>
            </a:r>
          </a:p>
          <a:p>
            <a:pPr>
              <a:buNone/>
            </a:pPr>
            <a:r>
              <a:rPr lang="en-US" sz="6400" dirty="0" smtClean="0">
                <a:solidFill>
                  <a:srgbClr val="0000FF"/>
                </a:solidFill>
                <a:latin typeface="Courier New"/>
              </a:rPr>
              <a:t>class</a:t>
            </a:r>
            <a:r>
              <a:rPr lang="en-US" sz="6400" dirty="0" smtClean="0">
                <a:solidFill>
                  <a:srgbClr val="000000"/>
                </a:solidFill>
                <a:latin typeface="Courier New"/>
              </a:rPr>
              <a:t> </a:t>
            </a:r>
            <a:r>
              <a:rPr lang="en-US" sz="6400" dirty="0" err="1" smtClean="0">
                <a:solidFill>
                  <a:srgbClr val="000000"/>
                </a:solidFill>
                <a:latin typeface="Courier New"/>
              </a:rPr>
              <a:t>unmar</a:t>
            </a:r>
            <a:r>
              <a:rPr lang="en-US" sz="6400" dirty="0" smtClean="0">
                <a:solidFill>
                  <a:srgbClr val="000000"/>
                </a:solidFill>
                <a:latin typeface="Courier New"/>
              </a:rPr>
              <a:t> race;</a:t>
            </a:r>
          </a:p>
          <a:p>
            <a:pPr>
              <a:buNone/>
            </a:pPr>
            <a:r>
              <a:rPr lang="en-US" sz="6400" dirty="0" smtClean="0">
                <a:solidFill>
                  <a:srgbClr val="0000FF"/>
                </a:solidFill>
                <a:latin typeface="Courier New"/>
              </a:rPr>
              <a:t>model</a:t>
            </a:r>
            <a:r>
              <a:rPr lang="en-US" sz="6400" dirty="0" smtClean="0">
                <a:solidFill>
                  <a:srgbClr val="000000"/>
                </a:solidFill>
                <a:latin typeface="Courier New"/>
              </a:rPr>
              <a:t> </a:t>
            </a:r>
            <a:r>
              <a:rPr lang="en-US" sz="6400" dirty="0" err="1" smtClean="0">
                <a:solidFill>
                  <a:srgbClr val="000000"/>
                </a:solidFill>
                <a:latin typeface="Courier New"/>
              </a:rPr>
              <a:t>ptb</a:t>
            </a:r>
            <a:r>
              <a:rPr lang="en-US" sz="6400" dirty="0" smtClean="0">
                <a:solidFill>
                  <a:srgbClr val="000000"/>
                </a:solidFill>
                <a:latin typeface="Courier New"/>
              </a:rPr>
              <a:t> = </a:t>
            </a:r>
            <a:r>
              <a:rPr lang="en-US" sz="6400" dirty="0" err="1" smtClean="0">
                <a:solidFill>
                  <a:srgbClr val="000000"/>
                </a:solidFill>
                <a:latin typeface="Courier New"/>
              </a:rPr>
              <a:t>unmar</a:t>
            </a:r>
            <a:r>
              <a:rPr lang="en-US" sz="6400" dirty="0" smtClean="0">
                <a:solidFill>
                  <a:srgbClr val="000000"/>
                </a:solidFill>
                <a:latin typeface="Courier New"/>
              </a:rPr>
              <a:t> </a:t>
            </a:r>
            <a:r>
              <a:rPr lang="en-US" sz="6400" dirty="0" err="1" smtClean="0">
                <a:solidFill>
                  <a:srgbClr val="000000"/>
                </a:solidFill>
                <a:latin typeface="Courier New"/>
              </a:rPr>
              <a:t>mager</a:t>
            </a:r>
            <a:r>
              <a:rPr lang="en-US" sz="6400" dirty="0" smtClean="0">
                <a:solidFill>
                  <a:srgbClr val="000000"/>
                </a:solidFill>
                <a:latin typeface="Courier New"/>
              </a:rPr>
              <a:t> mager2 race </a:t>
            </a:r>
            <a:r>
              <a:rPr lang="en-US" sz="6400" dirty="0" err="1" smtClean="0">
                <a:solidFill>
                  <a:srgbClr val="000000"/>
                </a:solidFill>
                <a:latin typeface="Courier New"/>
              </a:rPr>
              <a:t>unmar</a:t>
            </a:r>
            <a:r>
              <a:rPr lang="en-US" sz="6400" dirty="0" smtClean="0">
                <a:solidFill>
                  <a:srgbClr val="000000"/>
                </a:solidFill>
                <a:latin typeface="Courier New"/>
              </a:rPr>
              <a:t>*race /</a:t>
            </a:r>
            <a:r>
              <a:rPr lang="en-US" sz="6400" dirty="0" err="1" smtClean="0">
                <a:solidFill>
                  <a:srgbClr val="0000FF"/>
                </a:solidFill>
                <a:latin typeface="Courier New"/>
              </a:rPr>
              <a:t>clparm</a:t>
            </a:r>
            <a:r>
              <a:rPr lang="en-US" sz="6400" dirty="0" smtClean="0">
                <a:solidFill>
                  <a:srgbClr val="000000"/>
                </a:solidFill>
                <a:latin typeface="Courier New"/>
              </a:rPr>
              <a:t> </a:t>
            </a:r>
            <a:r>
              <a:rPr lang="en-US" sz="6400" dirty="0" smtClean="0">
                <a:solidFill>
                  <a:srgbClr val="0000FF"/>
                </a:solidFill>
                <a:latin typeface="Courier New"/>
              </a:rPr>
              <a:t>solution</a:t>
            </a:r>
            <a:r>
              <a:rPr lang="en-US" sz="6400" dirty="0" smtClean="0">
                <a:solidFill>
                  <a:srgbClr val="000000"/>
                </a:solidFill>
                <a:latin typeface="Courier New"/>
              </a:rPr>
              <a:t>;</a:t>
            </a:r>
          </a:p>
          <a:p>
            <a:pPr>
              <a:buNone/>
            </a:pPr>
            <a:r>
              <a:rPr lang="en-US" sz="6400" dirty="0" smtClean="0">
                <a:solidFill>
                  <a:srgbClr val="FF0000"/>
                </a:solidFill>
                <a:latin typeface="Courier New"/>
              </a:rPr>
              <a:t>slice</a:t>
            </a:r>
            <a:r>
              <a:rPr lang="en-US" sz="6400" dirty="0" smtClean="0">
                <a:solidFill>
                  <a:srgbClr val="000000"/>
                </a:solidFill>
                <a:latin typeface="Courier New"/>
              </a:rPr>
              <a:t> </a:t>
            </a:r>
            <a:r>
              <a:rPr lang="en-US" sz="6400" dirty="0" err="1" smtClean="0">
                <a:solidFill>
                  <a:srgbClr val="000000"/>
                </a:solidFill>
                <a:latin typeface="Courier New"/>
              </a:rPr>
              <a:t>unmar</a:t>
            </a:r>
            <a:r>
              <a:rPr lang="en-US" sz="6400" dirty="0" smtClean="0">
                <a:solidFill>
                  <a:srgbClr val="000000"/>
                </a:solidFill>
                <a:latin typeface="Courier New"/>
              </a:rPr>
              <a:t>*race / </a:t>
            </a:r>
            <a:r>
              <a:rPr lang="en-US" sz="6400" dirty="0" err="1" smtClean="0">
                <a:solidFill>
                  <a:srgbClr val="000000"/>
                </a:solidFill>
                <a:latin typeface="Courier New"/>
              </a:rPr>
              <a:t>sliceby</a:t>
            </a:r>
            <a:r>
              <a:rPr lang="en-US" sz="6400" dirty="0" smtClean="0">
                <a:solidFill>
                  <a:srgbClr val="000000"/>
                </a:solidFill>
                <a:latin typeface="Courier New"/>
              </a:rPr>
              <a:t>(race=</a:t>
            </a:r>
            <a:r>
              <a:rPr lang="en-US" sz="6400" dirty="0" smtClean="0">
                <a:solidFill>
                  <a:srgbClr val="800080"/>
                </a:solidFill>
                <a:latin typeface="Courier New"/>
              </a:rPr>
              <a:t>'b HISPANIC'</a:t>
            </a:r>
            <a:r>
              <a:rPr lang="en-US" sz="6400" dirty="0" smtClean="0">
                <a:solidFill>
                  <a:srgbClr val="000000"/>
                </a:solidFill>
                <a:latin typeface="Courier New"/>
              </a:rPr>
              <a:t>) diff;</a:t>
            </a:r>
          </a:p>
          <a:p>
            <a:pPr>
              <a:buNone/>
            </a:pPr>
            <a:r>
              <a:rPr lang="en-US" sz="6400" dirty="0" smtClean="0">
                <a:solidFill>
                  <a:srgbClr val="0000FF"/>
                </a:solidFill>
                <a:latin typeface="Courier New"/>
              </a:rPr>
              <a:t>format</a:t>
            </a:r>
            <a:r>
              <a:rPr lang="en-US" sz="6400" dirty="0" smtClean="0">
                <a:solidFill>
                  <a:srgbClr val="000000"/>
                </a:solidFill>
                <a:latin typeface="Courier New"/>
              </a:rPr>
              <a:t> </a:t>
            </a:r>
            <a:r>
              <a:rPr lang="en-US" sz="6400" dirty="0" err="1" smtClean="0">
                <a:solidFill>
                  <a:srgbClr val="000000"/>
                </a:solidFill>
                <a:latin typeface="Courier New"/>
              </a:rPr>
              <a:t>unmar</a:t>
            </a:r>
            <a:r>
              <a:rPr lang="en-US" sz="6400" dirty="0" smtClean="0">
                <a:solidFill>
                  <a:srgbClr val="000000"/>
                </a:solidFill>
                <a:latin typeface="Courier New"/>
              </a:rPr>
              <a:t> </a:t>
            </a:r>
            <a:r>
              <a:rPr lang="en-US" sz="6400" dirty="0" err="1" smtClean="0">
                <a:solidFill>
                  <a:srgbClr val="008080"/>
                </a:solidFill>
                <a:latin typeface="Courier New"/>
              </a:rPr>
              <a:t>yn</a:t>
            </a:r>
            <a:r>
              <a:rPr lang="en-US" sz="6400" dirty="0" smtClean="0">
                <a:solidFill>
                  <a:srgbClr val="008080"/>
                </a:solidFill>
                <a:latin typeface="Courier New"/>
              </a:rPr>
              <a:t>.</a:t>
            </a:r>
            <a:r>
              <a:rPr lang="en-US" sz="6400" dirty="0" smtClean="0">
                <a:solidFill>
                  <a:srgbClr val="000000"/>
                </a:solidFill>
                <a:latin typeface="Courier New"/>
              </a:rPr>
              <a:t> race </a:t>
            </a:r>
            <a:r>
              <a:rPr lang="en-US" sz="6400" dirty="0" err="1" smtClean="0">
                <a:solidFill>
                  <a:srgbClr val="008080"/>
                </a:solidFill>
                <a:latin typeface="Courier New"/>
              </a:rPr>
              <a:t>race</a:t>
            </a:r>
            <a:r>
              <a:rPr lang="en-US" sz="6400" dirty="0" smtClean="0">
                <a:solidFill>
                  <a:srgbClr val="008080"/>
                </a:solidFill>
                <a:latin typeface="Courier New"/>
              </a:rPr>
              <a:t>.</a:t>
            </a:r>
            <a:r>
              <a:rPr lang="en-US" sz="6400" dirty="0" smtClean="0">
                <a:solidFill>
                  <a:srgbClr val="000000"/>
                </a:solidFill>
                <a:latin typeface="Courier New"/>
              </a:rPr>
              <a:t>;</a:t>
            </a:r>
          </a:p>
          <a:p>
            <a:pPr>
              <a:buNone/>
            </a:pPr>
            <a:r>
              <a:rPr lang="en-US" sz="6400" b="1" dirty="0" smtClean="0">
                <a:solidFill>
                  <a:srgbClr val="000080"/>
                </a:solidFill>
                <a:latin typeface="Courier New"/>
              </a:rPr>
              <a:t>run</a:t>
            </a:r>
            <a:r>
              <a:rPr lang="en-US" sz="6400" b="1" dirty="0" smtClean="0">
                <a:solidFill>
                  <a:srgbClr val="000000"/>
                </a:solidFill>
                <a:latin typeface="Courier New"/>
              </a:rPr>
              <a:t>;</a:t>
            </a:r>
            <a:endParaRPr lang="en-US" sz="6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marL="0" indent="0">
              <a:buNone/>
            </a:pPr>
            <a:r>
              <a:rPr lang="en-US" sz="9800" dirty="0" smtClean="0">
                <a:latin typeface="Comic Sans MS" pitchFamily="66" charset="0"/>
              </a:rPr>
              <a:t>There is a significant additive interaction; the adverse effect of being unmarried is lower among Hispanic women relative to non-Hispanic White women</a:t>
            </a:r>
          </a:p>
          <a:p>
            <a:pPr>
              <a:buNone/>
            </a:pPr>
            <a:endParaRPr lang="en-US" sz="9800" dirty="0">
              <a:latin typeface="Comic Sans MS" pitchFamily="66" charset="0"/>
            </a:endParaRPr>
          </a:p>
        </p:txBody>
      </p:sp>
      <p:graphicFrame>
        <p:nvGraphicFramePr>
          <p:cNvPr id="7" name="Table 6"/>
          <p:cNvGraphicFramePr>
            <a:graphicFrameLocks noGrp="1"/>
          </p:cNvGraphicFramePr>
          <p:nvPr/>
        </p:nvGraphicFramePr>
        <p:xfrm>
          <a:off x="685800" y="2133600"/>
          <a:ext cx="7924802" cy="3352800"/>
        </p:xfrm>
        <a:graphic>
          <a:graphicData uri="http://schemas.openxmlformats.org/drawingml/2006/table">
            <a:tbl>
              <a:tblPr/>
              <a:tblGrid>
                <a:gridCol w="2667000"/>
                <a:gridCol w="990600"/>
                <a:gridCol w="1143000"/>
                <a:gridCol w="609600"/>
                <a:gridCol w="609600"/>
                <a:gridCol w="990600"/>
                <a:gridCol w="914402"/>
              </a:tblGrid>
              <a:tr h="96289">
                <a:tc gridSpan="7">
                  <a:txBody>
                    <a:bodyPr/>
                    <a:lstStyle/>
                    <a:p>
                      <a:pPr algn="ctr" fontAlgn="t"/>
                      <a:r>
                        <a:rPr lang="en-US" sz="1200" b="0" i="0" dirty="0">
                          <a:solidFill>
                            <a:srgbClr val="000000"/>
                          </a:solidFill>
                          <a:latin typeface="Arial"/>
                        </a:rPr>
                        <a:t>Estimated Regression Coefficients</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234">
                <a:tc>
                  <a:txBody>
                    <a:bodyPr/>
                    <a:lstStyle/>
                    <a:p>
                      <a:pPr fontAlgn="t"/>
                      <a:r>
                        <a:rPr lang="en-US" sz="1200" b="0" i="0">
                          <a:solidFill>
                            <a:srgbClr val="000000"/>
                          </a:solidFill>
                          <a:latin typeface="Arial"/>
                        </a:rPr>
                        <a:t>Parameter</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t Value</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95% Confidence Interval</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r>
              <a:tr h="167762">
                <a:tc>
                  <a:txBody>
                    <a:bodyPr/>
                    <a:lstStyle/>
                    <a:p>
                      <a:pPr fontAlgn="t"/>
                      <a:r>
                        <a:rPr lang="en-US" sz="1200" b="0" i="0">
                          <a:solidFill>
                            <a:srgbClr val="000000"/>
                          </a:solidFill>
                          <a:latin typeface="Arial"/>
                        </a:rPr>
                        <a:t>Intercept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0.2647870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0.03093304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8.56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0.2041578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0.3254162</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39234">
                <a:tc>
                  <a:txBody>
                    <a:bodyPr/>
                    <a:lstStyle/>
                    <a:p>
                      <a:pPr fontAlgn="t"/>
                      <a:r>
                        <a:rPr lang="en-US" sz="1200" b="0" i="0">
                          <a:solidFill>
                            <a:srgbClr val="000000"/>
                          </a:solidFill>
                          <a:latin typeface="Arial"/>
                        </a:rPr>
                        <a:t>UNMAR a YES</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0.0473800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0.00669524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7.08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0.0342572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0.0605027</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7762">
                <a:tc>
                  <a:txBody>
                    <a:bodyPr/>
                    <a:lstStyle/>
                    <a:p>
                      <a:pPr fontAlgn="t"/>
                      <a:r>
                        <a:rPr lang="en-US" sz="1200" b="0" i="0">
                          <a:solidFill>
                            <a:srgbClr val="000000"/>
                          </a:solidFill>
                          <a:latin typeface="Arial"/>
                        </a:rPr>
                        <a:t>UNMAR b NO</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39234">
                <a:tc>
                  <a:txBody>
                    <a:bodyPr/>
                    <a:lstStyle/>
                    <a:p>
                      <a:pPr fontAlgn="t"/>
                      <a:r>
                        <a:rPr lang="en-US" sz="1200" b="0" i="0">
                          <a:solidFill>
                            <a:srgbClr val="000000"/>
                          </a:solidFill>
                          <a:latin typeface="Arial"/>
                        </a:rPr>
                        <a:t>MAGER</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-0.0139446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0.00224725</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-6.21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-0.0183493</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-0.0095400</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7762">
                <a:tc>
                  <a:txBody>
                    <a:bodyPr/>
                    <a:lstStyle/>
                    <a:p>
                      <a:pPr fontAlgn="t"/>
                      <a:r>
                        <a:rPr lang="en-US" sz="1200" b="0" i="0">
                          <a:solidFill>
                            <a:srgbClr val="000000"/>
                          </a:solidFill>
                          <a:latin typeface="Arial"/>
                        </a:rPr>
                        <a:t>mager2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0.0002914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0.00004044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7.20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0.0002121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0.0003706</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04114">
                <a:tc>
                  <a:txBody>
                    <a:bodyPr/>
                    <a:lstStyle/>
                    <a:p>
                      <a:pPr fontAlgn="t"/>
                      <a:r>
                        <a:rPr lang="en-US" sz="1200" b="0" i="0">
                          <a:solidFill>
                            <a:srgbClr val="000000"/>
                          </a:solidFill>
                          <a:latin typeface="Arial"/>
                        </a:rPr>
                        <a:t>RACE a OTHER, UNKNOWN</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0.0034756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0.00838024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0.41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0.6783</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-0.0129498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0.0199010</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5018">
                <a:tc>
                  <a:txBody>
                    <a:bodyPr/>
                    <a:lstStyle/>
                    <a:p>
                      <a:pPr fontAlgn="t"/>
                      <a:r>
                        <a:rPr lang="en-US" sz="1200" b="0" i="0">
                          <a:solidFill>
                            <a:srgbClr val="000000"/>
                          </a:solidFill>
                          <a:latin typeface="Arial"/>
                        </a:rPr>
                        <a:t>RACE b HISPANIC</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0.0125244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0.00485772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2.58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0.0099</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0.0030032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0.0220456</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39234">
                <a:tc>
                  <a:txBody>
                    <a:bodyPr/>
                    <a:lstStyle/>
                    <a:p>
                      <a:pPr fontAlgn="t"/>
                      <a:r>
                        <a:rPr lang="en-US" sz="1200" b="0" i="0">
                          <a:solidFill>
                            <a:srgbClr val="000000"/>
                          </a:solidFill>
                          <a:latin typeface="Arial"/>
                        </a:rPr>
                        <a:t>RACE c NH BLACK</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0.0554741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0.00820734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6.76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0.0393876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0.0715606</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39234">
                <a:tc>
                  <a:txBody>
                    <a:bodyPr/>
                    <a:lstStyle/>
                    <a:p>
                      <a:pPr fontAlgn="t"/>
                      <a:r>
                        <a:rPr lang="en-US" sz="1200" b="0" i="0">
                          <a:solidFill>
                            <a:srgbClr val="000000"/>
                          </a:solidFill>
                          <a:latin typeface="Arial"/>
                        </a:rPr>
                        <a:t>RACE d NH WHITE</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0.0000000</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435932">
                <a:tc>
                  <a:txBody>
                    <a:bodyPr/>
                    <a:lstStyle/>
                    <a:p>
                      <a:pPr fontAlgn="t"/>
                      <a:r>
                        <a:rPr lang="en-US" sz="1200" b="0" i="0">
                          <a:solidFill>
                            <a:srgbClr val="000000"/>
                          </a:solidFill>
                          <a:latin typeface="Arial"/>
                        </a:rPr>
                        <a:t>UNMAR*RACE a YES a OTHER, UNKNOWN</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-0.0228014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0.01354734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-1.68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0.0924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-0.0493544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000000"/>
                          </a:solidFill>
                          <a:latin typeface="Arial"/>
                        </a:rPr>
                        <a:t>0.0037515</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dirty="0">
                          <a:solidFill>
                            <a:srgbClr val="FF0000"/>
                          </a:solidFill>
                          <a:latin typeface="Arial"/>
                        </a:rPr>
                        <a:t>UNMAR*RACE a YES b HISPANIC</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-0.0257862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0.00808422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-3.19</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0.0014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-0.0416314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-0.0099410</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UNMAR*RACE a YES c NH BLACK</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-0.0008526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0.01099277</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0.9382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-0.0223986</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0.0206934</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622148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152400"/>
            <a:ext cx="8229600" cy="6400800"/>
          </a:xfrm>
        </p:spPr>
        <p:txBody>
          <a:bodyPr>
            <a:normAutofit/>
          </a:bodyPr>
          <a:lstStyle/>
          <a:p>
            <a:pPr>
              <a:buNone/>
            </a:pPr>
            <a:r>
              <a:rPr lang="en-US" dirty="0" smtClean="0">
                <a:latin typeface="SAS Monospace"/>
              </a:rPr>
              <a:t> </a:t>
            </a:r>
            <a:r>
              <a:rPr lang="en-US" dirty="0" smtClean="0"/>
              <a:t>Additive Interaction Between UNMAR &amp; RACE</a:t>
            </a:r>
            <a:r>
              <a:rPr lang="en-US" dirty="0" smtClean="0">
                <a:latin typeface="SAS Monospace"/>
              </a:rPr>
              <a:t>                               </a:t>
            </a:r>
          </a:p>
          <a:p>
            <a:pPr>
              <a:buNone/>
            </a:pPr>
            <a:endParaRPr lang="en-US" sz="1100" b="1" dirty="0" smtClean="0">
              <a:solidFill>
                <a:srgbClr val="000080"/>
              </a:solidFill>
              <a:latin typeface="Courier New"/>
            </a:endParaRPr>
          </a:p>
          <a:p>
            <a:pPr marL="0" indent="0">
              <a:buNone/>
            </a:pPr>
            <a:r>
              <a:rPr lang="en-US" sz="2400" dirty="0" smtClean="0">
                <a:latin typeface="Comic Sans MS" pitchFamily="66" charset="0"/>
              </a:rPr>
              <a:t>Effect of Being Unmarried Among non-Hispanic White Women (reference group)</a:t>
            </a:r>
          </a:p>
          <a:p>
            <a:pPr marL="0" indent="0">
              <a:buNone/>
            </a:pPr>
            <a:endParaRPr lang="en-US" sz="2400" dirty="0" smtClean="0">
              <a:latin typeface="Comic Sans MS" pitchFamily="66" charset="0"/>
            </a:endParaRPr>
          </a:p>
          <a:p>
            <a:pPr marL="0" indent="0">
              <a:buNone/>
            </a:pPr>
            <a:endParaRPr lang="en-US" sz="2400" dirty="0" smtClean="0">
              <a:latin typeface="Comic Sans MS" pitchFamily="66" charset="0"/>
            </a:endParaRPr>
          </a:p>
          <a:p>
            <a:pPr marL="0" indent="0">
              <a:buNone/>
            </a:pPr>
            <a:endParaRPr lang="en-US" sz="1200" dirty="0" smtClean="0">
              <a:latin typeface="Comic Sans MS" pitchFamily="66" charset="0"/>
            </a:endParaRPr>
          </a:p>
          <a:p>
            <a:pPr marL="0" indent="0">
              <a:buNone/>
            </a:pPr>
            <a:r>
              <a:rPr lang="en-US" sz="2400" dirty="0" smtClean="0">
                <a:latin typeface="Comic Sans MS" pitchFamily="66" charset="0"/>
              </a:rPr>
              <a:t>The Slice statement (or contrast/estimate) can combine coefficients to obtain the effect among Hispanic women  (0.04748 – 0.02579 = 0.02159)</a:t>
            </a:r>
          </a:p>
          <a:p>
            <a:pPr marL="0" indent="0">
              <a:buNone/>
            </a:pPr>
            <a:endParaRPr lang="en-US" sz="2400" dirty="0" smtClean="0">
              <a:latin typeface="Comic Sans MS" pitchFamily="66" charset="0"/>
            </a:endParaRPr>
          </a:p>
          <a:p>
            <a:pPr marL="0" indent="0">
              <a:buNone/>
            </a:pPr>
            <a:endParaRPr lang="en-US" sz="2400" dirty="0" smtClean="0">
              <a:latin typeface="Comic Sans MS" pitchFamily="66" charset="0"/>
            </a:endParaRPr>
          </a:p>
          <a:p>
            <a:pPr marL="0" indent="0">
              <a:buNone/>
            </a:pPr>
            <a:endParaRPr lang="en-US" sz="2400" dirty="0" smtClean="0">
              <a:latin typeface="Comic Sans MS" pitchFamily="66" charset="0"/>
            </a:endParaRPr>
          </a:p>
          <a:p>
            <a:pPr marL="0" indent="0">
              <a:buNone/>
            </a:pPr>
            <a:r>
              <a:rPr lang="en-US" sz="2400" dirty="0" smtClean="0">
                <a:latin typeface="Comic Sans MS" pitchFamily="66" charset="0"/>
              </a:rPr>
              <a:t>So being unmarried increases the probability of PTB by 4.7% among non-Hispanic Whites versus 2.2% among Hispanics</a:t>
            </a:r>
          </a:p>
          <a:p>
            <a:pPr>
              <a:buNone/>
            </a:pPr>
            <a:endParaRPr lang="en-US" sz="2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7400" dirty="0" smtClean="0">
              <a:latin typeface="Comic Sans MS" pitchFamily="66" charset="0"/>
            </a:endParaRPr>
          </a:p>
          <a:p>
            <a:pPr>
              <a:buNone/>
            </a:pPr>
            <a:endParaRPr lang="en-US" sz="9800" dirty="0">
              <a:latin typeface="Comic Sans MS" pitchFamily="66" charset="0"/>
            </a:endParaRPr>
          </a:p>
        </p:txBody>
      </p:sp>
      <p:graphicFrame>
        <p:nvGraphicFramePr>
          <p:cNvPr id="7" name="Table 6"/>
          <p:cNvGraphicFramePr>
            <a:graphicFrameLocks noGrp="1"/>
          </p:cNvGraphicFramePr>
          <p:nvPr/>
        </p:nvGraphicFramePr>
        <p:xfrm>
          <a:off x="381000" y="1828800"/>
          <a:ext cx="7924802" cy="686164"/>
        </p:xfrm>
        <a:graphic>
          <a:graphicData uri="http://schemas.openxmlformats.org/drawingml/2006/table">
            <a:tbl>
              <a:tblPr/>
              <a:tblGrid>
                <a:gridCol w="2667000"/>
                <a:gridCol w="990600"/>
                <a:gridCol w="1143000"/>
                <a:gridCol w="609600"/>
                <a:gridCol w="609600"/>
                <a:gridCol w="990600"/>
                <a:gridCol w="914402"/>
              </a:tblGrid>
              <a:tr h="96289">
                <a:tc gridSpan="7">
                  <a:txBody>
                    <a:bodyPr/>
                    <a:lstStyle/>
                    <a:p>
                      <a:pPr algn="ctr" fontAlgn="t"/>
                      <a:r>
                        <a:rPr lang="en-US" sz="1200" b="0" i="0" dirty="0">
                          <a:solidFill>
                            <a:srgbClr val="000000"/>
                          </a:solidFill>
                          <a:latin typeface="Arial"/>
                        </a:rPr>
                        <a:t>Estimated Regression Coefficients</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9234">
                <a:tc>
                  <a:txBody>
                    <a:bodyPr/>
                    <a:lstStyle/>
                    <a:p>
                      <a:pPr fontAlgn="t"/>
                      <a:r>
                        <a:rPr lang="en-US" sz="1200" b="0" i="0">
                          <a:solidFill>
                            <a:srgbClr val="000000"/>
                          </a:solidFill>
                          <a:latin typeface="Arial"/>
                        </a:rPr>
                        <a:t>Parameter</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t Value</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|t|</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95% Confidence Interval</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r>
              <a:tr h="239234">
                <a:tc>
                  <a:txBody>
                    <a:bodyPr/>
                    <a:lstStyle/>
                    <a:p>
                      <a:pPr fontAlgn="t"/>
                      <a:r>
                        <a:rPr lang="en-US" sz="1200" b="0" i="0" dirty="0">
                          <a:solidFill>
                            <a:srgbClr val="000000"/>
                          </a:solidFill>
                          <a:latin typeface="Arial"/>
                        </a:rPr>
                        <a:t>UNMAR a YES</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0.0473800</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0.00669524</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7.08</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0.0342572</a:t>
                      </a:r>
                    </a:p>
                  </a:txBody>
                  <a:tcPr marL="12408" marR="12408" marT="12408" marB="1240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000000"/>
                          </a:solidFill>
                          <a:latin typeface="Arial"/>
                        </a:rPr>
                        <a:t>0.0605027</a:t>
                      </a:r>
                    </a:p>
                  </a:txBody>
                  <a:tcPr marL="12408" marR="12408" marT="12408" marB="1240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bl>
          </a:graphicData>
        </a:graphic>
      </p:graphicFrame>
      <p:graphicFrame>
        <p:nvGraphicFramePr>
          <p:cNvPr id="4" name="Table 3"/>
          <p:cNvGraphicFramePr>
            <a:graphicFrameLocks noGrp="1"/>
          </p:cNvGraphicFramePr>
          <p:nvPr/>
        </p:nvGraphicFramePr>
        <p:xfrm>
          <a:off x="457200" y="4114800"/>
          <a:ext cx="7848600" cy="834390"/>
        </p:xfrm>
        <a:graphic>
          <a:graphicData uri="http://schemas.openxmlformats.org/drawingml/2006/table">
            <a:tbl>
              <a:tblPr/>
              <a:tblGrid>
                <a:gridCol w="1524000"/>
                <a:gridCol w="838200"/>
                <a:gridCol w="990600"/>
                <a:gridCol w="914400"/>
                <a:gridCol w="1295400"/>
                <a:gridCol w="685800"/>
                <a:gridCol w="762000"/>
                <a:gridCol w="838200"/>
              </a:tblGrid>
              <a:tr h="0">
                <a:tc gridSpan="8">
                  <a:txBody>
                    <a:bodyPr/>
                    <a:lstStyle/>
                    <a:p>
                      <a:pPr algn="ctr" fontAlgn="t"/>
                      <a:r>
                        <a:rPr lang="en-US" sz="1200" b="0" i="0" dirty="0">
                          <a:solidFill>
                            <a:srgbClr val="000000"/>
                          </a:solidFill>
                          <a:latin typeface="Arial"/>
                        </a:rPr>
                        <a:t>Simple Differences of UNMAR*RACE Least Squares Means</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fontAlgn="t"/>
                      <a:r>
                        <a:rPr lang="en-US" sz="1200" b="0" i="0">
                          <a:solidFill>
                            <a:srgbClr val="000000"/>
                          </a:solidFill>
                          <a:latin typeface="Arial"/>
                        </a:rPr>
                        <a:t>Slice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_UNMAR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DF</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t Value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|t|</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n-US" sz="1200" b="0" i="0" dirty="0">
                          <a:solidFill>
                            <a:srgbClr val="000000"/>
                          </a:solidFill>
                          <a:latin typeface="Arial"/>
                        </a:rPr>
                        <a:t>RACE b HISPANIC</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a YES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b NO</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0.02159</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0.005019</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47156</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4.30</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&lt;.0001</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6221488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7386638"/>
          </a:xfrm>
          <a:prstGeom prst="rect">
            <a:avLst/>
          </a:prstGeom>
        </p:spPr>
        <p:txBody>
          <a:bodyPr wrap="square">
            <a:spAutoFit/>
          </a:bodyPr>
          <a:lstStyle/>
          <a:p>
            <a:pPr marL="457200" indent="-457200">
              <a:defRPr/>
            </a:pPr>
            <a:r>
              <a:rPr lang="en-US" sz="2400" b="1" dirty="0" smtClean="0">
                <a:solidFill>
                  <a:srgbClr val="000099"/>
                </a:solidFill>
                <a:latin typeface="Comic Sans MS" pitchFamily="66" charset="0"/>
              </a:rPr>
              <a:t>2) Generalized Linear Model: </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Advantages:   	single uniform estimate</a:t>
            </a:r>
          </a:p>
          <a:p>
            <a:pPr marL="457200" indent="-457200">
              <a:defRPr/>
            </a:pPr>
            <a:r>
              <a:rPr lang="en-US" sz="2400" b="1" dirty="0" smtClean="0">
                <a:solidFill>
                  <a:srgbClr val="000099"/>
                </a:solidFill>
                <a:latin typeface="Comic Sans MS" pitchFamily="66" charset="0"/>
              </a:rPr>
              <a:t>				biostatisticians will love you</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Disadvantages: 	can be difficult to fit</a:t>
            </a:r>
          </a:p>
          <a:p>
            <a:pPr marL="457200" indent="-457200">
              <a:defRPr/>
            </a:pPr>
            <a:r>
              <a:rPr lang="en-US" sz="2400" b="1" dirty="0" smtClean="0">
                <a:solidFill>
                  <a:srgbClr val="000099"/>
                </a:solidFill>
                <a:latin typeface="Comic Sans MS" pitchFamily="66" charset="0"/>
              </a:rPr>
              <a:t>				still possible to get impossible values</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latin typeface="Comic Sans MS" pitchFamily="66" charset="0"/>
              </a:rPr>
              <a:t>Fit a GLM with a binomial or Poisson distribution  </a:t>
            </a:r>
          </a:p>
          <a:p>
            <a:pPr marL="457200" indent="-457200">
              <a:defRPr/>
            </a:pPr>
            <a:r>
              <a:rPr lang="en-US" sz="2400" b="1" dirty="0" smtClean="0">
                <a:latin typeface="Comic Sans MS" pitchFamily="66" charset="0"/>
              </a:rPr>
              <a:t>	For RD: identity link</a:t>
            </a:r>
          </a:p>
          <a:p>
            <a:pPr marL="457200" indent="-457200">
              <a:defRPr/>
            </a:pPr>
            <a:r>
              <a:rPr lang="en-US" sz="2400" b="1" dirty="0">
                <a:latin typeface="Comic Sans MS" pitchFamily="66" charset="0"/>
              </a:rPr>
              <a:t>	</a:t>
            </a:r>
            <a:r>
              <a:rPr lang="en-US" sz="2400" b="1" dirty="0" smtClean="0">
                <a:latin typeface="Comic Sans MS" pitchFamily="66" charset="0"/>
              </a:rPr>
              <a:t>For RR: log link</a:t>
            </a:r>
          </a:p>
          <a:p>
            <a:pPr marL="457200" indent="-457200">
              <a:defRPr/>
            </a:pPr>
            <a:endParaRPr lang="en-US" sz="2400" b="1" dirty="0" smtClean="0">
              <a:latin typeface="Comic Sans MS" pitchFamily="66" charset="0"/>
            </a:endParaRPr>
          </a:p>
          <a:p>
            <a:pPr marL="457200" indent="-457200">
              <a:defRPr/>
            </a:pPr>
            <a:r>
              <a:rPr lang="en-US" sz="2400" b="1" dirty="0" smtClean="0">
                <a:solidFill>
                  <a:srgbClr val="000099"/>
                </a:solidFill>
                <a:latin typeface="Comic Sans MS" pitchFamily="66" charset="0"/>
              </a:rPr>
              <a:t>		g[Pr(Y=1|X=x)] = β</a:t>
            </a:r>
            <a:r>
              <a:rPr lang="en-US" sz="2400" b="1" baseline="-25000" dirty="0" smtClean="0">
                <a:solidFill>
                  <a:srgbClr val="000099"/>
                </a:solidFill>
                <a:latin typeface="Comic Sans MS" pitchFamily="66" charset="0"/>
              </a:rPr>
              <a:t>0</a:t>
            </a:r>
            <a:r>
              <a:rPr lang="en-US" sz="2400" b="1" dirty="0" smtClean="0">
                <a:solidFill>
                  <a:srgbClr val="000099"/>
                </a:solidFill>
                <a:latin typeface="Comic Sans MS" pitchFamily="66" charset="0"/>
              </a:rPr>
              <a:t> + β</a:t>
            </a:r>
            <a:r>
              <a:rPr lang="en-US" sz="2400" b="1" baseline="-25000" dirty="0" smtClean="0">
                <a:solidFill>
                  <a:srgbClr val="000099"/>
                </a:solidFill>
                <a:latin typeface="Comic Sans MS" pitchFamily="66" charset="0"/>
              </a:rPr>
              <a:t>1</a:t>
            </a:r>
            <a:r>
              <a:rPr lang="en-US" sz="2400" b="1" dirty="0" smtClean="0">
                <a:solidFill>
                  <a:srgbClr val="000099"/>
                </a:solidFill>
                <a:latin typeface="Comic Sans MS" pitchFamily="66" charset="0"/>
              </a:rPr>
              <a:t>X</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latin typeface="Comic Sans MS" pitchFamily="66" charset="0"/>
              </a:rPr>
              <a:t>Generally fit Poisson when binomial fails to converge, must use robust standard errors due to binary data</a:t>
            </a:r>
          </a:p>
          <a:p>
            <a:pPr marL="457200" indent="-457200">
              <a:defRPr/>
            </a:pPr>
            <a:r>
              <a:rPr lang="en-US" sz="1400" b="1" dirty="0" smtClean="0">
                <a:latin typeface="Comic Sans MS" pitchFamily="66" charset="0"/>
              </a:rPr>
              <a:t>			</a:t>
            </a:r>
          </a:p>
          <a:p>
            <a:pPr marL="457200" indent="-457200">
              <a:defRPr/>
            </a:pPr>
            <a:r>
              <a:rPr lang="en-US" sz="1400" b="1" dirty="0" smtClean="0">
                <a:latin typeface="Comic Sans MS" pitchFamily="66" charset="0"/>
              </a:rPr>
              <a:t>			</a:t>
            </a:r>
            <a:r>
              <a:rPr lang="en-US" sz="1400" b="1" dirty="0" err="1" smtClean="0">
                <a:latin typeface="Comic Sans MS" pitchFamily="66" charset="0"/>
              </a:rPr>
              <a:t>Spiegelman</a:t>
            </a:r>
            <a:r>
              <a:rPr lang="en-US" sz="1400" b="1" dirty="0" smtClean="0">
                <a:latin typeface="Comic Sans MS" pitchFamily="66" charset="0"/>
              </a:rPr>
              <a:t> D, </a:t>
            </a:r>
            <a:r>
              <a:rPr lang="en-US" sz="1400" b="1" dirty="0" err="1" smtClean="0">
                <a:latin typeface="Comic Sans MS" pitchFamily="66" charset="0"/>
              </a:rPr>
              <a:t>Hertzmark</a:t>
            </a:r>
            <a:r>
              <a:rPr lang="en-US" sz="1400" b="1" dirty="0" smtClean="0">
                <a:latin typeface="Comic Sans MS" pitchFamily="66" charset="0"/>
              </a:rPr>
              <a:t> E. Easy SAS calculations for risk or prevalence 		ratios and differences. </a:t>
            </a:r>
            <a:r>
              <a:rPr lang="en-US" sz="1400" b="1" i="1" dirty="0" smtClean="0">
                <a:latin typeface="Comic Sans MS" pitchFamily="66" charset="0"/>
              </a:rPr>
              <a:t>Am J </a:t>
            </a:r>
            <a:r>
              <a:rPr lang="en-US" sz="1400" b="1" i="1" dirty="0" err="1" smtClean="0">
                <a:latin typeface="Comic Sans MS" pitchFamily="66" charset="0"/>
              </a:rPr>
              <a:t>Epidemiol</a:t>
            </a:r>
            <a:r>
              <a:rPr lang="en-US" sz="1400" b="1" dirty="0" smtClean="0">
                <a:latin typeface="Comic Sans MS" pitchFamily="66" charset="0"/>
              </a:rPr>
              <a:t> 2005 Aug 1;162(3):199-200. </a:t>
            </a:r>
          </a:p>
          <a:p>
            <a:pPr marL="457200" indent="-457200">
              <a:defRPr/>
            </a:pPr>
            <a:endParaRPr lang="en-US" sz="2400" b="1" dirty="0" smtClean="0">
              <a:solidFill>
                <a:srgbClr val="000099"/>
              </a:solidFill>
              <a:latin typeface="Comic Sans MS" pitchFamily="66" charset="0"/>
            </a:endParaRPr>
          </a:p>
          <a:p>
            <a:pPr marL="457200" indent="-457200">
              <a:defRPr/>
            </a:pPr>
            <a:endParaRPr lang="en-US" sz="2400" b="1" dirty="0" smtClean="0">
              <a:solidFill>
                <a:srgbClr val="000099"/>
              </a:solidFill>
              <a:latin typeface="Comic Sans MS" pitchFamily="66" charset="0"/>
            </a:endParaRPr>
          </a:p>
        </p:txBody>
      </p:sp>
    </p:spTree>
    <p:extLst>
      <p:ext uri="{BB962C8B-B14F-4D97-AF65-F5344CB8AC3E}">
        <p14:creationId xmlns:p14="http://schemas.microsoft.com/office/powerpoint/2010/main" val="36067054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288" y="71018"/>
            <a:ext cx="8913180" cy="6560601"/>
          </a:xfrm>
          <a:prstGeom prst="rect">
            <a:avLst/>
          </a:prstGeom>
          <a:noFill/>
        </p:spPr>
        <p:txBody>
          <a:bodyPr wrap="square" rtlCol="0">
            <a:spAutoFit/>
          </a:bodyPr>
          <a:lstStyle/>
          <a:p>
            <a:r>
              <a:rPr lang="en-US" sz="1400" b="1" dirty="0" err="1" smtClean="0">
                <a:latin typeface="Courier New" pitchFamily="49" charset="0"/>
                <a:cs typeface="Courier New" pitchFamily="49" charset="0"/>
              </a:rPr>
              <a:t>glm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fam</a:t>
            </a:r>
            <a:r>
              <a:rPr lang="en-US" sz="1400" b="1" dirty="0" smtClean="0">
                <a:latin typeface="Courier New" pitchFamily="49" charset="0"/>
                <a:cs typeface="Courier New" pitchFamily="49" charset="0"/>
              </a:rPr>
              <a:t>(binomial) </a:t>
            </a:r>
            <a:r>
              <a:rPr lang="en-US" sz="1400" b="1" dirty="0" err="1" smtClean="0">
                <a:latin typeface="Courier New" pitchFamily="49" charset="0"/>
                <a:cs typeface="Courier New" pitchFamily="49" charset="0"/>
              </a:rPr>
              <a:t>lin</a:t>
            </a:r>
            <a:r>
              <a:rPr lang="en-US" sz="1400" b="1" dirty="0" smtClean="0">
                <a:latin typeface="Courier New" pitchFamily="49" charset="0"/>
                <a:cs typeface="Courier New" pitchFamily="49" charset="0"/>
              </a:rPr>
              <a:t>(identity) </a:t>
            </a:r>
            <a:r>
              <a:rPr lang="en-US" sz="1400" b="1" dirty="0" err="1" smtClean="0">
                <a:latin typeface="Courier New" pitchFamily="49" charset="0"/>
                <a:cs typeface="Courier New" pitchFamily="49" charset="0"/>
              </a:rPr>
              <a:t>cformat</a:t>
            </a:r>
            <a:r>
              <a:rPr lang="en-US" sz="1400" b="1" dirty="0" smtClean="0">
                <a:latin typeface="Courier New" pitchFamily="49" charset="0"/>
                <a:cs typeface="Courier New" pitchFamily="49" charset="0"/>
              </a:rPr>
              <a:t>(%6.4f)</a:t>
            </a:r>
          </a:p>
          <a:p>
            <a:r>
              <a:rPr lang="en-US" sz="1400" b="1" dirty="0" err="1" smtClean="0">
                <a:latin typeface="Courier New" pitchFamily="49" charset="0"/>
                <a:cs typeface="Courier New" pitchFamily="49" charset="0"/>
              </a:rPr>
              <a:t>binreg</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rd </a:t>
            </a:r>
            <a:r>
              <a:rPr lang="en-US" sz="1400" b="1" dirty="0" err="1" smtClean="0">
                <a:latin typeface="Courier New" pitchFamily="49" charset="0"/>
                <a:cs typeface="Courier New" pitchFamily="49" charset="0"/>
              </a:rPr>
              <a:t>cformat</a:t>
            </a:r>
            <a:r>
              <a:rPr lang="en-US" sz="1400" b="1" dirty="0" smtClean="0">
                <a:latin typeface="Courier New" pitchFamily="49" charset="0"/>
                <a:cs typeface="Courier New" pitchFamily="49" charset="0"/>
              </a:rPr>
              <a:t>(%6.4f)</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Generalized linear models                          No. of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     47157</a:t>
            </a:r>
          </a:p>
          <a:p>
            <a:r>
              <a:rPr lang="en-US" sz="1400" b="1" dirty="0" smtClean="0">
                <a:latin typeface="Courier New" pitchFamily="49" charset="0"/>
                <a:cs typeface="Courier New" pitchFamily="49" charset="0"/>
              </a:rPr>
              <a:t>Optimization     : </a:t>
            </a:r>
            <a:r>
              <a:rPr lang="en-US" sz="1400" b="1" dirty="0" err="1" smtClean="0">
                <a:latin typeface="Courier New" pitchFamily="49" charset="0"/>
                <a:cs typeface="Courier New" pitchFamily="49" charset="0"/>
              </a:rPr>
              <a:t>MQL</a:t>
            </a:r>
            <a:r>
              <a:rPr lang="en-US" sz="1400" b="1" dirty="0" smtClean="0">
                <a:latin typeface="Courier New" pitchFamily="49" charset="0"/>
                <a:cs typeface="Courier New" pitchFamily="49" charset="0"/>
              </a:rPr>
              <a:t> Fisher scoring              Residual </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     47150</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IRLS</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EIM</a:t>
            </a:r>
            <a:r>
              <a:rPr lang="en-US" sz="1400" b="1" dirty="0" smtClean="0">
                <a:latin typeface="Courier New" pitchFamily="49" charset="0"/>
                <a:cs typeface="Courier New" pitchFamily="49" charset="0"/>
              </a:rPr>
              <a:t>)                      Scale parameter =         1</a:t>
            </a:r>
          </a:p>
          <a:p>
            <a:r>
              <a:rPr lang="en-US" sz="1400" b="1" dirty="0" smtClean="0">
                <a:latin typeface="Courier New" pitchFamily="49" charset="0"/>
                <a:cs typeface="Courier New" pitchFamily="49" charset="0"/>
              </a:rPr>
              <a:t>Deviance         =  38557.57844                    (1/</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Deviance =  .8177641</a:t>
            </a:r>
          </a:p>
          <a:p>
            <a:r>
              <a:rPr lang="en-US" sz="1400" b="1" dirty="0" smtClean="0">
                <a:latin typeface="Courier New" pitchFamily="49" charset="0"/>
                <a:cs typeface="Courier New" pitchFamily="49" charset="0"/>
              </a:rPr>
              <a:t>Pearson          =  47156.96255                    (1/</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Pearson  =  1.000148</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Variance function: V(u) = u*(1-u)                  [Bernoulli]</a:t>
            </a:r>
          </a:p>
          <a:p>
            <a:r>
              <a:rPr lang="en-US" sz="1400" b="1" dirty="0" smtClean="0">
                <a:latin typeface="Courier New" pitchFamily="49" charset="0"/>
                <a:cs typeface="Courier New" pitchFamily="49" charset="0"/>
              </a:rPr>
              <a:t>Link function    : g(u) = u                        [Identity]</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BIC</a:t>
            </a:r>
            <a:r>
              <a:rPr lang="en-US" sz="1400" b="1" dirty="0" smtClean="0">
                <a:latin typeface="Courier New" pitchFamily="49" charset="0"/>
                <a:cs typeface="Courier New" pitchFamily="49" charset="0"/>
              </a:rPr>
              <a:t>             = -468834.8</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EIM</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Risk Diff.   Std. Err.      z    P&gt;|z|     [95% Conf. Interval]</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     0.0304     0.0037     8.29   0.000       0.0233      0.0376</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-0.0138     0.0022    -6.33   0.000      -0.0180     -0.0095</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     0.0003     0.0000     7.19   0.000       0.0002      0.0004</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race |</a:t>
            </a:r>
          </a:p>
          <a:p>
            <a:r>
              <a:rPr lang="en-US" sz="1400" b="1" dirty="0" smtClean="0">
                <a:latin typeface="Courier New" pitchFamily="49" charset="0"/>
                <a:cs typeface="Courier New" pitchFamily="49" charset="0"/>
              </a:rPr>
              <a:t>          2  |     0.0608     0.0051    11.84   0.000       0.0507      0.0709</a:t>
            </a:r>
          </a:p>
          <a:p>
            <a:r>
              <a:rPr lang="en-US" sz="1400" b="1" dirty="0" smtClean="0">
                <a:latin typeface="Courier New" pitchFamily="49" charset="0"/>
                <a:cs typeface="Courier New" pitchFamily="49" charset="0"/>
              </a:rPr>
              <a:t>          3  |     0.0021     0.0038     0.55   0.581      -0.0053      0.0095</a:t>
            </a:r>
          </a:p>
          <a:p>
            <a:r>
              <a:rPr lang="en-US" sz="1400" b="1" dirty="0" smtClean="0">
                <a:latin typeface="Courier New" pitchFamily="49" charset="0"/>
                <a:cs typeface="Courier New" pitchFamily="49" charset="0"/>
              </a:rPr>
              <a:t>          4  |    -0.0034     0.0065    -0.53   0.599      -0.0162      0.0093</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_cons |     0.2722     0.0299     9.12   0.000       0.2137      0.3307</a:t>
            </a:r>
          </a:p>
          <a:p>
            <a:r>
              <a:rPr lang="en-US" sz="1400" b="1" dirty="0" smtClean="0">
                <a:latin typeface="Courier New" pitchFamily="49" charset="0"/>
                <a:cs typeface="Courier New" pitchFamily="49" charset="0"/>
              </a:rPr>
              <a:t>------------------------------------------------------------------------------</a:t>
            </a:r>
          </a:p>
        </p:txBody>
      </p:sp>
      <p:grpSp>
        <p:nvGrpSpPr>
          <p:cNvPr id="6" name="Group 5"/>
          <p:cNvGrpSpPr/>
          <p:nvPr/>
        </p:nvGrpSpPr>
        <p:grpSpPr>
          <a:xfrm>
            <a:off x="2192785" y="3728620"/>
            <a:ext cx="6533956" cy="241178"/>
            <a:chOff x="2192785" y="3728620"/>
            <a:chExt cx="6533956" cy="241178"/>
          </a:xfrm>
        </p:grpSpPr>
        <p:sp>
          <p:nvSpPr>
            <p:cNvPr id="3" name="Rectangle 2"/>
            <p:cNvSpPr/>
            <p:nvPr/>
          </p:nvSpPr>
          <p:spPr>
            <a:xfrm>
              <a:off x="2192785" y="3728620"/>
              <a:ext cx="861134" cy="213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6357882" y="3737499"/>
              <a:ext cx="2368859" cy="232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3901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040" y="106461"/>
            <a:ext cx="8851040" cy="6340197"/>
          </a:xfrm>
          <a:prstGeom prst="rect">
            <a:avLst/>
          </a:prstGeom>
        </p:spPr>
        <p:txBody>
          <a:bodyPr wrap="square">
            <a:spAutoFit/>
          </a:bodyPr>
          <a:lstStyle/>
          <a:p>
            <a:r>
              <a:rPr lang="en-US" sz="1400" b="1" dirty="0" err="1" smtClean="0">
                <a:latin typeface="Courier New" pitchFamily="49" charset="0"/>
                <a:cs typeface="Courier New" pitchFamily="49" charset="0"/>
              </a:rPr>
              <a:t>glm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fam</a:t>
            </a:r>
            <a:r>
              <a:rPr lang="en-US" sz="1400" b="1" dirty="0" smtClean="0">
                <a:latin typeface="Courier New" pitchFamily="49" charset="0"/>
                <a:cs typeface="Courier New" pitchFamily="49" charset="0"/>
              </a:rPr>
              <a:t>(binomial) </a:t>
            </a:r>
            <a:r>
              <a:rPr lang="en-US" sz="1400" b="1" dirty="0" err="1" smtClean="0">
                <a:latin typeface="Courier New" pitchFamily="49" charset="0"/>
                <a:cs typeface="Courier New" pitchFamily="49" charset="0"/>
              </a:rPr>
              <a:t>lin</a:t>
            </a:r>
            <a:r>
              <a:rPr lang="en-US" sz="1400" b="1" dirty="0" smtClean="0">
                <a:latin typeface="Courier New" pitchFamily="49" charset="0"/>
                <a:cs typeface="Courier New" pitchFamily="49" charset="0"/>
              </a:rPr>
              <a:t>(log) </a:t>
            </a:r>
            <a:r>
              <a:rPr lang="en-US" sz="1400" b="1" dirty="0" err="1" smtClean="0">
                <a:latin typeface="Courier New" pitchFamily="49" charset="0"/>
                <a:cs typeface="Courier New" pitchFamily="49" charset="0"/>
              </a:rPr>
              <a:t>eform</a:t>
            </a:r>
            <a:endParaRPr lang="en-US" sz="1400" b="1" dirty="0" smtClean="0">
              <a:latin typeface="Courier New" pitchFamily="49" charset="0"/>
              <a:cs typeface="Courier New" pitchFamily="49" charset="0"/>
            </a:endParaRPr>
          </a:p>
          <a:p>
            <a:r>
              <a:rPr lang="en-US" sz="1400" b="1" dirty="0" err="1" smtClean="0">
                <a:latin typeface="Courier New" pitchFamily="49" charset="0"/>
                <a:cs typeface="Courier New" pitchFamily="49" charset="0"/>
              </a:rPr>
              <a:t>binreg</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rr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cformat</a:t>
            </a:r>
            <a:r>
              <a:rPr lang="en-US" sz="1400" b="1" dirty="0" smtClean="0">
                <a:latin typeface="Courier New" pitchFamily="49" charset="0"/>
                <a:cs typeface="Courier New" pitchFamily="49" charset="0"/>
              </a:rPr>
              <a:t>(%6.4f)</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Generalized linear models                          No. of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     47157</a:t>
            </a:r>
          </a:p>
          <a:p>
            <a:r>
              <a:rPr lang="en-US" sz="1400" b="1" dirty="0" smtClean="0">
                <a:latin typeface="Courier New" pitchFamily="49" charset="0"/>
                <a:cs typeface="Courier New" pitchFamily="49" charset="0"/>
              </a:rPr>
              <a:t>Optimization     : </a:t>
            </a:r>
            <a:r>
              <a:rPr lang="en-US" sz="1400" b="1" dirty="0" err="1" smtClean="0">
                <a:latin typeface="Courier New" pitchFamily="49" charset="0"/>
                <a:cs typeface="Courier New" pitchFamily="49" charset="0"/>
              </a:rPr>
              <a:t>MQL</a:t>
            </a:r>
            <a:r>
              <a:rPr lang="en-US" sz="1400" b="1" dirty="0" smtClean="0">
                <a:latin typeface="Courier New" pitchFamily="49" charset="0"/>
                <a:cs typeface="Courier New" pitchFamily="49" charset="0"/>
              </a:rPr>
              <a:t> Fisher scoring              Residual </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     47150</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IRLS</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EIM</a:t>
            </a:r>
            <a:r>
              <a:rPr lang="en-US" sz="1400" b="1" dirty="0" smtClean="0">
                <a:latin typeface="Courier New" pitchFamily="49" charset="0"/>
                <a:cs typeface="Courier New" pitchFamily="49" charset="0"/>
              </a:rPr>
              <a:t>)                      Scale parameter =         1</a:t>
            </a:r>
          </a:p>
          <a:p>
            <a:r>
              <a:rPr lang="en-US" sz="1400" b="1" dirty="0" smtClean="0">
                <a:latin typeface="Courier New" pitchFamily="49" charset="0"/>
                <a:cs typeface="Courier New" pitchFamily="49" charset="0"/>
              </a:rPr>
              <a:t>Deviance         =  38541.14486                    (1/</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Deviance =  .8174156</a:t>
            </a:r>
          </a:p>
          <a:p>
            <a:r>
              <a:rPr lang="en-US" sz="1400" b="1" dirty="0" smtClean="0">
                <a:latin typeface="Courier New" pitchFamily="49" charset="0"/>
                <a:cs typeface="Courier New" pitchFamily="49" charset="0"/>
              </a:rPr>
              <a:t>Pearson          =  47198.70916                    (1/</a:t>
            </a:r>
            <a:r>
              <a:rPr lang="en-US" sz="1400" b="1" dirty="0" err="1" smtClean="0">
                <a:latin typeface="Courier New" pitchFamily="49" charset="0"/>
                <a:cs typeface="Courier New" pitchFamily="49" charset="0"/>
              </a:rPr>
              <a:t>df</a:t>
            </a:r>
            <a:r>
              <a:rPr lang="en-US" sz="1400" b="1" dirty="0" smtClean="0">
                <a:latin typeface="Courier New" pitchFamily="49" charset="0"/>
                <a:cs typeface="Courier New" pitchFamily="49" charset="0"/>
              </a:rPr>
              <a:t>) Pearson  =  1.001033</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Variance function: V(u) = u*(1-u/1)                [Binomial]</a:t>
            </a:r>
          </a:p>
          <a:p>
            <a:r>
              <a:rPr lang="en-US" sz="1400" b="1" dirty="0" smtClean="0">
                <a:latin typeface="Courier New" pitchFamily="49" charset="0"/>
                <a:cs typeface="Courier New" pitchFamily="49" charset="0"/>
              </a:rPr>
              <a:t>Link function    : g(u) = </a:t>
            </a:r>
            <a:r>
              <a:rPr lang="en-US" sz="1400" b="1" dirty="0" err="1" smtClean="0">
                <a:latin typeface="Courier New" pitchFamily="49" charset="0"/>
                <a:cs typeface="Courier New" pitchFamily="49" charset="0"/>
              </a:rPr>
              <a:t>ln</a:t>
            </a:r>
            <a:r>
              <a:rPr lang="en-US" sz="1400" b="1" dirty="0" smtClean="0">
                <a:latin typeface="Courier New" pitchFamily="49" charset="0"/>
                <a:cs typeface="Courier New" pitchFamily="49" charset="0"/>
              </a:rPr>
              <a:t>(u)                    [Log]</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BIC</a:t>
            </a:r>
            <a:r>
              <a:rPr lang="en-US" sz="1400" b="1" dirty="0" smtClean="0">
                <a:latin typeface="Courier New" pitchFamily="49" charset="0"/>
                <a:cs typeface="Courier New" pitchFamily="49" charset="0"/>
              </a:rPr>
              <a:t>             = -468851.2</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EIM</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Risk Ratio   Std. Err.      z    P&gt;|z|     [95% Conf. Interval]</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     1.2733     0.0336     9.16   0.000       1.2092      1.3408</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0.9184     0.0118    -6.64   0.000       0.8957      0.9418</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     1.0018     0.0002     7.90   0.000       1.0013      1.0022</a:t>
            </a:r>
          </a:p>
          <a:p>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race |</a:t>
            </a:r>
          </a:p>
          <a:p>
            <a:r>
              <a:rPr lang="en-US" sz="1400" b="1" dirty="0" smtClean="0">
                <a:latin typeface="Courier New" pitchFamily="49" charset="0"/>
                <a:cs typeface="Courier New" pitchFamily="49" charset="0"/>
              </a:rPr>
              <a:t>          2  |     1.4499     0.0459    11.72   0.000       1.3626      1.5428</a:t>
            </a:r>
          </a:p>
          <a:p>
            <a:r>
              <a:rPr lang="en-US" sz="1400" b="1" dirty="0" smtClean="0">
                <a:latin typeface="Courier New" pitchFamily="49" charset="0"/>
                <a:cs typeface="Courier New" pitchFamily="49" charset="0"/>
              </a:rPr>
              <a:t>          3  |     1.0098     0.0295     0.33   0.739       0.9535      1.0694</a:t>
            </a:r>
          </a:p>
          <a:p>
            <a:r>
              <a:rPr lang="en-US" sz="1400" b="1" dirty="0" smtClean="0">
                <a:latin typeface="Courier New" pitchFamily="49" charset="0"/>
                <a:cs typeface="Courier New" pitchFamily="49" charset="0"/>
              </a:rPr>
              <a:t>          4  |     0.9632     0.0498    -0.72   0.469       0.8703      1.0661</a:t>
            </a:r>
          </a:p>
          <a:p>
            <a:r>
              <a:rPr lang="en-US" sz="1400" b="1" dirty="0" smtClean="0">
                <a:latin typeface="Courier New" pitchFamily="49" charset="0"/>
                <a:cs typeface="Courier New" pitchFamily="49" charset="0"/>
              </a:rPr>
              <a:t>------------------------------------------------------------------------------</a:t>
            </a:r>
          </a:p>
        </p:txBody>
      </p:sp>
      <p:grpSp>
        <p:nvGrpSpPr>
          <p:cNvPr id="6" name="Group 5"/>
          <p:cNvGrpSpPr/>
          <p:nvPr/>
        </p:nvGrpSpPr>
        <p:grpSpPr>
          <a:xfrm>
            <a:off x="2183907" y="3755263"/>
            <a:ext cx="6525089" cy="241178"/>
            <a:chOff x="2183907" y="3755263"/>
            <a:chExt cx="6525089" cy="241178"/>
          </a:xfrm>
        </p:grpSpPr>
        <p:sp>
          <p:nvSpPr>
            <p:cNvPr id="4" name="Rectangle 3"/>
            <p:cNvSpPr/>
            <p:nvPr/>
          </p:nvSpPr>
          <p:spPr>
            <a:xfrm>
              <a:off x="2183907" y="3755263"/>
              <a:ext cx="861134" cy="21306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340137" y="3764142"/>
              <a:ext cx="2368859" cy="2322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8" name="Straight Arrow Connector 7"/>
          <p:cNvCxnSpPr/>
          <p:nvPr/>
        </p:nvCxnSpPr>
        <p:spPr>
          <a:xfrm flipV="1">
            <a:off x="4793942" y="594805"/>
            <a:ext cx="8877" cy="577047"/>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67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04800"/>
            <a:ext cx="8229600" cy="6553200"/>
          </a:xfrm>
        </p:spPr>
        <p:txBody>
          <a:bodyPr>
            <a:normAutofit lnSpcReduction="10000"/>
          </a:bodyPr>
          <a:lstStyle/>
          <a:p>
            <a:pPr>
              <a:buNone/>
            </a:pPr>
            <a:r>
              <a:rPr lang="en-US" dirty="0" smtClean="0">
                <a:latin typeface="SAS Monospace"/>
              </a:rPr>
              <a:t> </a:t>
            </a:r>
            <a:r>
              <a:rPr lang="en-US" sz="4000" b="1" dirty="0" smtClean="0">
                <a:solidFill>
                  <a:schemeClr val="tx2"/>
                </a:solidFill>
                <a:latin typeface="Comic Sans MS" pitchFamily="66" charset="0"/>
              </a:rPr>
              <a:t>Risk Difference, Identity Link</a:t>
            </a:r>
          </a:p>
          <a:p>
            <a:pPr>
              <a:buNone/>
            </a:pPr>
            <a:r>
              <a:rPr lang="en-US" sz="1600" b="1" dirty="0" smtClean="0">
                <a:solidFill>
                  <a:srgbClr val="000080"/>
                </a:solidFill>
                <a:latin typeface="Courier New"/>
              </a:rPr>
              <a:t>proc</a:t>
            </a:r>
            <a:r>
              <a:rPr lang="en-US" sz="1600" b="1" dirty="0" smtClean="0">
                <a:solidFill>
                  <a:srgbClr val="000000"/>
                </a:solidFill>
                <a:latin typeface="Courier New"/>
              </a:rPr>
              <a:t> </a:t>
            </a:r>
            <a:r>
              <a:rPr lang="en-US" sz="1600" b="1" dirty="0" err="1" smtClean="0">
                <a:solidFill>
                  <a:srgbClr val="000080"/>
                </a:solidFill>
                <a:latin typeface="Courier New"/>
              </a:rPr>
              <a:t>genmod</a:t>
            </a:r>
            <a:r>
              <a:rPr lang="en-US" sz="1600" b="1" dirty="0" smtClean="0">
                <a:solidFill>
                  <a:srgbClr val="000000"/>
                </a:solidFill>
                <a:latin typeface="Courier New"/>
              </a:rPr>
              <a:t> </a:t>
            </a:r>
            <a:r>
              <a:rPr lang="en-US" sz="1600" b="1" dirty="0" smtClean="0">
                <a:solidFill>
                  <a:srgbClr val="0000FF"/>
                </a:solidFill>
                <a:latin typeface="Courier New"/>
              </a:rPr>
              <a:t>descending</a:t>
            </a:r>
            <a:r>
              <a:rPr lang="en-US" sz="1600" b="1" dirty="0" smtClean="0">
                <a:solidFill>
                  <a:srgbClr val="000000"/>
                </a:solidFill>
                <a:latin typeface="Courier New"/>
              </a:rPr>
              <a:t>;</a:t>
            </a:r>
          </a:p>
          <a:p>
            <a:pPr>
              <a:buNone/>
            </a:pPr>
            <a:r>
              <a:rPr lang="en-US" sz="1600" dirty="0" smtClean="0">
                <a:solidFill>
                  <a:srgbClr val="0000FF"/>
                </a:solidFill>
                <a:latin typeface="Courier New"/>
              </a:rPr>
              <a:t>class</a:t>
            </a:r>
            <a:r>
              <a:rPr lang="en-US" sz="1600" dirty="0" smtClean="0">
                <a:solidFill>
                  <a:srgbClr val="000000"/>
                </a:solidFill>
                <a:latin typeface="Courier New"/>
              </a:rPr>
              <a:t> race/</a:t>
            </a:r>
            <a:r>
              <a:rPr lang="en-US" sz="1600" dirty="0" smtClean="0">
                <a:solidFill>
                  <a:srgbClr val="0000FF"/>
                </a:solidFill>
                <a:latin typeface="Courier New"/>
              </a:rPr>
              <a:t>order</a:t>
            </a:r>
            <a:r>
              <a:rPr lang="en-US" sz="1600" dirty="0" smtClean="0">
                <a:solidFill>
                  <a:srgbClr val="000000"/>
                </a:solidFill>
                <a:latin typeface="Courier New"/>
              </a:rPr>
              <a:t>=formatted;</a:t>
            </a:r>
          </a:p>
          <a:p>
            <a:pPr>
              <a:buNone/>
            </a:pPr>
            <a:r>
              <a:rPr lang="en-US" sz="1600" dirty="0" smtClean="0">
                <a:solidFill>
                  <a:srgbClr val="0000FF"/>
                </a:solidFill>
                <a:latin typeface="Courier New"/>
              </a:rPr>
              <a:t>model</a:t>
            </a:r>
            <a:r>
              <a:rPr lang="en-US" sz="1600" dirty="0" smtClean="0">
                <a:solidFill>
                  <a:srgbClr val="000000"/>
                </a:solidFill>
                <a:latin typeface="Courier New"/>
              </a:rPr>
              <a:t> </a:t>
            </a:r>
            <a:r>
              <a:rPr lang="en-US" sz="1600" dirty="0" err="1" smtClean="0">
                <a:solidFill>
                  <a:srgbClr val="000000"/>
                </a:solidFill>
                <a:latin typeface="Courier New"/>
              </a:rPr>
              <a:t>ptb</a:t>
            </a:r>
            <a:r>
              <a:rPr lang="en-US" sz="1600" dirty="0" smtClean="0">
                <a:solidFill>
                  <a:srgbClr val="000000"/>
                </a:solidFill>
                <a:latin typeface="Courier New"/>
              </a:rPr>
              <a:t> = </a:t>
            </a:r>
            <a:r>
              <a:rPr lang="en-US" sz="1600" dirty="0" err="1" smtClean="0">
                <a:solidFill>
                  <a:srgbClr val="000000"/>
                </a:solidFill>
                <a:latin typeface="Courier New"/>
              </a:rPr>
              <a:t>unmar</a:t>
            </a:r>
            <a:r>
              <a:rPr lang="en-US" sz="1600" dirty="0" smtClean="0">
                <a:solidFill>
                  <a:srgbClr val="000000"/>
                </a:solidFill>
                <a:latin typeface="Courier New"/>
              </a:rPr>
              <a:t> </a:t>
            </a:r>
            <a:r>
              <a:rPr lang="en-US" sz="1600" dirty="0" err="1" smtClean="0">
                <a:solidFill>
                  <a:srgbClr val="000000"/>
                </a:solidFill>
                <a:latin typeface="Courier New"/>
              </a:rPr>
              <a:t>mager</a:t>
            </a:r>
            <a:r>
              <a:rPr lang="en-US" sz="1600" dirty="0" smtClean="0">
                <a:solidFill>
                  <a:srgbClr val="000000"/>
                </a:solidFill>
                <a:latin typeface="Courier New"/>
              </a:rPr>
              <a:t> mager2 race / </a:t>
            </a:r>
            <a:r>
              <a:rPr lang="en-US" sz="1600" dirty="0" smtClean="0">
                <a:solidFill>
                  <a:srgbClr val="0000FF"/>
                </a:solidFill>
                <a:latin typeface="Courier New"/>
              </a:rPr>
              <a:t>dist</a:t>
            </a:r>
            <a:r>
              <a:rPr lang="en-US" sz="1600" dirty="0" smtClean="0">
                <a:solidFill>
                  <a:srgbClr val="000000"/>
                </a:solidFill>
                <a:latin typeface="Courier New"/>
              </a:rPr>
              <a:t>=bin </a:t>
            </a:r>
            <a:r>
              <a:rPr lang="en-US" sz="1600" dirty="0" smtClean="0">
                <a:solidFill>
                  <a:srgbClr val="0000FF"/>
                </a:solidFill>
                <a:latin typeface="Courier New"/>
              </a:rPr>
              <a:t>link</a:t>
            </a:r>
            <a:r>
              <a:rPr lang="en-US" sz="1600" dirty="0" smtClean="0">
                <a:solidFill>
                  <a:srgbClr val="000000"/>
                </a:solidFill>
                <a:latin typeface="Courier New"/>
              </a:rPr>
              <a:t>=identity;</a:t>
            </a:r>
          </a:p>
          <a:p>
            <a:pPr>
              <a:buNone/>
            </a:pPr>
            <a:r>
              <a:rPr lang="en-US" sz="1600" dirty="0" smtClean="0">
                <a:solidFill>
                  <a:srgbClr val="0000FF"/>
                </a:solidFill>
                <a:latin typeface="Courier New"/>
              </a:rPr>
              <a:t>format</a:t>
            </a:r>
            <a:r>
              <a:rPr lang="en-US" sz="1600" dirty="0" smtClean="0">
                <a:solidFill>
                  <a:srgbClr val="000000"/>
                </a:solidFill>
                <a:latin typeface="Courier New"/>
              </a:rPr>
              <a:t> race </a:t>
            </a:r>
            <a:r>
              <a:rPr lang="en-US" sz="1600" dirty="0" err="1" smtClean="0">
                <a:solidFill>
                  <a:srgbClr val="008080"/>
                </a:solidFill>
                <a:latin typeface="Courier New"/>
              </a:rPr>
              <a:t>race</a:t>
            </a:r>
            <a:r>
              <a:rPr lang="en-US" sz="1600" dirty="0" smtClean="0">
                <a:solidFill>
                  <a:srgbClr val="008080"/>
                </a:solidFill>
                <a:latin typeface="Courier New"/>
              </a:rPr>
              <a:t>.</a:t>
            </a:r>
            <a:r>
              <a:rPr lang="en-US" sz="1600" dirty="0" smtClean="0">
                <a:solidFill>
                  <a:srgbClr val="000000"/>
                </a:solidFill>
                <a:latin typeface="Courier New"/>
              </a:rPr>
              <a:t>;</a:t>
            </a:r>
          </a:p>
          <a:p>
            <a:pPr>
              <a:buNone/>
            </a:pPr>
            <a:r>
              <a:rPr lang="en-US" sz="1600" b="1" dirty="0" smtClean="0">
                <a:solidFill>
                  <a:srgbClr val="000080"/>
                </a:solidFill>
                <a:latin typeface="Courier New"/>
              </a:rPr>
              <a:t>run</a:t>
            </a:r>
            <a:r>
              <a:rPr lang="en-US" sz="1600" b="1" dirty="0" smtClean="0">
                <a:solidFill>
                  <a:srgbClr val="000000"/>
                </a:solidFill>
                <a:latin typeface="Courier New"/>
              </a:rPr>
              <a:t>;</a:t>
            </a:r>
            <a:endParaRPr lang="en-US" sz="1600" dirty="0" smtClean="0">
              <a:latin typeface="SAS Monospace"/>
            </a:endParaRPr>
          </a:p>
          <a:p>
            <a:pPr>
              <a:buNone/>
            </a:pPr>
            <a:r>
              <a:rPr lang="en-US" sz="2400" dirty="0" smtClean="0">
                <a:latin typeface="SAS Monospace"/>
              </a:rPr>
              <a:t> </a:t>
            </a:r>
            <a:endParaRPr lang="en-US" sz="7400" dirty="0" smtClean="0">
              <a:latin typeface="Comic Sans MS" pitchFamily="66" charset="0"/>
            </a:endParaRPr>
          </a:p>
          <a:p>
            <a:pPr>
              <a:buNone/>
            </a:pPr>
            <a:endParaRPr lang="en-US" sz="3600" dirty="0" smtClean="0">
              <a:latin typeface="Comic Sans MS" pitchFamily="66" charset="0"/>
            </a:endParaRPr>
          </a:p>
          <a:p>
            <a:pPr>
              <a:buNone/>
            </a:pPr>
            <a:endParaRPr lang="en-US" sz="3600" dirty="0" smtClean="0">
              <a:latin typeface="Comic Sans MS" pitchFamily="66" charset="0"/>
            </a:endParaRPr>
          </a:p>
          <a:p>
            <a:pPr>
              <a:buNone/>
            </a:pPr>
            <a:endParaRPr lang="en-US" sz="3600" dirty="0" smtClean="0">
              <a:latin typeface="Comic Sans MS" pitchFamily="66" charset="0"/>
            </a:endParaRPr>
          </a:p>
          <a:p>
            <a:pPr>
              <a:buNone/>
            </a:pPr>
            <a:endParaRPr lang="en-US" sz="3600" dirty="0" smtClean="0">
              <a:latin typeface="Comic Sans MS" pitchFamily="66" charset="0"/>
            </a:endParaRPr>
          </a:p>
          <a:p>
            <a:pPr>
              <a:buNone/>
            </a:pPr>
            <a:endParaRPr lang="en-US" dirty="0" smtClean="0">
              <a:latin typeface="Comic Sans MS" pitchFamily="66" charset="0"/>
            </a:endParaRPr>
          </a:p>
          <a:p>
            <a:pPr>
              <a:buNone/>
            </a:pPr>
            <a:r>
              <a:rPr lang="en-US" dirty="0" smtClean="0">
                <a:latin typeface="Comic Sans MS" pitchFamily="66" charset="0"/>
              </a:rPr>
              <a:t>Adjusted RD for marital status = </a:t>
            </a:r>
          </a:p>
          <a:p>
            <a:pPr>
              <a:buNone/>
            </a:pPr>
            <a:r>
              <a:rPr lang="en-US" dirty="0" smtClean="0">
                <a:latin typeface="Comic Sans MS" pitchFamily="66" charset="0"/>
              </a:rPr>
              <a:t>0.0304 (95% CI 0.0233 , 0.0375)</a:t>
            </a:r>
            <a:endParaRPr lang="en-US" dirty="0">
              <a:latin typeface="Comic Sans MS" pitchFamily="66" charset="0"/>
            </a:endParaRPr>
          </a:p>
        </p:txBody>
      </p:sp>
      <p:graphicFrame>
        <p:nvGraphicFramePr>
          <p:cNvPr id="3" name="Table 2"/>
          <p:cNvGraphicFramePr>
            <a:graphicFrameLocks noGrp="1"/>
          </p:cNvGraphicFramePr>
          <p:nvPr/>
        </p:nvGraphicFramePr>
        <p:xfrm>
          <a:off x="609600" y="2362200"/>
          <a:ext cx="8153406" cy="3148612"/>
        </p:xfrm>
        <a:graphic>
          <a:graphicData uri="http://schemas.openxmlformats.org/drawingml/2006/table">
            <a:tbl>
              <a:tblPr/>
              <a:tblGrid>
                <a:gridCol w="905934"/>
                <a:gridCol w="1303869"/>
                <a:gridCol w="507999"/>
                <a:gridCol w="905934"/>
                <a:gridCol w="905934"/>
                <a:gridCol w="905934"/>
                <a:gridCol w="905934"/>
                <a:gridCol w="905934"/>
                <a:gridCol w="905934"/>
              </a:tblGrid>
              <a:tr h="157243">
                <a:tc gridSpan="9">
                  <a:txBody>
                    <a:bodyPr/>
                    <a:lstStyle/>
                    <a:p>
                      <a:pPr algn="ctr" fontAlgn="t"/>
                      <a:r>
                        <a:rPr lang="en-US" sz="1200" b="0" i="0" dirty="0">
                          <a:solidFill>
                            <a:srgbClr val="000000"/>
                          </a:solidFill>
                          <a:latin typeface="Arial"/>
                        </a:rPr>
                        <a:t>Analysis Of Maximum Likelihood Parameter Estimates</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7392">
                <a:tc>
                  <a:txBody>
                    <a:bodyPr/>
                    <a:lstStyle/>
                    <a:p>
                      <a:pPr fontAlgn="t"/>
                      <a:r>
                        <a:rPr lang="en-US" sz="1200" b="0" i="0">
                          <a:solidFill>
                            <a:srgbClr val="000000"/>
                          </a:solidFill>
                          <a:latin typeface="Arial"/>
                        </a:rPr>
                        <a:t>Parameter</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DF</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Wald 95% Confidence Limits</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200" b="0" i="0">
                          <a:solidFill>
                            <a:srgbClr val="000000"/>
                          </a:solidFill>
                          <a:latin typeface="Arial"/>
                        </a:rPr>
                        <a:t>Wald Chi-Square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ChiSq</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3959">
                <a:tc>
                  <a:txBody>
                    <a:bodyPr/>
                    <a:lstStyle/>
                    <a:p>
                      <a:pPr fontAlgn="t"/>
                      <a:r>
                        <a:rPr lang="en-US" sz="1200" b="0" i="0">
                          <a:solidFill>
                            <a:srgbClr val="000000"/>
                          </a:solidFill>
                          <a:latin typeface="Arial"/>
                        </a:rPr>
                        <a:t>Intercept</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0.2722</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0.0293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0.2148</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0.3296</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86.49</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3959">
                <a:tc>
                  <a:txBody>
                    <a:bodyPr/>
                    <a:lstStyle/>
                    <a:p>
                      <a:pPr fontAlgn="t"/>
                      <a:r>
                        <a:rPr lang="en-US" sz="1200" b="0" i="0" dirty="0">
                          <a:solidFill>
                            <a:srgbClr val="FF0000"/>
                          </a:solidFill>
                          <a:latin typeface="Arial"/>
                        </a:rPr>
                        <a:t>UNMAR</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0.0304</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0.0036</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0.0233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0.0375</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70.67</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&lt;.0001</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4337">
                <a:tc>
                  <a:txBody>
                    <a:bodyPr/>
                    <a:lstStyle/>
                    <a:p>
                      <a:pPr fontAlgn="t"/>
                      <a:r>
                        <a:rPr lang="en-US" sz="1200" b="0" i="0">
                          <a:solidFill>
                            <a:srgbClr val="000000"/>
                          </a:solidFill>
                          <a:latin typeface="Arial"/>
                        </a:rPr>
                        <a:t>MAGER</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-0.0138</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-0.0180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-0.0096</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41.33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3959">
                <a:tc>
                  <a:txBody>
                    <a:bodyPr/>
                    <a:lstStyle/>
                    <a:p>
                      <a:pPr fontAlgn="t"/>
                      <a:r>
                        <a:rPr lang="en-US" sz="1200" b="0" i="0">
                          <a:solidFill>
                            <a:srgbClr val="000000"/>
                          </a:solidFill>
                          <a:latin typeface="Arial"/>
                        </a:rPr>
                        <a:t>mager2</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0.0002</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0.0004</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52.96</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411841">
                <a:tc>
                  <a:txBody>
                    <a:bodyPr/>
                    <a:lstStyle/>
                    <a:p>
                      <a:pPr fontAlgn="t"/>
                      <a:r>
                        <a:rPr lang="en-US" sz="1200" b="0" i="0">
                          <a:solidFill>
                            <a:srgbClr val="000000"/>
                          </a:solidFill>
                          <a:latin typeface="Arial"/>
                        </a:rPr>
                        <a:t>RACE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 OTHER, UNKNOWN</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-0.0034</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0.0065</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-0.0161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0.0092</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0.28</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0.5969</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b HISPANIC</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0.0038</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-0.0053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0.0095</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0.5782</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c NH BLACK</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0.0608</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0.0051</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0.0507</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0.0709</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140.23</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d NH WHITE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3959">
                <a:tc>
                  <a:txBody>
                    <a:bodyPr/>
                    <a:lstStyle/>
                    <a:p>
                      <a:pPr fontAlgn="t"/>
                      <a:r>
                        <a:rPr lang="en-US" sz="1200" b="0" i="0">
                          <a:solidFill>
                            <a:srgbClr val="000000"/>
                          </a:solidFill>
                          <a:latin typeface="Arial"/>
                        </a:rPr>
                        <a:t>Scale</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1.0000</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 </a:t>
                      </a:r>
                    </a:p>
                  </a:txBody>
                  <a:tcPr marL="20263" marR="20263" marT="20263" marB="2026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9523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63480" tIns="45720" rIns="6348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
            </a:r>
            <a:br>
              <a:rPr kumimoji="0" lang="en-US" sz="1800" b="0" i="0" u="none" strike="noStrike" cap="none" normalizeH="0" baseline="0" smtClean="0">
                <a:ln>
                  <a:noFill/>
                </a:ln>
                <a:solidFill>
                  <a:srgbClr val="000000"/>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5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 versus Odds</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524000"/>
            <a:ext cx="5770744"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04172" y="5791913"/>
            <a:ext cx="7010400" cy="276999"/>
          </a:xfrm>
          <a:prstGeom prst="rect">
            <a:avLst/>
          </a:prstGeom>
          <a:noFill/>
        </p:spPr>
        <p:txBody>
          <a:bodyPr wrap="square" rtlCol="0">
            <a:spAutoFit/>
          </a:bodyPr>
          <a:lstStyle/>
          <a:p>
            <a:r>
              <a:rPr lang="en-US" sz="1200" dirty="0"/>
              <a:t>Davies HT, Crombie IK, </a:t>
            </a:r>
            <a:r>
              <a:rPr lang="en-US" sz="1200" dirty="0" err="1"/>
              <a:t>Tavakoli</a:t>
            </a:r>
            <a:r>
              <a:rPr lang="en-US" sz="1200" dirty="0"/>
              <a:t> M. When can odds ratios mislead? BMJ. 1998 Mar 28;316(7136):989-91.</a:t>
            </a:r>
          </a:p>
        </p:txBody>
      </p:sp>
    </p:spTree>
    <p:extLst>
      <p:ext uri="{BB962C8B-B14F-4D97-AF65-F5344CB8AC3E}">
        <p14:creationId xmlns:p14="http://schemas.microsoft.com/office/powerpoint/2010/main" val="11468706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0"/>
            <a:ext cx="8229600" cy="7086600"/>
          </a:xfrm>
        </p:spPr>
        <p:txBody>
          <a:bodyPr>
            <a:normAutofit fontScale="62500" lnSpcReduction="20000"/>
          </a:bodyPr>
          <a:lstStyle/>
          <a:p>
            <a:pPr>
              <a:buNone/>
            </a:pPr>
            <a:r>
              <a:rPr lang="en-US" dirty="0" smtClean="0">
                <a:latin typeface="SAS Monospace"/>
              </a:rPr>
              <a:t> </a:t>
            </a:r>
          </a:p>
          <a:p>
            <a:pPr algn="ctr">
              <a:buNone/>
            </a:pPr>
            <a:r>
              <a:rPr lang="en-US" sz="6400" b="1" dirty="0" smtClean="0">
                <a:solidFill>
                  <a:srgbClr val="000080"/>
                </a:solidFill>
                <a:latin typeface="Comic Sans MS" pitchFamily="66" charset="0"/>
              </a:rPr>
              <a:t>Relative Risk, Log Link</a:t>
            </a:r>
          </a:p>
          <a:p>
            <a:pPr>
              <a:buNone/>
            </a:pPr>
            <a:r>
              <a:rPr lang="en-US" sz="2200" b="1" dirty="0" smtClean="0">
                <a:solidFill>
                  <a:srgbClr val="000080"/>
                </a:solidFill>
                <a:latin typeface="Courier New"/>
              </a:rPr>
              <a:t>proc</a:t>
            </a:r>
            <a:r>
              <a:rPr lang="en-US" sz="2200" b="1" dirty="0" smtClean="0">
                <a:solidFill>
                  <a:srgbClr val="000000"/>
                </a:solidFill>
                <a:latin typeface="Courier New"/>
              </a:rPr>
              <a:t> </a:t>
            </a:r>
            <a:r>
              <a:rPr lang="en-US" sz="2200" b="1" dirty="0" err="1" smtClean="0">
                <a:solidFill>
                  <a:srgbClr val="000080"/>
                </a:solidFill>
                <a:latin typeface="Courier New"/>
              </a:rPr>
              <a:t>genmod</a:t>
            </a:r>
            <a:r>
              <a:rPr lang="en-US" sz="2200" b="1" dirty="0" smtClean="0">
                <a:solidFill>
                  <a:srgbClr val="000000"/>
                </a:solidFill>
                <a:latin typeface="Courier New"/>
              </a:rPr>
              <a:t> </a:t>
            </a:r>
            <a:r>
              <a:rPr lang="en-US" sz="2200" b="1" dirty="0" smtClean="0">
                <a:solidFill>
                  <a:srgbClr val="0000FF"/>
                </a:solidFill>
                <a:latin typeface="Courier New"/>
              </a:rPr>
              <a:t>descending</a:t>
            </a:r>
            <a:r>
              <a:rPr lang="en-US" sz="2200" b="1" dirty="0" smtClean="0">
                <a:solidFill>
                  <a:srgbClr val="000000"/>
                </a:solidFill>
                <a:latin typeface="Courier New"/>
              </a:rPr>
              <a:t>;</a:t>
            </a:r>
          </a:p>
          <a:p>
            <a:pPr>
              <a:buNone/>
            </a:pPr>
            <a:r>
              <a:rPr lang="en-US" sz="2200" dirty="0" smtClean="0">
                <a:solidFill>
                  <a:srgbClr val="0000FF"/>
                </a:solidFill>
                <a:latin typeface="Courier New"/>
              </a:rPr>
              <a:t>class</a:t>
            </a:r>
            <a:r>
              <a:rPr lang="en-US" sz="2200" dirty="0" smtClean="0">
                <a:solidFill>
                  <a:srgbClr val="000000"/>
                </a:solidFill>
                <a:latin typeface="Courier New"/>
              </a:rPr>
              <a:t> race/</a:t>
            </a:r>
            <a:r>
              <a:rPr lang="en-US" sz="2200" dirty="0" smtClean="0">
                <a:solidFill>
                  <a:srgbClr val="0000FF"/>
                </a:solidFill>
                <a:latin typeface="Courier New"/>
              </a:rPr>
              <a:t>order</a:t>
            </a:r>
            <a:r>
              <a:rPr lang="en-US" sz="2200" dirty="0" smtClean="0">
                <a:solidFill>
                  <a:srgbClr val="000000"/>
                </a:solidFill>
                <a:latin typeface="Courier New"/>
              </a:rPr>
              <a:t>=formatted;</a:t>
            </a:r>
          </a:p>
          <a:p>
            <a:pPr>
              <a:buNone/>
            </a:pPr>
            <a:r>
              <a:rPr lang="en-US" sz="2200" dirty="0" smtClean="0">
                <a:solidFill>
                  <a:srgbClr val="0000FF"/>
                </a:solidFill>
                <a:latin typeface="Courier New"/>
              </a:rPr>
              <a:t>model</a:t>
            </a:r>
            <a:r>
              <a:rPr lang="en-US" sz="2200" dirty="0" smtClean="0">
                <a:solidFill>
                  <a:srgbClr val="000000"/>
                </a:solidFill>
                <a:latin typeface="Courier New"/>
              </a:rPr>
              <a:t> </a:t>
            </a:r>
            <a:r>
              <a:rPr lang="en-US" sz="2200" dirty="0" err="1" smtClean="0">
                <a:solidFill>
                  <a:srgbClr val="000000"/>
                </a:solidFill>
                <a:latin typeface="Courier New"/>
              </a:rPr>
              <a:t>ptb</a:t>
            </a:r>
            <a:r>
              <a:rPr lang="en-US" sz="2200" dirty="0" smtClean="0">
                <a:solidFill>
                  <a:srgbClr val="000000"/>
                </a:solidFill>
                <a:latin typeface="Courier New"/>
              </a:rPr>
              <a:t> = </a:t>
            </a:r>
            <a:r>
              <a:rPr lang="en-US" sz="2200" dirty="0" err="1" smtClean="0">
                <a:solidFill>
                  <a:srgbClr val="000000"/>
                </a:solidFill>
                <a:latin typeface="Courier New"/>
              </a:rPr>
              <a:t>unmar</a:t>
            </a:r>
            <a:r>
              <a:rPr lang="en-US" sz="2200" dirty="0" smtClean="0">
                <a:solidFill>
                  <a:srgbClr val="000000"/>
                </a:solidFill>
                <a:latin typeface="Courier New"/>
              </a:rPr>
              <a:t> </a:t>
            </a:r>
            <a:r>
              <a:rPr lang="en-US" sz="2200" dirty="0" err="1" smtClean="0">
                <a:solidFill>
                  <a:srgbClr val="000000"/>
                </a:solidFill>
                <a:latin typeface="Courier New"/>
              </a:rPr>
              <a:t>mager</a:t>
            </a:r>
            <a:r>
              <a:rPr lang="en-US" sz="2200" dirty="0" smtClean="0">
                <a:solidFill>
                  <a:srgbClr val="000000"/>
                </a:solidFill>
                <a:latin typeface="Courier New"/>
              </a:rPr>
              <a:t> mager2 race / </a:t>
            </a:r>
            <a:r>
              <a:rPr lang="en-US" sz="2200" dirty="0" smtClean="0">
                <a:solidFill>
                  <a:srgbClr val="0000FF"/>
                </a:solidFill>
                <a:latin typeface="Courier New"/>
              </a:rPr>
              <a:t>dist</a:t>
            </a:r>
            <a:r>
              <a:rPr lang="en-US" sz="2200" dirty="0" smtClean="0">
                <a:solidFill>
                  <a:srgbClr val="000000"/>
                </a:solidFill>
                <a:latin typeface="Courier New"/>
              </a:rPr>
              <a:t>=bin </a:t>
            </a:r>
            <a:r>
              <a:rPr lang="en-US" sz="2200" dirty="0" smtClean="0">
                <a:solidFill>
                  <a:srgbClr val="0000FF"/>
                </a:solidFill>
                <a:latin typeface="Courier New"/>
              </a:rPr>
              <a:t>link</a:t>
            </a:r>
            <a:r>
              <a:rPr lang="en-US" sz="2200" dirty="0" smtClean="0">
                <a:solidFill>
                  <a:srgbClr val="000000"/>
                </a:solidFill>
                <a:latin typeface="Courier New"/>
              </a:rPr>
              <a:t>=log;</a:t>
            </a:r>
          </a:p>
          <a:p>
            <a:pPr>
              <a:buNone/>
            </a:pPr>
            <a:r>
              <a:rPr lang="en-US" sz="2200" dirty="0" smtClean="0">
                <a:solidFill>
                  <a:srgbClr val="0000FF"/>
                </a:solidFill>
                <a:latin typeface="Courier New"/>
              </a:rPr>
              <a:t>estimate</a:t>
            </a:r>
            <a:r>
              <a:rPr lang="en-US" sz="2200" dirty="0" smtClean="0">
                <a:solidFill>
                  <a:srgbClr val="000000"/>
                </a:solidFill>
                <a:latin typeface="Courier New"/>
              </a:rPr>
              <a:t> </a:t>
            </a:r>
            <a:r>
              <a:rPr lang="en-US" sz="2200" dirty="0" smtClean="0">
                <a:solidFill>
                  <a:srgbClr val="800080"/>
                </a:solidFill>
                <a:latin typeface="Courier New"/>
              </a:rPr>
              <a:t>'RR </a:t>
            </a:r>
            <a:r>
              <a:rPr lang="en-US" sz="2200" dirty="0" err="1" smtClean="0">
                <a:solidFill>
                  <a:srgbClr val="800080"/>
                </a:solidFill>
                <a:latin typeface="Courier New"/>
              </a:rPr>
              <a:t>unmar</a:t>
            </a:r>
            <a:r>
              <a:rPr lang="en-US" sz="2200" dirty="0" smtClean="0">
                <a:solidFill>
                  <a:srgbClr val="800080"/>
                </a:solidFill>
                <a:latin typeface="Courier New"/>
              </a:rPr>
              <a:t>'</a:t>
            </a:r>
            <a:r>
              <a:rPr lang="en-US" sz="2200" dirty="0" smtClean="0">
                <a:solidFill>
                  <a:srgbClr val="000000"/>
                </a:solidFill>
                <a:latin typeface="Courier New"/>
              </a:rPr>
              <a:t> </a:t>
            </a:r>
            <a:r>
              <a:rPr lang="en-US" sz="2200" dirty="0" err="1" smtClean="0">
                <a:solidFill>
                  <a:srgbClr val="000000"/>
                </a:solidFill>
                <a:latin typeface="Courier New"/>
              </a:rPr>
              <a:t>unmar</a:t>
            </a:r>
            <a:r>
              <a:rPr lang="en-US" sz="2200" dirty="0" smtClean="0">
                <a:solidFill>
                  <a:srgbClr val="000000"/>
                </a:solidFill>
                <a:latin typeface="Courier New"/>
              </a:rPr>
              <a:t> </a:t>
            </a:r>
            <a:r>
              <a:rPr lang="en-US" sz="2200" b="1" dirty="0" smtClean="0">
                <a:solidFill>
                  <a:srgbClr val="008080"/>
                </a:solidFill>
                <a:latin typeface="Courier New"/>
              </a:rPr>
              <a:t>1</a:t>
            </a:r>
            <a:r>
              <a:rPr lang="en-US" sz="2200" b="1" dirty="0" smtClean="0">
                <a:solidFill>
                  <a:srgbClr val="000000"/>
                </a:solidFill>
                <a:latin typeface="Courier New"/>
              </a:rPr>
              <a:t> /</a:t>
            </a:r>
            <a:r>
              <a:rPr lang="en-US" sz="2200" b="1" dirty="0" smtClean="0">
                <a:solidFill>
                  <a:srgbClr val="0000FF"/>
                </a:solidFill>
                <a:latin typeface="Courier New"/>
              </a:rPr>
              <a:t>exp</a:t>
            </a:r>
            <a:r>
              <a:rPr lang="en-US" sz="2200" b="1" dirty="0" smtClean="0">
                <a:solidFill>
                  <a:srgbClr val="000000"/>
                </a:solidFill>
                <a:latin typeface="Courier New"/>
              </a:rPr>
              <a:t>;</a:t>
            </a:r>
          </a:p>
          <a:p>
            <a:pPr>
              <a:buNone/>
            </a:pPr>
            <a:r>
              <a:rPr lang="en-US" sz="2200" dirty="0" smtClean="0">
                <a:solidFill>
                  <a:srgbClr val="0000FF"/>
                </a:solidFill>
                <a:latin typeface="Courier New"/>
              </a:rPr>
              <a:t>format</a:t>
            </a:r>
            <a:r>
              <a:rPr lang="en-US" sz="2200" dirty="0" smtClean="0">
                <a:solidFill>
                  <a:srgbClr val="000000"/>
                </a:solidFill>
                <a:latin typeface="Courier New"/>
              </a:rPr>
              <a:t> race </a:t>
            </a:r>
            <a:r>
              <a:rPr lang="en-US" sz="2200" dirty="0" err="1" smtClean="0">
                <a:solidFill>
                  <a:srgbClr val="008080"/>
                </a:solidFill>
                <a:latin typeface="Courier New"/>
              </a:rPr>
              <a:t>race</a:t>
            </a:r>
            <a:r>
              <a:rPr lang="en-US" sz="2200" dirty="0" smtClean="0">
                <a:solidFill>
                  <a:srgbClr val="008080"/>
                </a:solidFill>
                <a:latin typeface="Courier New"/>
              </a:rPr>
              <a:t>.</a:t>
            </a:r>
            <a:r>
              <a:rPr lang="en-US" sz="2200" dirty="0" smtClean="0">
                <a:solidFill>
                  <a:srgbClr val="000000"/>
                </a:solidFill>
                <a:latin typeface="Courier New"/>
              </a:rPr>
              <a:t>;</a:t>
            </a:r>
          </a:p>
          <a:p>
            <a:pPr>
              <a:buNone/>
            </a:pPr>
            <a:r>
              <a:rPr lang="en-US" sz="2200" b="1" dirty="0" smtClean="0">
                <a:solidFill>
                  <a:srgbClr val="000080"/>
                </a:solidFill>
                <a:latin typeface="Courier New"/>
              </a:rPr>
              <a:t>run</a:t>
            </a:r>
            <a:r>
              <a:rPr lang="en-US" sz="2200" b="1" dirty="0" smtClean="0">
                <a:solidFill>
                  <a:srgbClr val="000000"/>
                </a:solidFill>
                <a:latin typeface="Courier New"/>
              </a:rPr>
              <a:t>;</a:t>
            </a:r>
            <a:endParaRPr lang="en-US" sz="2200" dirty="0" smtClean="0">
              <a:latin typeface="Comic Sans MS" pitchFamily="66" charset="0"/>
            </a:endParaRPr>
          </a:p>
          <a:p>
            <a:pPr>
              <a:buNone/>
            </a:pPr>
            <a:endParaRPr lang="en-US" sz="6700" dirty="0" smtClean="0">
              <a:latin typeface="Comic Sans MS" pitchFamily="66" charset="0"/>
            </a:endParaRPr>
          </a:p>
          <a:p>
            <a:pPr>
              <a:buNone/>
            </a:pPr>
            <a:endParaRPr lang="en-US" sz="6700" dirty="0" smtClean="0">
              <a:latin typeface="Comic Sans MS" pitchFamily="66" charset="0"/>
            </a:endParaRPr>
          </a:p>
          <a:p>
            <a:pPr>
              <a:buNone/>
            </a:pPr>
            <a:endParaRPr lang="en-US" sz="6700" dirty="0" smtClean="0">
              <a:latin typeface="Comic Sans MS" pitchFamily="66" charset="0"/>
            </a:endParaRPr>
          </a:p>
          <a:p>
            <a:pPr>
              <a:buNone/>
            </a:pPr>
            <a:endParaRPr lang="en-US" sz="5800" dirty="0" smtClean="0">
              <a:latin typeface="Comic Sans MS" pitchFamily="66" charset="0"/>
            </a:endParaRPr>
          </a:p>
          <a:p>
            <a:pPr>
              <a:buNone/>
            </a:pPr>
            <a:endParaRPr lang="en-US" sz="5800" dirty="0" smtClean="0">
              <a:latin typeface="Comic Sans MS" pitchFamily="66" charset="0"/>
            </a:endParaRPr>
          </a:p>
          <a:p>
            <a:pPr>
              <a:buNone/>
            </a:pPr>
            <a:endParaRPr lang="en-US" sz="5800" dirty="0" smtClean="0">
              <a:latin typeface="Comic Sans MS" pitchFamily="66" charset="0"/>
            </a:endParaRPr>
          </a:p>
          <a:p>
            <a:pPr>
              <a:buNone/>
            </a:pPr>
            <a:r>
              <a:rPr lang="en-US" sz="5100" dirty="0" smtClean="0">
                <a:latin typeface="Comic Sans MS" pitchFamily="66" charset="0"/>
              </a:rPr>
              <a:t>Adjusted RR for marital status = </a:t>
            </a:r>
          </a:p>
          <a:p>
            <a:pPr>
              <a:buNone/>
            </a:pPr>
            <a:r>
              <a:rPr lang="en-US" sz="5100" dirty="0" smtClean="0">
                <a:latin typeface="Comic Sans MS" pitchFamily="66" charset="0"/>
              </a:rPr>
              <a:t>1.27 (95% CI 1.21, 1.34)</a:t>
            </a:r>
            <a:endParaRPr lang="en-US" sz="5100" dirty="0">
              <a:latin typeface="Comic Sans MS" pitchFamily="66" charset="0"/>
            </a:endParaRPr>
          </a:p>
        </p:txBody>
      </p:sp>
      <p:graphicFrame>
        <p:nvGraphicFramePr>
          <p:cNvPr id="3" name="Table 2"/>
          <p:cNvGraphicFramePr>
            <a:graphicFrameLocks noGrp="1"/>
          </p:cNvGraphicFramePr>
          <p:nvPr/>
        </p:nvGraphicFramePr>
        <p:xfrm>
          <a:off x="381000" y="2209800"/>
          <a:ext cx="8305803" cy="2249428"/>
        </p:xfrm>
        <a:graphic>
          <a:graphicData uri="http://schemas.openxmlformats.org/drawingml/2006/table">
            <a:tbl>
              <a:tblPr/>
              <a:tblGrid>
                <a:gridCol w="922867"/>
                <a:gridCol w="1286933"/>
                <a:gridCol w="381000"/>
                <a:gridCol w="762000"/>
                <a:gridCol w="1066800"/>
                <a:gridCol w="1117602"/>
                <a:gridCol w="787398"/>
                <a:gridCol w="1219200"/>
                <a:gridCol w="762003"/>
              </a:tblGrid>
              <a:tr h="163572">
                <a:tc gridSpan="9">
                  <a:txBody>
                    <a:bodyPr/>
                    <a:lstStyle/>
                    <a:p>
                      <a:pPr algn="ctr" fontAlgn="t"/>
                      <a:r>
                        <a:rPr lang="en-US" sz="1000" b="0" i="0" dirty="0">
                          <a:solidFill>
                            <a:srgbClr val="000000"/>
                          </a:solidFill>
                          <a:latin typeface="Arial"/>
                        </a:rPr>
                        <a:t>Analysis Of Maximum Likelihood Parameter Estimates</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7402">
                <a:tc>
                  <a:txBody>
                    <a:bodyPr/>
                    <a:lstStyle/>
                    <a:p>
                      <a:pPr fontAlgn="t"/>
                      <a:r>
                        <a:rPr lang="en-US" sz="1000" b="0" i="0">
                          <a:solidFill>
                            <a:srgbClr val="000000"/>
                          </a:solidFill>
                          <a:latin typeface="Arial"/>
                        </a:rPr>
                        <a:t>Parameter</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DF</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Estimate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Standard Error</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Wald 95% Confidence Limits</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000" b="0" i="0">
                          <a:solidFill>
                            <a:srgbClr val="000000"/>
                          </a:solidFill>
                          <a:latin typeface="Arial"/>
                        </a:rPr>
                        <a:t>Wald Chi-Square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Pr &gt; ChiSq</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7640">
                <a:tc>
                  <a:txBody>
                    <a:bodyPr/>
                    <a:lstStyle/>
                    <a:p>
                      <a:pPr fontAlgn="t"/>
                      <a:r>
                        <a:rPr lang="en-US" sz="1000" b="0" i="0">
                          <a:solidFill>
                            <a:srgbClr val="000000"/>
                          </a:solidFill>
                          <a:latin typeface="Arial"/>
                        </a:rPr>
                        <a:t>Intercept</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-1.2273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0.1810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-1.5819</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-0.8726</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45.99</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01682">
                <a:tc>
                  <a:txBody>
                    <a:bodyPr/>
                    <a:lstStyle/>
                    <a:p>
                      <a:pPr fontAlgn="t"/>
                      <a:r>
                        <a:rPr lang="en-US" sz="1000" b="0" i="0" dirty="0">
                          <a:solidFill>
                            <a:srgbClr val="000000"/>
                          </a:solidFill>
                          <a:latin typeface="Arial"/>
                        </a:rPr>
                        <a:t>UNMAR</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0.2416</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0.0265</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0.1897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0.2934</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83.38</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&lt;.0001</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52400">
                <a:tc>
                  <a:txBody>
                    <a:bodyPr/>
                    <a:lstStyle/>
                    <a:p>
                      <a:pPr fontAlgn="t"/>
                      <a:r>
                        <a:rPr lang="en-US" sz="1000" b="0" i="0">
                          <a:solidFill>
                            <a:srgbClr val="000000"/>
                          </a:solidFill>
                          <a:latin typeface="Arial"/>
                        </a:rPr>
                        <a:t>MAGER</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-0.0851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0.0129</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-0.1103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-0.0598</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43.53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86442">
                <a:tc>
                  <a:txBody>
                    <a:bodyPr/>
                    <a:lstStyle/>
                    <a:p>
                      <a:pPr fontAlgn="t"/>
                      <a:r>
                        <a:rPr lang="en-US" sz="1000" b="0" i="0">
                          <a:solidFill>
                            <a:srgbClr val="000000"/>
                          </a:solidFill>
                          <a:latin typeface="Arial"/>
                        </a:rPr>
                        <a:t>mager2</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0.0018</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0.0002</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0.0022</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61.80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96684">
                <a:tc>
                  <a:txBody>
                    <a:bodyPr/>
                    <a:lstStyle/>
                    <a:p>
                      <a:pPr fontAlgn="t"/>
                      <a:r>
                        <a:rPr lang="en-US" sz="1000" b="0" i="0">
                          <a:solidFill>
                            <a:srgbClr val="000000"/>
                          </a:solidFill>
                          <a:latin typeface="Arial"/>
                        </a:rPr>
                        <a:t>RACE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OTHER, UNKNOWN</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-0.0374</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0.0517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-0.1389</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0.0640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0.52</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0.4693</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1496">
                <a:tc>
                  <a:txBody>
                    <a:bodyPr/>
                    <a:lstStyle/>
                    <a:p>
                      <a:pPr fontAlgn="t"/>
                      <a:r>
                        <a:rPr lang="en-US" sz="1000" b="0" i="0">
                          <a:solidFill>
                            <a:srgbClr val="000000"/>
                          </a:solidFill>
                          <a:latin typeface="Arial"/>
                        </a:rPr>
                        <a:t>RACE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b HISPANIC</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0.0097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0.0293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-0.0477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0.0671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0.7398</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5058">
                <a:tc>
                  <a:txBody>
                    <a:bodyPr/>
                    <a:lstStyle/>
                    <a:p>
                      <a:pPr fontAlgn="t"/>
                      <a:r>
                        <a:rPr lang="en-US" sz="1000" b="0" i="0">
                          <a:solidFill>
                            <a:srgbClr val="000000"/>
                          </a:solidFill>
                          <a:latin typeface="Arial"/>
                        </a:rPr>
                        <a:t>RACE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c NH BLACK</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0.3715</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0.0317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0.3093</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0.4337</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136.94</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000" b="0" i="0" dirty="0">
                          <a:solidFill>
                            <a:srgbClr val="000000"/>
                          </a:solidFill>
                          <a:latin typeface="Arial"/>
                        </a:rPr>
                        <a:t>RACE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d NH WHITE</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a:t>
                      </a:r>
                    </a:p>
                  </a:txBody>
                  <a:tcPr marL="21079" marR="21079" marT="21079" marB="21079">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a:t>
                      </a:r>
                    </a:p>
                  </a:txBody>
                  <a:tcPr marL="21079" marR="21079" marT="21079" marB="21079">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4" name="Table 3"/>
          <p:cNvGraphicFramePr>
            <a:graphicFrameLocks noGrp="1"/>
          </p:cNvGraphicFramePr>
          <p:nvPr/>
        </p:nvGraphicFramePr>
        <p:xfrm>
          <a:off x="381000" y="4495800"/>
          <a:ext cx="8382000" cy="1143000"/>
        </p:xfrm>
        <a:graphic>
          <a:graphicData uri="http://schemas.openxmlformats.org/drawingml/2006/table">
            <a:tbl>
              <a:tblPr/>
              <a:tblGrid>
                <a:gridCol w="762000"/>
                <a:gridCol w="762000"/>
                <a:gridCol w="762000"/>
                <a:gridCol w="762000"/>
                <a:gridCol w="762000"/>
                <a:gridCol w="762000"/>
                <a:gridCol w="762000"/>
                <a:gridCol w="762000"/>
                <a:gridCol w="762000"/>
                <a:gridCol w="762000"/>
                <a:gridCol w="762000"/>
              </a:tblGrid>
              <a:tr h="228600">
                <a:tc gridSpan="11">
                  <a:txBody>
                    <a:bodyPr/>
                    <a:lstStyle/>
                    <a:p>
                      <a:pPr algn="ctr" fontAlgn="t"/>
                      <a:r>
                        <a:rPr lang="en-US" sz="1000" b="0" i="0" dirty="0">
                          <a:solidFill>
                            <a:srgbClr val="000000"/>
                          </a:solidFill>
                          <a:latin typeface="Arial"/>
                        </a:rPr>
                        <a:t>Contrast Estimate Results</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570">
                <a:tc rowSpan="2">
                  <a:txBody>
                    <a:bodyPr/>
                    <a:lstStyle/>
                    <a:p>
                      <a:pPr fontAlgn="t"/>
                      <a:r>
                        <a:rPr lang="en-US" sz="1000" b="0" i="0" dirty="0">
                          <a:solidFill>
                            <a:srgbClr val="000000"/>
                          </a:solidFill>
                          <a:latin typeface="Arial"/>
                        </a:rPr>
                        <a:t>Label</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dirty="0">
                          <a:solidFill>
                            <a:srgbClr val="000000"/>
                          </a:solidFill>
                          <a:latin typeface="Arial"/>
                        </a:rPr>
                        <a:t>Mean 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dirty="0">
                          <a:solidFill>
                            <a:srgbClr val="000000"/>
                          </a:solidFill>
                          <a:latin typeface="Arial"/>
                        </a:rPr>
                        <a:t>Mean</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000" b="0" i="0">
                          <a:solidFill>
                            <a:srgbClr val="000000"/>
                          </a:solidFill>
                          <a:latin typeface="Arial"/>
                        </a:rPr>
                        <a:t>L'Beta 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dirty="0">
                          <a:solidFill>
                            <a:srgbClr val="000000"/>
                          </a:solidFill>
                          <a:latin typeface="Arial"/>
                        </a:rPr>
                        <a:t>Standard Error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dirty="0">
                          <a:solidFill>
                            <a:srgbClr val="000000"/>
                          </a:solidFill>
                          <a:latin typeface="Arial"/>
                        </a:rPr>
                        <a:t>Alpha</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dirty="0" err="1">
                          <a:solidFill>
                            <a:srgbClr val="000000"/>
                          </a:solidFill>
                          <a:latin typeface="Arial"/>
                        </a:rPr>
                        <a:t>L'Beta</a:t>
                      </a:r>
                      <a:endParaRPr lang="en-US" sz="1000" b="0" i="0" dirty="0">
                        <a:solidFill>
                          <a:srgbClr val="000000"/>
                        </a:solidFill>
                        <a:latin typeface="Arial"/>
                      </a:endParaRP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000" b="0" i="0" dirty="0">
                          <a:solidFill>
                            <a:srgbClr val="000000"/>
                          </a:solidFill>
                          <a:latin typeface="Arial"/>
                        </a:rPr>
                        <a:t>Chi-Square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a:solidFill>
                            <a:srgbClr val="000000"/>
                          </a:solidFill>
                          <a:latin typeface="Arial"/>
                        </a:rPr>
                        <a:t>Pr &gt; ChiSq</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58115">
                <a:tc vMerge="1">
                  <a:txBody>
                    <a:bodyPr/>
                    <a:lstStyle/>
                    <a:p>
                      <a:endParaRPr lang="en-US"/>
                    </a:p>
                  </a:txBody>
                  <a:tcPr/>
                </a:tc>
                <a:tc vMerge="1">
                  <a:txBody>
                    <a:bodyPr/>
                    <a:lstStyle/>
                    <a:p>
                      <a:endParaRPr lang="en-US"/>
                    </a:p>
                  </a:txBody>
                  <a:tcPr/>
                </a:tc>
                <a:tc gridSpan="2">
                  <a:txBody>
                    <a:bodyPr/>
                    <a:lstStyle/>
                    <a:p>
                      <a:pPr fontAlgn="t"/>
                      <a:r>
                        <a:rPr lang="en-US" sz="1000" b="0" i="0" dirty="0">
                          <a:solidFill>
                            <a:srgbClr val="000000"/>
                          </a:solidFill>
                          <a:latin typeface="Arial"/>
                        </a:rPr>
                        <a:t>Confidence Limits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fontAlgn="t"/>
                      <a:r>
                        <a:rPr lang="en-US" sz="1000" b="0" i="0" dirty="0">
                          <a:solidFill>
                            <a:srgbClr val="000000"/>
                          </a:solidFill>
                          <a:latin typeface="Arial"/>
                        </a:rPr>
                        <a:t>Confidence Limits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r>
              <a:tr h="278130">
                <a:tc>
                  <a:txBody>
                    <a:bodyPr/>
                    <a:lstStyle/>
                    <a:p>
                      <a:pPr fontAlgn="t"/>
                      <a:r>
                        <a:rPr lang="en-US" sz="1000" b="0" i="0">
                          <a:solidFill>
                            <a:srgbClr val="000000"/>
                          </a:solidFill>
                          <a:latin typeface="Arial"/>
                        </a:rPr>
                        <a:t>RR 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1.2733</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1.2089</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1.3410</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0.2416</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0.0265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0.1897</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0.2934</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83.38</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&lt;.0001</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967992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3428999"/>
          </a:xfrm>
        </p:spPr>
        <p:txBody>
          <a:bodyPr>
            <a:normAutofit fontScale="55000" lnSpcReduction="20000"/>
          </a:bodyPr>
          <a:lstStyle/>
          <a:p>
            <a:pPr marL="0" indent="0">
              <a:buNone/>
            </a:pPr>
            <a:r>
              <a:rPr lang="en-US" sz="4200" b="1" dirty="0" smtClean="0">
                <a:solidFill>
                  <a:srgbClr val="000080"/>
                </a:solidFill>
              </a:rPr>
              <a:t>For Modified Poisson, generate a unique id number in data step     </a:t>
            </a:r>
            <a:r>
              <a:rPr lang="en-US" sz="4200" dirty="0" smtClean="0"/>
              <a:t>id=_n_;</a:t>
            </a:r>
          </a:p>
          <a:p>
            <a:pPr marL="0" indent="0">
              <a:buNone/>
            </a:pPr>
            <a:r>
              <a:rPr lang="en-US" sz="4200" dirty="0" smtClean="0">
                <a:solidFill>
                  <a:srgbClr val="000080"/>
                </a:solidFill>
              </a:rPr>
              <a:t>Generally only used when binomial model fails to converge because it is less efficient</a:t>
            </a:r>
          </a:p>
          <a:p>
            <a:pPr marL="0" indent="0">
              <a:buNone/>
            </a:pPr>
            <a:endParaRPr lang="en-US" sz="2100" b="1" dirty="0" smtClean="0">
              <a:solidFill>
                <a:srgbClr val="000080"/>
              </a:solidFill>
              <a:latin typeface="Courier New"/>
            </a:endParaRPr>
          </a:p>
          <a:p>
            <a:pPr>
              <a:buNone/>
            </a:pPr>
            <a:r>
              <a:rPr lang="en-US" sz="2900" b="1" dirty="0" smtClean="0">
                <a:solidFill>
                  <a:srgbClr val="000080"/>
                </a:solidFill>
                <a:latin typeface="Courier New"/>
              </a:rPr>
              <a:t>proc</a:t>
            </a:r>
            <a:r>
              <a:rPr lang="en-US" sz="2900" b="1" dirty="0" smtClean="0">
                <a:solidFill>
                  <a:srgbClr val="000000"/>
                </a:solidFill>
                <a:latin typeface="Courier New"/>
              </a:rPr>
              <a:t> </a:t>
            </a:r>
            <a:r>
              <a:rPr lang="en-US" sz="2900" b="1" dirty="0" err="1" smtClean="0">
                <a:solidFill>
                  <a:srgbClr val="000080"/>
                </a:solidFill>
                <a:latin typeface="Courier New"/>
              </a:rPr>
              <a:t>genmod</a:t>
            </a:r>
            <a:r>
              <a:rPr lang="en-US" sz="2900" b="1" dirty="0" smtClean="0">
                <a:solidFill>
                  <a:srgbClr val="000000"/>
                </a:solidFill>
                <a:latin typeface="Courier New"/>
              </a:rPr>
              <a:t> </a:t>
            </a:r>
            <a:r>
              <a:rPr lang="en-US" sz="2900" b="1" dirty="0" smtClean="0">
                <a:solidFill>
                  <a:srgbClr val="0000FF"/>
                </a:solidFill>
                <a:latin typeface="Courier New"/>
              </a:rPr>
              <a:t>descending</a:t>
            </a:r>
            <a:r>
              <a:rPr lang="en-US" sz="2900" b="1" dirty="0" smtClean="0">
                <a:solidFill>
                  <a:srgbClr val="000000"/>
                </a:solidFill>
                <a:latin typeface="Courier New"/>
              </a:rPr>
              <a:t> </a:t>
            </a:r>
            <a:r>
              <a:rPr lang="en-US" sz="2900" b="1" dirty="0" smtClean="0">
                <a:solidFill>
                  <a:srgbClr val="0000FF"/>
                </a:solidFill>
                <a:latin typeface="Courier New"/>
              </a:rPr>
              <a:t>data</a:t>
            </a:r>
            <a:r>
              <a:rPr lang="en-US" sz="2900" b="1" dirty="0" smtClean="0">
                <a:solidFill>
                  <a:srgbClr val="000000"/>
                </a:solidFill>
                <a:latin typeface="Courier New"/>
              </a:rPr>
              <a:t>=</a:t>
            </a:r>
            <a:r>
              <a:rPr lang="en-US" sz="2900" b="1" dirty="0" err="1" smtClean="0">
                <a:solidFill>
                  <a:srgbClr val="000000"/>
                </a:solidFill>
                <a:latin typeface="Courier New"/>
              </a:rPr>
              <a:t>nola_cohort</a:t>
            </a:r>
            <a:r>
              <a:rPr lang="en-US" sz="2900" b="1" dirty="0" smtClean="0">
                <a:solidFill>
                  <a:srgbClr val="000000"/>
                </a:solidFill>
                <a:latin typeface="Courier New"/>
              </a:rPr>
              <a:t>;</a:t>
            </a:r>
          </a:p>
          <a:p>
            <a:pPr>
              <a:buNone/>
            </a:pPr>
            <a:r>
              <a:rPr lang="en-US" sz="2900" dirty="0" smtClean="0">
                <a:solidFill>
                  <a:srgbClr val="0000FF"/>
                </a:solidFill>
                <a:latin typeface="Courier New"/>
              </a:rPr>
              <a:t>class</a:t>
            </a:r>
            <a:r>
              <a:rPr lang="en-US" sz="2900" dirty="0" smtClean="0">
                <a:solidFill>
                  <a:srgbClr val="000000"/>
                </a:solidFill>
                <a:latin typeface="Courier New"/>
              </a:rPr>
              <a:t> id race;</a:t>
            </a:r>
          </a:p>
          <a:p>
            <a:pPr>
              <a:buNone/>
            </a:pPr>
            <a:r>
              <a:rPr lang="en-US" sz="2900" dirty="0" smtClean="0">
                <a:solidFill>
                  <a:srgbClr val="0000FF"/>
                </a:solidFill>
                <a:latin typeface="Courier New"/>
              </a:rPr>
              <a:t>model</a:t>
            </a:r>
            <a:r>
              <a:rPr lang="en-US" sz="2900" dirty="0" smtClean="0">
                <a:solidFill>
                  <a:srgbClr val="000000"/>
                </a:solidFill>
                <a:latin typeface="Courier New"/>
              </a:rPr>
              <a:t> </a:t>
            </a:r>
            <a:r>
              <a:rPr lang="en-US" sz="2900" dirty="0" err="1" smtClean="0">
                <a:solidFill>
                  <a:srgbClr val="000000"/>
                </a:solidFill>
                <a:latin typeface="Courier New"/>
              </a:rPr>
              <a:t>ptb</a:t>
            </a:r>
            <a:r>
              <a:rPr lang="en-US" sz="2900" dirty="0" smtClean="0">
                <a:solidFill>
                  <a:srgbClr val="000000"/>
                </a:solidFill>
                <a:latin typeface="Courier New"/>
              </a:rPr>
              <a:t> = </a:t>
            </a:r>
            <a:r>
              <a:rPr lang="en-US" sz="2900" dirty="0" err="1" smtClean="0">
                <a:solidFill>
                  <a:srgbClr val="000000"/>
                </a:solidFill>
                <a:latin typeface="Courier New"/>
              </a:rPr>
              <a:t>unmar</a:t>
            </a:r>
            <a:r>
              <a:rPr lang="en-US" sz="2900" dirty="0" smtClean="0">
                <a:solidFill>
                  <a:srgbClr val="000000"/>
                </a:solidFill>
                <a:latin typeface="Courier New"/>
              </a:rPr>
              <a:t> </a:t>
            </a:r>
            <a:r>
              <a:rPr lang="en-US" sz="2900" dirty="0" err="1" smtClean="0">
                <a:solidFill>
                  <a:srgbClr val="000000"/>
                </a:solidFill>
                <a:latin typeface="Courier New"/>
              </a:rPr>
              <a:t>mager</a:t>
            </a:r>
            <a:r>
              <a:rPr lang="en-US" sz="2900" dirty="0" smtClean="0">
                <a:solidFill>
                  <a:srgbClr val="000000"/>
                </a:solidFill>
                <a:latin typeface="Courier New"/>
              </a:rPr>
              <a:t> mager2 race / </a:t>
            </a:r>
            <a:r>
              <a:rPr lang="en-US" sz="2900" dirty="0" smtClean="0">
                <a:solidFill>
                  <a:srgbClr val="0000FF"/>
                </a:solidFill>
                <a:latin typeface="Courier New"/>
              </a:rPr>
              <a:t>dist</a:t>
            </a:r>
            <a:r>
              <a:rPr lang="en-US" sz="2900" dirty="0" smtClean="0">
                <a:solidFill>
                  <a:srgbClr val="000000"/>
                </a:solidFill>
                <a:latin typeface="Courier New"/>
              </a:rPr>
              <a:t>=</a:t>
            </a:r>
            <a:r>
              <a:rPr lang="en-US" sz="2900" dirty="0" err="1" smtClean="0">
                <a:solidFill>
                  <a:srgbClr val="000000"/>
                </a:solidFill>
                <a:latin typeface="Courier New"/>
              </a:rPr>
              <a:t>poisson</a:t>
            </a:r>
            <a:r>
              <a:rPr lang="en-US" sz="2900" dirty="0" smtClean="0">
                <a:solidFill>
                  <a:srgbClr val="000000"/>
                </a:solidFill>
                <a:latin typeface="Courier New"/>
              </a:rPr>
              <a:t> </a:t>
            </a:r>
            <a:r>
              <a:rPr lang="en-US" sz="2900" dirty="0" smtClean="0">
                <a:solidFill>
                  <a:srgbClr val="0000FF"/>
                </a:solidFill>
                <a:latin typeface="Courier New"/>
              </a:rPr>
              <a:t>link</a:t>
            </a:r>
            <a:r>
              <a:rPr lang="en-US" sz="2900" dirty="0" smtClean="0">
                <a:solidFill>
                  <a:srgbClr val="000000"/>
                </a:solidFill>
                <a:latin typeface="Courier New"/>
              </a:rPr>
              <a:t>=identity;</a:t>
            </a:r>
          </a:p>
          <a:p>
            <a:pPr>
              <a:buNone/>
            </a:pPr>
            <a:r>
              <a:rPr lang="en-US" sz="2900" dirty="0" smtClean="0">
                <a:solidFill>
                  <a:srgbClr val="0000FF"/>
                </a:solidFill>
                <a:latin typeface="Courier New"/>
              </a:rPr>
              <a:t>repeated</a:t>
            </a:r>
            <a:r>
              <a:rPr lang="en-US" sz="2900" dirty="0" smtClean="0">
                <a:solidFill>
                  <a:srgbClr val="000000"/>
                </a:solidFill>
                <a:latin typeface="Courier New"/>
              </a:rPr>
              <a:t> </a:t>
            </a:r>
            <a:r>
              <a:rPr lang="en-US" sz="2900" dirty="0" smtClean="0">
                <a:solidFill>
                  <a:srgbClr val="0000FF"/>
                </a:solidFill>
                <a:latin typeface="Courier New"/>
              </a:rPr>
              <a:t>subject</a:t>
            </a:r>
            <a:r>
              <a:rPr lang="en-US" sz="2900" dirty="0" smtClean="0">
                <a:solidFill>
                  <a:srgbClr val="000000"/>
                </a:solidFill>
                <a:latin typeface="Courier New"/>
              </a:rPr>
              <a:t>=id/</a:t>
            </a:r>
            <a:r>
              <a:rPr lang="en-US" sz="2900" dirty="0" smtClean="0">
                <a:solidFill>
                  <a:srgbClr val="0000FF"/>
                </a:solidFill>
                <a:latin typeface="Courier New"/>
              </a:rPr>
              <a:t>type</a:t>
            </a:r>
            <a:r>
              <a:rPr lang="en-US" sz="2900" dirty="0" smtClean="0">
                <a:solidFill>
                  <a:srgbClr val="000000"/>
                </a:solidFill>
                <a:latin typeface="Courier New"/>
              </a:rPr>
              <a:t>=</a:t>
            </a:r>
            <a:r>
              <a:rPr lang="en-US" sz="2900" dirty="0" err="1" smtClean="0">
                <a:solidFill>
                  <a:srgbClr val="000000"/>
                </a:solidFill>
                <a:latin typeface="Courier New"/>
              </a:rPr>
              <a:t>ind</a:t>
            </a:r>
            <a:r>
              <a:rPr lang="en-US" sz="2900" dirty="0" smtClean="0">
                <a:solidFill>
                  <a:srgbClr val="000000"/>
                </a:solidFill>
                <a:latin typeface="Courier New"/>
              </a:rPr>
              <a:t>;</a:t>
            </a:r>
          </a:p>
          <a:p>
            <a:pPr>
              <a:buNone/>
            </a:pPr>
            <a:r>
              <a:rPr lang="en-US" sz="2900" dirty="0" smtClean="0">
                <a:solidFill>
                  <a:srgbClr val="0000FF"/>
                </a:solidFill>
                <a:latin typeface="Courier New"/>
              </a:rPr>
              <a:t>format</a:t>
            </a:r>
            <a:r>
              <a:rPr lang="en-US" sz="2900" dirty="0" smtClean="0">
                <a:solidFill>
                  <a:srgbClr val="000000"/>
                </a:solidFill>
                <a:latin typeface="Courier New"/>
              </a:rPr>
              <a:t> race </a:t>
            </a:r>
            <a:r>
              <a:rPr lang="en-US" sz="2900" dirty="0" err="1" smtClean="0">
                <a:solidFill>
                  <a:srgbClr val="008080"/>
                </a:solidFill>
                <a:latin typeface="Courier New"/>
              </a:rPr>
              <a:t>race</a:t>
            </a:r>
            <a:r>
              <a:rPr lang="en-US" sz="2900" dirty="0" smtClean="0">
                <a:solidFill>
                  <a:srgbClr val="008080"/>
                </a:solidFill>
                <a:latin typeface="Courier New"/>
              </a:rPr>
              <a:t>.</a:t>
            </a:r>
            <a:r>
              <a:rPr lang="en-US" sz="2900" dirty="0" smtClean="0">
                <a:solidFill>
                  <a:srgbClr val="000000"/>
                </a:solidFill>
                <a:latin typeface="Courier New"/>
              </a:rPr>
              <a:t>;</a:t>
            </a:r>
          </a:p>
          <a:p>
            <a:pPr>
              <a:buNone/>
            </a:pPr>
            <a:r>
              <a:rPr lang="en-US" sz="2900" b="1" dirty="0" smtClean="0">
                <a:solidFill>
                  <a:srgbClr val="000080"/>
                </a:solidFill>
                <a:latin typeface="Courier New"/>
              </a:rPr>
              <a:t>run</a:t>
            </a:r>
            <a:r>
              <a:rPr lang="en-US" sz="2900" b="1" dirty="0" smtClean="0">
                <a:solidFill>
                  <a:srgbClr val="000000"/>
                </a:solidFill>
                <a:latin typeface="Courier New"/>
              </a:rPr>
              <a:t>;</a:t>
            </a:r>
            <a:endParaRPr lang="en-US" sz="2900" dirty="0">
              <a:latin typeface="SAS Monospace"/>
            </a:endParaRPr>
          </a:p>
          <a:p>
            <a:pPr marL="0" indent="0">
              <a:buNone/>
            </a:pPr>
            <a:endParaRPr lang="en-US" sz="2700" dirty="0" smtClean="0">
              <a:latin typeface="SAS Monospace"/>
            </a:endParaRPr>
          </a:p>
          <a:p>
            <a:pPr marL="0" indent="0">
              <a:buNone/>
            </a:pPr>
            <a:endParaRPr lang="en-US" sz="2700" dirty="0"/>
          </a:p>
        </p:txBody>
      </p:sp>
      <p:graphicFrame>
        <p:nvGraphicFramePr>
          <p:cNvPr id="4" name="Table 3"/>
          <p:cNvGraphicFramePr>
            <a:graphicFrameLocks noGrp="1"/>
          </p:cNvGraphicFramePr>
          <p:nvPr/>
        </p:nvGraphicFramePr>
        <p:xfrm>
          <a:off x="685800" y="3276600"/>
          <a:ext cx="7772400" cy="3232835"/>
        </p:xfrm>
        <a:graphic>
          <a:graphicData uri="http://schemas.openxmlformats.org/drawingml/2006/table">
            <a:tbl>
              <a:tblPr/>
              <a:tblGrid>
                <a:gridCol w="971550"/>
                <a:gridCol w="971550"/>
                <a:gridCol w="971550"/>
                <a:gridCol w="1276350"/>
                <a:gridCol w="990600"/>
                <a:gridCol w="1066800"/>
                <a:gridCol w="552450"/>
                <a:gridCol w="971550"/>
              </a:tblGrid>
              <a:tr h="172068">
                <a:tc gridSpan="8">
                  <a:txBody>
                    <a:bodyPr/>
                    <a:lstStyle/>
                    <a:p>
                      <a:pPr algn="ctr" fontAlgn="t"/>
                      <a:r>
                        <a:rPr lang="en-US" sz="1200" b="0" i="0" dirty="0">
                          <a:solidFill>
                            <a:srgbClr val="000000"/>
                          </a:solidFill>
                          <a:latin typeface="Arial"/>
                        </a:rPr>
                        <a:t>Analysis Of GEE Parameter Estimates</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2068">
                <a:tc gridSpan="8">
                  <a:txBody>
                    <a:bodyPr/>
                    <a:lstStyle/>
                    <a:p>
                      <a:pPr algn="ctr" fontAlgn="t"/>
                      <a:r>
                        <a:rPr lang="en-US" sz="1200" b="0" i="0" dirty="0">
                          <a:solidFill>
                            <a:srgbClr val="000000"/>
                          </a:solidFill>
                          <a:latin typeface="Arial"/>
                        </a:rPr>
                        <a:t>Empirical Standard Error Estimates</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07544">
                <a:tc>
                  <a:txBody>
                    <a:bodyPr/>
                    <a:lstStyle/>
                    <a:p>
                      <a:pPr fontAlgn="t"/>
                      <a:r>
                        <a:rPr lang="en-US" sz="1200" b="0" i="0">
                          <a:solidFill>
                            <a:srgbClr val="000000"/>
                          </a:solidFill>
                          <a:latin typeface="Arial"/>
                        </a:rPr>
                        <a:t>Parameter</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95% Confidence Limits</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200" b="0" i="0">
                          <a:solidFill>
                            <a:srgbClr val="000000"/>
                          </a:solidFill>
                          <a:latin typeface="Arial"/>
                        </a:rPr>
                        <a:t>Z</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|Z|</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99789">
                <a:tc>
                  <a:txBody>
                    <a:bodyPr/>
                    <a:lstStyle/>
                    <a:p>
                      <a:pPr fontAlgn="t"/>
                      <a:r>
                        <a:rPr lang="en-US" sz="1200" b="0" i="0">
                          <a:solidFill>
                            <a:srgbClr val="000000"/>
                          </a:solidFill>
                          <a:latin typeface="Arial"/>
                        </a:rPr>
                        <a:t>Intercept</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0.2720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0.0305</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0.2123</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0.3318</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8.92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99789">
                <a:tc>
                  <a:txBody>
                    <a:bodyPr/>
                    <a:lstStyle/>
                    <a:p>
                      <a:pPr fontAlgn="t"/>
                      <a:r>
                        <a:rPr lang="en-US" sz="1200" b="0" i="0" dirty="0">
                          <a:solidFill>
                            <a:srgbClr val="FF0000"/>
                          </a:solidFill>
                          <a:latin typeface="Arial"/>
                        </a:rPr>
                        <a:t>UNMAR</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 </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0.0299</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0.0037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0.0226</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0.0372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8.04</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FF0000"/>
                          </a:solidFill>
                          <a:latin typeface="Arial"/>
                        </a:rPr>
                        <a:t>&lt;.0001</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1057">
                <a:tc>
                  <a:txBody>
                    <a:bodyPr/>
                    <a:lstStyle/>
                    <a:p>
                      <a:pPr fontAlgn="t"/>
                      <a:r>
                        <a:rPr lang="en-US" sz="1200" b="0" i="0">
                          <a:solidFill>
                            <a:srgbClr val="000000"/>
                          </a:solidFill>
                          <a:latin typeface="Arial"/>
                        </a:rPr>
                        <a:t>MAGER</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-0.0137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-0.0180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-0.0093</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-6.19</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99789">
                <a:tc>
                  <a:txBody>
                    <a:bodyPr/>
                    <a:lstStyle/>
                    <a:p>
                      <a:pPr fontAlgn="t"/>
                      <a:r>
                        <a:rPr lang="en-US" sz="1200" b="0" i="0">
                          <a:solidFill>
                            <a:srgbClr val="000000"/>
                          </a:solidFill>
                          <a:latin typeface="Arial"/>
                        </a:rPr>
                        <a:t>mager2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0.0003</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0.0004</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7.04</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462211">
                <a:tc>
                  <a:txBody>
                    <a:bodyPr/>
                    <a:lstStyle/>
                    <a:p>
                      <a:pPr fontAlgn="t"/>
                      <a:r>
                        <a:rPr lang="en-US" sz="1200" b="0" i="0">
                          <a:solidFill>
                            <a:srgbClr val="000000"/>
                          </a:solidFill>
                          <a:latin typeface="Arial"/>
                        </a:rPr>
                        <a:t>RACE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 OTHER, UNKNOWN</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-0.0033</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0.0065</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-0.0161</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0.0096</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-0.50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0.6182</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4800">
                <a:tc>
                  <a:txBody>
                    <a:bodyPr/>
                    <a:lstStyle/>
                    <a:p>
                      <a:pPr fontAlgn="t"/>
                      <a:r>
                        <a:rPr lang="en-US" sz="1200" b="0" i="0">
                          <a:solidFill>
                            <a:srgbClr val="000000"/>
                          </a:solidFill>
                          <a:latin typeface="Arial"/>
                        </a:rPr>
                        <a:t>RACE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b HISPANIC</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0.0038</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-0.0053</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0.0097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0.57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0.5698</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4800">
                <a:tc>
                  <a:txBody>
                    <a:bodyPr/>
                    <a:lstStyle/>
                    <a:p>
                      <a:pPr fontAlgn="t"/>
                      <a:r>
                        <a:rPr lang="en-US" sz="1200" b="0" i="0">
                          <a:solidFill>
                            <a:srgbClr val="000000"/>
                          </a:solidFill>
                          <a:latin typeface="Arial"/>
                        </a:rPr>
                        <a:t>RACE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c NH BLACK</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0.0607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0.0051</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0.0506</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0.0707</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11.82</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d NH WHITE</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a:t>
                      </a:r>
                    </a:p>
                  </a:txBody>
                  <a:tcPr marL="22174" marR="22174" marT="22174" marB="22174">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a:t>
                      </a:r>
                    </a:p>
                  </a:txBody>
                  <a:tcPr marL="22174" marR="22174" marT="22174" marB="22174">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3538823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172200"/>
          </a:xfrm>
        </p:spPr>
        <p:txBody>
          <a:bodyPr>
            <a:normAutofit fontScale="25000" lnSpcReduction="20000"/>
          </a:bodyPr>
          <a:lstStyle/>
          <a:p>
            <a:pPr>
              <a:buNone/>
            </a:pPr>
            <a:r>
              <a:rPr lang="en-US" sz="6400" b="1" dirty="0" smtClean="0">
                <a:solidFill>
                  <a:srgbClr val="000080"/>
                </a:solidFill>
                <a:latin typeface="Courier New"/>
              </a:rPr>
              <a:t>proc</a:t>
            </a:r>
            <a:r>
              <a:rPr lang="en-US" sz="6400" b="1" dirty="0" smtClean="0">
                <a:solidFill>
                  <a:srgbClr val="000000"/>
                </a:solidFill>
                <a:latin typeface="Courier New"/>
              </a:rPr>
              <a:t> </a:t>
            </a:r>
            <a:r>
              <a:rPr lang="en-US" sz="6400" b="1" dirty="0" err="1" smtClean="0">
                <a:solidFill>
                  <a:srgbClr val="000080"/>
                </a:solidFill>
                <a:latin typeface="Courier New"/>
              </a:rPr>
              <a:t>genmod</a:t>
            </a:r>
            <a:r>
              <a:rPr lang="en-US" sz="6400" b="1" dirty="0" smtClean="0">
                <a:solidFill>
                  <a:srgbClr val="000000"/>
                </a:solidFill>
                <a:latin typeface="Courier New"/>
              </a:rPr>
              <a:t> </a:t>
            </a:r>
            <a:r>
              <a:rPr lang="en-US" sz="6400" b="1" dirty="0" smtClean="0">
                <a:solidFill>
                  <a:srgbClr val="0000FF"/>
                </a:solidFill>
                <a:latin typeface="Courier New"/>
              </a:rPr>
              <a:t>descending</a:t>
            </a:r>
            <a:r>
              <a:rPr lang="en-US" sz="6400" b="1" dirty="0" smtClean="0">
                <a:solidFill>
                  <a:srgbClr val="000000"/>
                </a:solidFill>
                <a:latin typeface="Courier New"/>
              </a:rPr>
              <a:t> </a:t>
            </a:r>
            <a:r>
              <a:rPr lang="en-US" sz="6400" b="1" dirty="0" smtClean="0">
                <a:solidFill>
                  <a:srgbClr val="0000FF"/>
                </a:solidFill>
                <a:latin typeface="Courier New"/>
              </a:rPr>
              <a:t>data</a:t>
            </a:r>
            <a:r>
              <a:rPr lang="en-US" sz="6400" b="1" dirty="0" smtClean="0">
                <a:solidFill>
                  <a:srgbClr val="000000"/>
                </a:solidFill>
                <a:latin typeface="Courier New"/>
              </a:rPr>
              <a:t>=</a:t>
            </a:r>
            <a:r>
              <a:rPr lang="en-US" sz="6400" b="1" dirty="0" err="1" smtClean="0">
                <a:solidFill>
                  <a:srgbClr val="000000"/>
                </a:solidFill>
                <a:latin typeface="Courier New"/>
              </a:rPr>
              <a:t>nola_cohort</a:t>
            </a:r>
            <a:r>
              <a:rPr lang="en-US" sz="6400" b="1" dirty="0" smtClean="0">
                <a:solidFill>
                  <a:srgbClr val="000000"/>
                </a:solidFill>
                <a:latin typeface="Courier New"/>
              </a:rPr>
              <a:t>;</a:t>
            </a:r>
          </a:p>
          <a:p>
            <a:pPr>
              <a:buNone/>
            </a:pPr>
            <a:r>
              <a:rPr lang="en-US" sz="6400" dirty="0" smtClean="0">
                <a:solidFill>
                  <a:srgbClr val="0000FF"/>
                </a:solidFill>
                <a:latin typeface="Courier New"/>
              </a:rPr>
              <a:t>class</a:t>
            </a:r>
            <a:r>
              <a:rPr lang="en-US" sz="6400" dirty="0" smtClean="0">
                <a:solidFill>
                  <a:srgbClr val="000000"/>
                </a:solidFill>
                <a:latin typeface="Courier New"/>
              </a:rPr>
              <a:t> id race;</a:t>
            </a:r>
          </a:p>
          <a:p>
            <a:pPr>
              <a:buNone/>
            </a:pPr>
            <a:r>
              <a:rPr lang="en-US" sz="6400" dirty="0" smtClean="0">
                <a:solidFill>
                  <a:srgbClr val="0000FF"/>
                </a:solidFill>
                <a:latin typeface="Courier New"/>
              </a:rPr>
              <a:t>model</a:t>
            </a:r>
            <a:r>
              <a:rPr lang="en-US" sz="6400" dirty="0" smtClean="0">
                <a:solidFill>
                  <a:srgbClr val="000000"/>
                </a:solidFill>
                <a:latin typeface="Courier New"/>
              </a:rPr>
              <a:t> </a:t>
            </a:r>
            <a:r>
              <a:rPr lang="en-US" sz="6400" dirty="0" err="1" smtClean="0">
                <a:solidFill>
                  <a:srgbClr val="000000"/>
                </a:solidFill>
                <a:latin typeface="Courier New"/>
              </a:rPr>
              <a:t>ptb</a:t>
            </a:r>
            <a:r>
              <a:rPr lang="en-US" sz="6400" dirty="0" smtClean="0">
                <a:solidFill>
                  <a:srgbClr val="000000"/>
                </a:solidFill>
                <a:latin typeface="Courier New"/>
              </a:rPr>
              <a:t> = </a:t>
            </a:r>
            <a:r>
              <a:rPr lang="en-US" sz="6400" dirty="0" err="1" smtClean="0">
                <a:solidFill>
                  <a:srgbClr val="000000"/>
                </a:solidFill>
                <a:latin typeface="Courier New"/>
              </a:rPr>
              <a:t>unmar</a:t>
            </a:r>
            <a:r>
              <a:rPr lang="en-US" sz="6400" dirty="0" smtClean="0">
                <a:solidFill>
                  <a:srgbClr val="000000"/>
                </a:solidFill>
                <a:latin typeface="Courier New"/>
              </a:rPr>
              <a:t> </a:t>
            </a:r>
            <a:r>
              <a:rPr lang="en-US" sz="6400" dirty="0" err="1" smtClean="0">
                <a:solidFill>
                  <a:srgbClr val="000000"/>
                </a:solidFill>
                <a:latin typeface="Courier New"/>
              </a:rPr>
              <a:t>mager</a:t>
            </a:r>
            <a:r>
              <a:rPr lang="en-US" sz="6400" dirty="0" smtClean="0">
                <a:solidFill>
                  <a:srgbClr val="000000"/>
                </a:solidFill>
                <a:latin typeface="Courier New"/>
              </a:rPr>
              <a:t> mager2 race / </a:t>
            </a:r>
            <a:r>
              <a:rPr lang="en-US" sz="6400" dirty="0" smtClean="0">
                <a:solidFill>
                  <a:srgbClr val="0000FF"/>
                </a:solidFill>
                <a:latin typeface="Courier New"/>
              </a:rPr>
              <a:t>dist</a:t>
            </a:r>
            <a:r>
              <a:rPr lang="en-US" sz="6400" dirty="0" smtClean="0">
                <a:solidFill>
                  <a:srgbClr val="000000"/>
                </a:solidFill>
                <a:latin typeface="Courier New"/>
              </a:rPr>
              <a:t>=</a:t>
            </a:r>
            <a:r>
              <a:rPr lang="en-US" sz="6400" dirty="0" err="1" smtClean="0">
                <a:solidFill>
                  <a:srgbClr val="000000"/>
                </a:solidFill>
                <a:latin typeface="Courier New"/>
              </a:rPr>
              <a:t>poisson</a:t>
            </a:r>
            <a:r>
              <a:rPr lang="en-US" sz="6400" dirty="0" smtClean="0">
                <a:solidFill>
                  <a:srgbClr val="000000"/>
                </a:solidFill>
                <a:latin typeface="Courier New"/>
              </a:rPr>
              <a:t> </a:t>
            </a:r>
            <a:r>
              <a:rPr lang="en-US" sz="6400" dirty="0" smtClean="0">
                <a:solidFill>
                  <a:srgbClr val="0000FF"/>
                </a:solidFill>
                <a:latin typeface="Courier New"/>
              </a:rPr>
              <a:t>link</a:t>
            </a:r>
            <a:r>
              <a:rPr lang="en-US" sz="6400" dirty="0" smtClean="0">
                <a:solidFill>
                  <a:srgbClr val="000000"/>
                </a:solidFill>
                <a:latin typeface="Courier New"/>
              </a:rPr>
              <a:t>=log ;</a:t>
            </a:r>
          </a:p>
          <a:p>
            <a:pPr>
              <a:buNone/>
            </a:pPr>
            <a:r>
              <a:rPr lang="en-US" sz="6400" dirty="0" smtClean="0">
                <a:solidFill>
                  <a:srgbClr val="0000FF"/>
                </a:solidFill>
                <a:latin typeface="Courier New"/>
              </a:rPr>
              <a:t>repeated</a:t>
            </a:r>
            <a:r>
              <a:rPr lang="en-US" sz="6400" dirty="0" smtClean="0">
                <a:solidFill>
                  <a:srgbClr val="000000"/>
                </a:solidFill>
                <a:latin typeface="Courier New"/>
              </a:rPr>
              <a:t> </a:t>
            </a:r>
            <a:r>
              <a:rPr lang="en-US" sz="6400" dirty="0" smtClean="0">
                <a:solidFill>
                  <a:srgbClr val="0000FF"/>
                </a:solidFill>
                <a:latin typeface="Courier New"/>
              </a:rPr>
              <a:t>subject</a:t>
            </a:r>
            <a:r>
              <a:rPr lang="en-US" sz="6400" dirty="0" smtClean="0">
                <a:solidFill>
                  <a:srgbClr val="000000"/>
                </a:solidFill>
                <a:latin typeface="Courier New"/>
              </a:rPr>
              <a:t>=id/</a:t>
            </a:r>
            <a:r>
              <a:rPr lang="en-US" sz="6400" dirty="0" smtClean="0">
                <a:solidFill>
                  <a:srgbClr val="0000FF"/>
                </a:solidFill>
                <a:latin typeface="Courier New"/>
              </a:rPr>
              <a:t>type</a:t>
            </a:r>
            <a:r>
              <a:rPr lang="en-US" sz="6400" dirty="0" smtClean="0">
                <a:solidFill>
                  <a:srgbClr val="000000"/>
                </a:solidFill>
                <a:latin typeface="Courier New"/>
              </a:rPr>
              <a:t>=</a:t>
            </a:r>
            <a:r>
              <a:rPr lang="en-US" sz="6400" dirty="0" err="1" smtClean="0">
                <a:solidFill>
                  <a:srgbClr val="000000"/>
                </a:solidFill>
                <a:latin typeface="Courier New"/>
              </a:rPr>
              <a:t>ind</a:t>
            </a:r>
            <a:r>
              <a:rPr lang="en-US" sz="6400" dirty="0" smtClean="0">
                <a:solidFill>
                  <a:srgbClr val="000000"/>
                </a:solidFill>
                <a:latin typeface="Courier New"/>
              </a:rPr>
              <a:t>;</a:t>
            </a:r>
          </a:p>
          <a:p>
            <a:pPr>
              <a:buNone/>
            </a:pPr>
            <a:r>
              <a:rPr lang="en-US" sz="6400" dirty="0" smtClean="0">
                <a:solidFill>
                  <a:srgbClr val="0000FF"/>
                </a:solidFill>
                <a:latin typeface="Courier New"/>
              </a:rPr>
              <a:t>estimate</a:t>
            </a:r>
            <a:r>
              <a:rPr lang="en-US" sz="6400" dirty="0" smtClean="0">
                <a:solidFill>
                  <a:srgbClr val="000000"/>
                </a:solidFill>
                <a:latin typeface="Courier New"/>
              </a:rPr>
              <a:t> </a:t>
            </a:r>
            <a:r>
              <a:rPr lang="en-US" sz="6400" dirty="0" smtClean="0">
                <a:solidFill>
                  <a:srgbClr val="800080"/>
                </a:solidFill>
                <a:latin typeface="Courier New"/>
              </a:rPr>
              <a:t>"RR </a:t>
            </a:r>
            <a:r>
              <a:rPr lang="en-US" sz="6400" dirty="0" err="1" smtClean="0">
                <a:solidFill>
                  <a:srgbClr val="800080"/>
                </a:solidFill>
                <a:latin typeface="Courier New"/>
              </a:rPr>
              <a:t>unmar</a:t>
            </a:r>
            <a:r>
              <a:rPr lang="en-US" sz="6400" dirty="0" smtClean="0">
                <a:solidFill>
                  <a:srgbClr val="800080"/>
                </a:solidFill>
                <a:latin typeface="Courier New"/>
              </a:rPr>
              <a:t>"</a:t>
            </a:r>
            <a:r>
              <a:rPr lang="en-US" sz="6400" dirty="0" smtClean="0">
                <a:solidFill>
                  <a:srgbClr val="000000"/>
                </a:solidFill>
                <a:latin typeface="Courier New"/>
              </a:rPr>
              <a:t> </a:t>
            </a:r>
            <a:r>
              <a:rPr lang="en-US" sz="6400" dirty="0" err="1" smtClean="0">
                <a:solidFill>
                  <a:srgbClr val="000000"/>
                </a:solidFill>
                <a:latin typeface="Courier New"/>
              </a:rPr>
              <a:t>unmar</a:t>
            </a:r>
            <a:r>
              <a:rPr lang="en-US" sz="6400" dirty="0" smtClean="0">
                <a:solidFill>
                  <a:srgbClr val="000000"/>
                </a:solidFill>
                <a:latin typeface="Courier New"/>
              </a:rPr>
              <a:t> </a:t>
            </a:r>
            <a:r>
              <a:rPr lang="en-US" sz="6400" b="1" dirty="0" smtClean="0">
                <a:solidFill>
                  <a:srgbClr val="008080"/>
                </a:solidFill>
                <a:latin typeface="Courier New"/>
              </a:rPr>
              <a:t>1</a:t>
            </a:r>
            <a:r>
              <a:rPr lang="en-US" sz="6400" b="1" dirty="0" smtClean="0">
                <a:solidFill>
                  <a:srgbClr val="000000"/>
                </a:solidFill>
                <a:latin typeface="Courier New"/>
              </a:rPr>
              <a:t> /</a:t>
            </a:r>
            <a:r>
              <a:rPr lang="en-US" sz="6400" b="1" dirty="0" smtClean="0">
                <a:solidFill>
                  <a:srgbClr val="0000FF"/>
                </a:solidFill>
                <a:latin typeface="Courier New"/>
              </a:rPr>
              <a:t>exp</a:t>
            </a:r>
            <a:r>
              <a:rPr lang="en-US" sz="6400" b="1" dirty="0" smtClean="0">
                <a:solidFill>
                  <a:srgbClr val="000000"/>
                </a:solidFill>
                <a:latin typeface="Courier New"/>
              </a:rPr>
              <a:t>;</a:t>
            </a:r>
          </a:p>
          <a:p>
            <a:pPr>
              <a:buNone/>
            </a:pPr>
            <a:r>
              <a:rPr lang="en-US" sz="6400" dirty="0" smtClean="0">
                <a:solidFill>
                  <a:srgbClr val="0000FF"/>
                </a:solidFill>
                <a:latin typeface="Courier New"/>
              </a:rPr>
              <a:t>format</a:t>
            </a:r>
            <a:r>
              <a:rPr lang="en-US" sz="6400" dirty="0" smtClean="0">
                <a:solidFill>
                  <a:srgbClr val="000000"/>
                </a:solidFill>
                <a:latin typeface="Courier New"/>
              </a:rPr>
              <a:t> race </a:t>
            </a:r>
            <a:r>
              <a:rPr lang="en-US" sz="6400" dirty="0" err="1" smtClean="0">
                <a:solidFill>
                  <a:srgbClr val="008080"/>
                </a:solidFill>
                <a:latin typeface="Courier New"/>
              </a:rPr>
              <a:t>race</a:t>
            </a:r>
            <a:r>
              <a:rPr lang="en-US" sz="6400" dirty="0" smtClean="0">
                <a:solidFill>
                  <a:srgbClr val="008080"/>
                </a:solidFill>
                <a:latin typeface="Courier New"/>
              </a:rPr>
              <a:t>.</a:t>
            </a:r>
            <a:r>
              <a:rPr lang="en-US" sz="6400" dirty="0" smtClean="0">
                <a:solidFill>
                  <a:srgbClr val="000000"/>
                </a:solidFill>
                <a:latin typeface="Courier New"/>
              </a:rPr>
              <a:t>;</a:t>
            </a:r>
          </a:p>
          <a:p>
            <a:pPr>
              <a:buNone/>
            </a:pPr>
            <a:r>
              <a:rPr lang="en-US" sz="6400" b="1" dirty="0" smtClean="0">
                <a:solidFill>
                  <a:srgbClr val="000080"/>
                </a:solidFill>
                <a:latin typeface="Courier New"/>
              </a:rPr>
              <a:t>run</a:t>
            </a:r>
            <a:r>
              <a:rPr lang="en-US" sz="6400" b="1" dirty="0" smtClean="0">
                <a:solidFill>
                  <a:srgbClr val="000000"/>
                </a:solidFill>
                <a:latin typeface="Courier New"/>
              </a:rPr>
              <a:t>;</a:t>
            </a:r>
            <a:endParaRPr lang="en-US" sz="6400" dirty="0">
              <a:solidFill>
                <a:srgbClr val="000000"/>
              </a:solidFill>
              <a:latin typeface="Courier New"/>
            </a:endParaRPr>
          </a:p>
          <a:p>
            <a:pPr marL="457200" lvl="1" indent="0">
              <a:buNone/>
            </a:pPr>
            <a:r>
              <a:rPr lang="en-US" sz="4800" dirty="0" smtClean="0">
                <a:latin typeface="SAS Monospace"/>
              </a:rPr>
              <a:t>                   </a:t>
            </a: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457200" lvl="1" indent="0">
              <a:buNone/>
            </a:pPr>
            <a:endParaRPr lang="en-US" sz="4800" dirty="0" smtClean="0">
              <a:latin typeface="SAS Monospace"/>
            </a:endParaRPr>
          </a:p>
          <a:p>
            <a:pPr marL="0" indent="0">
              <a:buNone/>
            </a:pPr>
            <a:r>
              <a:rPr lang="en-US" sz="14400" dirty="0" smtClean="0">
                <a:latin typeface="SAS Monospace"/>
              </a:rPr>
              <a:t> </a:t>
            </a:r>
          </a:p>
          <a:p>
            <a:pPr marL="0" indent="0">
              <a:buNone/>
            </a:pPr>
            <a:r>
              <a:rPr lang="en-US" sz="14400" dirty="0" smtClean="0">
                <a:latin typeface="Comic Sans MS" pitchFamily="66" charset="0"/>
              </a:rPr>
              <a:t>Poisson results are very similar</a:t>
            </a:r>
            <a:endParaRPr lang="en-US" sz="14400" dirty="0"/>
          </a:p>
        </p:txBody>
      </p:sp>
      <p:graphicFrame>
        <p:nvGraphicFramePr>
          <p:cNvPr id="6" name="Table 5"/>
          <p:cNvGraphicFramePr>
            <a:graphicFrameLocks noGrp="1"/>
          </p:cNvGraphicFramePr>
          <p:nvPr/>
        </p:nvGraphicFramePr>
        <p:xfrm>
          <a:off x="609600" y="1981200"/>
          <a:ext cx="7772400" cy="2793999"/>
        </p:xfrm>
        <a:graphic>
          <a:graphicData uri="http://schemas.openxmlformats.org/drawingml/2006/table">
            <a:tbl>
              <a:tblPr/>
              <a:tblGrid>
                <a:gridCol w="971550"/>
                <a:gridCol w="1162050"/>
                <a:gridCol w="1066800"/>
                <a:gridCol w="1295400"/>
                <a:gridCol w="990600"/>
                <a:gridCol w="914400"/>
                <a:gridCol w="685800"/>
                <a:gridCol w="685800"/>
              </a:tblGrid>
              <a:tr h="166825">
                <a:tc gridSpan="8">
                  <a:txBody>
                    <a:bodyPr/>
                    <a:lstStyle/>
                    <a:p>
                      <a:pPr algn="ctr" fontAlgn="t"/>
                      <a:r>
                        <a:rPr lang="en-US" sz="1200" b="0" i="0" dirty="0">
                          <a:solidFill>
                            <a:srgbClr val="000000"/>
                          </a:solidFill>
                          <a:latin typeface="Arial"/>
                        </a:rPr>
                        <a:t>Analysis Of GEE Parameter Estimates</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6825">
                <a:tc gridSpan="8">
                  <a:txBody>
                    <a:bodyPr/>
                    <a:lstStyle/>
                    <a:p>
                      <a:pPr algn="ctr" fontAlgn="t"/>
                      <a:r>
                        <a:rPr lang="en-US" sz="1200" b="0" i="0" dirty="0">
                          <a:solidFill>
                            <a:srgbClr val="000000"/>
                          </a:solidFill>
                          <a:latin typeface="Arial"/>
                        </a:rPr>
                        <a:t>Empirical Standard Error Estimates</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4847">
                <a:tc>
                  <a:txBody>
                    <a:bodyPr/>
                    <a:lstStyle/>
                    <a:p>
                      <a:pPr fontAlgn="t"/>
                      <a:r>
                        <a:rPr lang="en-US" sz="1200" b="0" i="0">
                          <a:solidFill>
                            <a:srgbClr val="000000"/>
                          </a:solidFill>
                          <a:latin typeface="Arial"/>
                        </a:rPr>
                        <a:t>Parameter</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Estimate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Standard Error</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95% Confidence Limits</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200" b="0" i="0">
                          <a:solidFill>
                            <a:srgbClr val="000000"/>
                          </a:solidFill>
                          <a:latin typeface="Arial"/>
                        </a:rPr>
                        <a:t>Z</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Pr &gt; |Z|</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Intercept</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-1.2163</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0.1840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-1.5769</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-0.8557</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-6.61</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dirty="0">
                          <a:solidFill>
                            <a:srgbClr val="000000"/>
                          </a:solidFill>
                          <a:latin typeface="Arial"/>
                        </a:rPr>
                        <a:t>UNMAR</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0.2378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0.0268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0.1852</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0.2904</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8.87</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MAGER</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-0.0854</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0.0131</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-0.1110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-0.0598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-6.54</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dirty="0">
                          <a:solidFill>
                            <a:srgbClr val="000000"/>
                          </a:solidFill>
                          <a:latin typeface="Arial"/>
                        </a:rPr>
                        <a:t>mager2</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 </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0.0018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0.0002</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0.0013</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0.0022</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7.78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81000">
                <a:tc>
                  <a:txBody>
                    <a:bodyPr/>
                    <a:lstStyle/>
                    <a:p>
                      <a:pPr fontAlgn="t"/>
                      <a:r>
                        <a:rPr lang="en-US" sz="1200" b="0" i="0">
                          <a:solidFill>
                            <a:srgbClr val="000000"/>
                          </a:solidFill>
                          <a:latin typeface="Arial"/>
                        </a:rPr>
                        <a:t>RACE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a OTHER, UNKNOWN</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-0.0361</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0.0518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-0.1377</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0.0655</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-0.70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0.4861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77044">
                <a:tc>
                  <a:txBody>
                    <a:bodyPr/>
                    <a:lstStyle/>
                    <a:p>
                      <a:pPr fontAlgn="t"/>
                      <a:r>
                        <a:rPr lang="en-US" sz="1200" b="0" i="0">
                          <a:solidFill>
                            <a:srgbClr val="000000"/>
                          </a:solidFill>
                          <a:latin typeface="Arial"/>
                        </a:rPr>
                        <a:t>RACE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b HISPANIC</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0.0108</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0.0295</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-0.0470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0.0685</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0.37</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0.7146</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c NH BLACK</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0.3710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0.0319</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0.3085</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0.4335</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11.63</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RACE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d NH WHITE</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0.0000</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a:t>
                      </a:r>
                    </a:p>
                  </a:txBody>
                  <a:tcPr marL="21498" marR="21498" marT="21498" marB="21498">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a:t>
                      </a:r>
                    </a:p>
                  </a:txBody>
                  <a:tcPr marL="21498" marR="21498" marT="21498" marB="21498">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7" name="Table 6"/>
          <p:cNvGraphicFramePr>
            <a:graphicFrameLocks noGrp="1"/>
          </p:cNvGraphicFramePr>
          <p:nvPr/>
        </p:nvGraphicFramePr>
        <p:xfrm>
          <a:off x="533400" y="4800600"/>
          <a:ext cx="8153393" cy="1219200"/>
        </p:xfrm>
        <a:graphic>
          <a:graphicData uri="http://schemas.openxmlformats.org/drawingml/2006/table">
            <a:tbl>
              <a:tblPr/>
              <a:tblGrid>
                <a:gridCol w="879763"/>
                <a:gridCol w="727363"/>
                <a:gridCol w="727363"/>
                <a:gridCol w="727363"/>
                <a:gridCol w="727363"/>
                <a:gridCol w="727363"/>
                <a:gridCol w="727363"/>
                <a:gridCol w="727363"/>
                <a:gridCol w="727363"/>
                <a:gridCol w="727363"/>
                <a:gridCol w="727363"/>
              </a:tblGrid>
              <a:tr h="234315">
                <a:tc gridSpan="11">
                  <a:txBody>
                    <a:bodyPr/>
                    <a:lstStyle/>
                    <a:p>
                      <a:pPr algn="ctr" fontAlgn="t"/>
                      <a:r>
                        <a:rPr lang="en-US" sz="1200" b="0" i="0" dirty="0">
                          <a:solidFill>
                            <a:srgbClr val="000000"/>
                          </a:solidFill>
                          <a:latin typeface="Arial"/>
                        </a:rPr>
                        <a:t>Contrast Estimate Results</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9570">
                <a:tc rowSpan="2">
                  <a:txBody>
                    <a:bodyPr/>
                    <a:lstStyle/>
                    <a:p>
                      <a:pPr fontAlgn="t"/>
                      <a:r>
                        <a:rPr lang="en-US" sz="1200" b="0" i="0">
                          <a:solidFill>
                            <a:srgbClr val="000000"/>
                          </a:solidFill>
                          <a:latin typeface="Arial"/>
                        </a:rPr>
                        <a:t>Label</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dirty="0">
                          <a:solidFill>
                            <a:srgbClr val="000000"/>
                          </a:solidFill>
                          <a:latin typeface="Arial"/>
                        </a:rPr>
                        <a:t>Mean 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dirty="0">
                          <a:solidFill>
                            <a:srgbClr val="000000"/>
                          </a:solidFill>
                          <a:latin typeface="Arial"/>
                        </a:rPr>
                        <a:t>Mean</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200" b="0" i="0">
                          <a:solidFill>
                            <a:srgbClr val="000000"/>
                          </a:solidFill>
                          <a:latin typeface="Arial"/>
                        </a:rPr>
                        <a:t>L'Beta 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Standard Error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Alpha</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L'Beta</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200" b="0" i="0">
                          <a:solidFill>
                            <a:srgbClr val="000000"/>
                          </a:solidFill>
                          <a:latin typeface="Arial"/>
                        </a:rPr>
                        <a:t>Chi-Square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Pr &gt; ChiSq</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57175">
                <a:tc vMerge="1">
                  <a:txBody>
                    <a:bodyPr/>
                    <a:lstStyle/>
                    <a:p>
                      <a:endParaRPr lang="en-US"/>
                    </a:p>
                  </a:txBody>
                  <a:tcPr/>
                </a:tc>
                <a:tc vMerge="1">
                  <a:txBody>
                    <a:bodyPr/>
                    <a:lstStyle/>
                    <a:p>
                      <a:endParaRPr lang="en-US"/>
                    </a:p>
                  </a:txBody>
                  <a:tcPr/>
                </a:tc>
                <a:tc gridSpan="2">
                  <a:txBody>
                    <a:bodyPr/>
                    <a:lstStyle/>
                    <a:p>
                      <a:pPr fontAlgn="t"/>
                      <a:r>
                        <a:rPr lang="en-US" sz="1200" b="0" i="0" dirty="0">
                          <a:solidFill>
                            <a:srgbClr val="000000"/>
                          </a:solidFill>
                          <a:latin typeface="Arial"/>
                        </a:rPr>
                        <a:t>Confidence Limits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fontAlgn="t"/>
                      <a:r>
                        <a:rPr lang="en-US" sz="1200" b="0" i="0">
                          <a:solidFill>
                            <a:srgbClr val="000000"/>
                          </a:solidFill>
                          <a:latin typeface="Arial"/>
                        </a:rPr>
                        <a:t>Confidence Limits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r>
              <a:tr h="293370">
                <a:tc>
                  <a:txBody>
                    <a:bodyPr/>
                    <a:lstStyle/>
                    <a:p>
                      <a:pPr fontAlgn="t"/>
                      <a:r>
                        <a:rPr lang="en-US" sz="1200" b="0" i="0">
                          <a:solidFill>
                            <a:srgbClr val="000000"/>
                          </a:solidFill>
                          <a:latin typeface="Arial"/>
                        </a:rPr>
                        <a:t>RR 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1.2685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1.2035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1.3369</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0.2378</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0.0268</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0.1852</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0.2904</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78.61</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&lt;.0001</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extLst>
      <p:ext uri="{BB962C8B-B14F-4D97-AF65-F5344CB8AC3E}">
        <p14:creationId xmlns:p14="http://schemas.microsoft.com/office/powerpoint/2010/main" val="8825566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lgn="ctr">
              <a:buNone/>
            </a:pPr>
            <a:r>
              <a:rPr lang="en-US" sz="3600" dirty="0" smtClean="0"/>
              <a:t>Additive versus Multiplicative Interaction</a:t>
            </a:r>
          </a:p>
          <a:p>
            <a:pPr marL="0" indent="0">
              <a:buNone/>
            </a:pPr>
            <a:r>
              <a:rPr lang="en-US" sz="2800" dirty="0" smtClean="0"/>
              <a:t>We tested additive in the LPM (OLS) but will do again here in GLM</a:t>
            </a:r>
          </a:p>
          <a:p>
            <a:pPr>
              <a:buNone/>
            </a:pPr>
            <a:endParaRPr lang="en-US" dirty="0"/>
          </a:p>
        </p:txBody>
      </p:sp>
      <p:graphicFrame>
        <p:nvGraphicFramePr>
          <p:cNvPr id="4" name="Table 3"/>
          <p:cNvGraphicFramePr>
            <a:graphicFrameLocks noGrp="1"/>
          </p:cNvGraphicFramePr>
          <p:nvPr/>
        </p:nvGraphicFramePr>
        <p:xfrm>
          <a:off x="457200" y="2590800"/>
          <a:ext cx="7848600" cy="3371696"/>
        </p:xfrm>
        <a:graphic>
          <a:graphicData uri="http://schemas.openxmlformats.org/drawingml/2006/table">
            <a:tbl>
              <a:tblPr/>
              <a:tblGrid>
                <a:gridCol w="1066800"/>
                <a:gridCol w="762000"/>
                <a:gridCol w="990600"/>
                <a:gridCol w="320040"/>
                <a:gridCol w="784860"/>
                <a:gridCol w="784860"/>
                <a:gridCol w="784860"/>
                <a:gridCol w="830580"/>
                <a:gridCol w="739140"/>
                <a:gridCol w="784860"/>
              </a:tblGrid>
              <a:tr h="97407">
                <a:tc gridSpan="10">
                  <a:txBody>
                    <a:bodyPr/>
                    <a:lstStyle/>
                    <a:p>
                      <a:pPr algn="ctr" fontAlgn="t"/>
                      <a:r>
                        <a:rPr lang="en-US" sz="1000" b="0" i="0" dirty="0">
                          <a:solidFill>
                            <a:srgbClr val="000000"/>
                          </a:solidFill>
                          <a:latin typeface="Arial"/>
                        </a:rPr>
                        <a:t>Analysis Of Maximum Likelihood Parameter Estimates</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15">
                <a:tc>
                  <a:txBody>
                    <a:bodyPr/>
                    <a:lstStyle/>
                    <a:p>
                      <a:pPr fontAlgn="t"/>
                      <a:r>
                        <a:rPr lang="en-US" sz="1000" b="0" i="0">
                          <a:solidFill>
                            <a:srgbClr val="000000"/>
                          </a:solidFill>
                          <a:latin typeface="Arial"/>
                        </a:rPr>
                        <a:t>Parameter</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000" b="0" i="0">
                          <a:solidFill>
                            <a:srgbClr val="000000"/>
                          </a:solidFill>
                          <a:latin typeface="Arial"/>
                        </a:rPr>
                        <a:t>DF</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Estimate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Standard Error</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Wald 95% Confidence Limits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000" b="0" i="0">
                          <a:solidFill>
                            <a:srgbClr val="000000"/>
                          </a:solidFill>
                          <a:latin typeface="Arial"/>
                        </a:rPr>
                        <a:t>Wald Chi-Square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Pr &gt; ChiSq</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9710">
                <a:tc>
                  <a:txBody>
                    <a:bodyPr/>
                    <a:lstStyle/>
                    <a:p>
                      <a:pPr fontAlgn="t"/>
                      <a:r>
                        <a:rPr lang="en-US" sz="1000" b="0" i="0">
                          <a:solidFill>
                            <a:srgbClr val="000000"/>
                          </a:solidFill>
                          <a:latin typeface="Arial"/>
                        </a:rPr>
                        <a:t>Intercept</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0.2686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0.0293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0.2112</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0.3260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84.13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9710">
                <a:tc>
                  <a:txBody>
                    <a:bodyPr/>
                    <a:lstStyle/>
                    <a:p>
                      <a:pPr fontAlgn="t"/>
                      <a:r>
                        <a:rPr lang="en-US" sz="1000" b="0" i="0">
                          <a:solidFill>
                            <a:srgbClr val="000000"/>
                          </a:solidFill>
                          <a:latin typeface="Arial"/>
                        </a:rPr>
                        <a:t>UNMAR</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a YES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0.0437</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0.0065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0.0309</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0.0566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44.66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9710">
                <a:tc>
                  <a:txBody>
                    <a:bodyPr/>
                    <a:lstStyle/>
                    <a:p>
                      <a:pPr fontAlgn="t"/>
                      <a:r>
                        <a:rPr lang="en-US" sz="1000" b="0" i="0">
                          <a:solidFill>
                            <a:srgbClr val="000000"/>
                          </a:solidFill>
                          <a:latin typeface="Arial"/>
                        </a:rPr>
                        <a:t>UNMAR</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b NO</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79270">
                <a:tc>
                  <a:txBody>
                    <a:bodyPr/>
                    <a:lstStyle/>
                    <a:p>
                      <a:pPr fontAlgn="t"/>
                      <a:r>
                        <a:rPr lang="en-US" sz="1000" b="0" i="0">
                          <a:solidFill>
                            <a:srgbClr val="000000"/>
                          </a:solidFill>
                          <a:latin typeface="Arial"/>
                        </a:rPr>
                        <a:t>MAGER</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-0.0138</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0.0021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-0.0180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-0.0096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41.69</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9710">
                <a:tc>
                  <a:txBody>
                    <a:bodyPr/>
                    <a:lstStyle/>
                    <a:p>
                      <a:pPr fontAlgn="t"/>
                      <a:r>
                        <a:rPr lang="en-US" sz="1000" b="0" i="0">
                          <a:solidFill>
                            <a:srgbClr val="000000"/>
                          </a:solidFill>
                          <a:latin typeface="Arial"/>
                        </a:rPr>
                        <a:t>mager2</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0.0002</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0.0004</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53.80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6187">
                <a:tc>
                  <a:txBody>
                    <a:bodyPr/>
                    <a:lstStyle/>
                    <a:p>
                      <a:pPr fontAlgn="t"/>
                      <a:r>
                        <a:rPr lang="en-US" sz="1000" b="0" i="0">
                          <a:solidFill>
                            <a:srgbClr val="000000"/>
                          </a:solidFill>
                          <a:latin typeface="Arial"/>
                        </a:rPr>
                        <a:t>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a OTHER, UNKNOWN</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0.0037</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0.0083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-0.0126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0.6554</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04881">
                <a:tc>
                  <a:txBody>
                    <a:bodyPr/>
                    <a:lstStyle/>
                    <a:p>
                      <a:pPr fontAlgn="t"/>
                      <a:r>
                        <a:rPr lang="en-US" sz="1000" b="0" i="0">
                          <a:solidFill>
                            <a:srgbClr val="000000"/>
                          </a:solidFill>
                          <a:latin typeface="Arial"/>
                        </a:rPr>
                        <a:t>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b HISPANIC</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0.0109</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0.0048</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0.0203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5.19</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0.0228</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42012">
                <a:tc>
                  <a:txBody>
                    <a:bodyPr/>
                    <a:lstStyle/>
                    <a:p>
                      <a:pPr fontAlgn="t"/>
                      <a:r>
                        <a:rPr lang="en-US" sz="1000" b="0" i="0">
                          <a:solidFill>
                            <a:srgbClr val="000000"/>
                          </a:solidFill>
                          <a:latin typeface="Arial"/>
                        </a:rPr>
                        <a:t>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c NH BLACK</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0.0540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0.0082</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0.0380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0.0700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43.70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12083">
                <a:tc>
                  <a:txBody>
                    <a:bodyPr/>
                    <a:lstStyle/>
                    <a:p>
                      <a:pPr fontAlgn="t"/>
                      <a:r>
                        <a:rPr lang="en-US" sz="1000" b="0" i="0">
                          <a:solidFill>
                            <a:srgbClr val="000000"/>
                          </a:solidFill>
                          <a:latin typeface="Arial"/>
                        </a:rPr>
                        <a:t>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d NH WHITE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 </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4800">
                <a:tc>
                  <a:txBody>
                    <a:bodyPr/>
                    <a:lstStyle/>
                    <a:p>
                      <a:pPr fontAlgn="t"/>
                      <a:r>
                        <a:rPr lang="en-US" sz="1000" b="0" i="0" dirty="0">
                          <a:solidFill>
                            <a:srgbClr val="000000"/>
                          </a:solidFill>
                          <a:latin typeface="Arial"/>
                        </a:rPr>
                        <a:t>UNMAR*RACE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YES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a OTHER, UNKNOWN</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-0.0224</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0.0135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-0.0489</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0.0040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2.77</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0.0962</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03494">
                <a:tc>
                  <a:txBody>
                    <a:bodyPr/>
                    <a:lstStyle/>
                    <a:p>
                      <a:pPr fontAlgn="t"/>
                      <a:r>
                        <a:rPr lang="en-US" sz="1000" b="0" i="0" dirty="0">
                          <a:solidFill>
                            <a:srgbClr val="FF0000"/>
                          </a:solidFill>
                          <a:latin typeface="Arial"/>
                        </a:rPr>
                        <a:t>UNMAR*RACE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a YES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b HISPANIC</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-0.0233</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0.0080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-0.0390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-0.0076</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8.45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0.0037</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4108">
                <a:tc>
                  <a:txBody>
                    <a:bodyPr/>
                    <a:lstStyle/>
                    <a:p>
                      <a:pPr fontAlgn="t"/>
                      <a:r>
                        <a:rPr lang="en-US" sz="1000" b="0" i="0">
                          <a:solidFill>
                            <a:srgbClr val="000000"/>
                          </a:solidFill>
                          <a:latin typeface="Arial"/>
                        </a:rPr>
                        <a:t>UNMAR*RACE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YES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c NH BLACK</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0.0110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-0.0205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0.0225</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0.01</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0.9300</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000" b="0" i="0">
                          <a:solidFill>
                            <a:srgbClr val="000000"/>
                          </a:solidFill>
                          <a:latin typeface="Arial"/>
                        </a:rPr>
                        <a:t>UNMAR*RACE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a YES</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d NH WHITE</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0.0000</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a:t>
                      </a:r>
                    </a:p>
                  </a:txBody>
                  <a:tcPr marL="12553" marR="12553" marT="12553" marB="12553">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5" name="Table 4"/>
          <p:cNvGraphicFramePr>
            <a:graphicFrameLocks noGrp="1"/>
          </p:cNvGraphicFramePr>
          <p:nvPr/>
        </p:nvGraphicFramePr>
        <p:xfrm>
          <a:off x="457200" y="5943600"/>
          <a:ext cx="7924805" cy="742950"/>
        </p:xfrm>
        <a:graphic>
          <a:graphicData uri="http://schemas.openxmlformats.org/drawingml/2006/table">
            <a:tbl>
              <a:tblPr/>
              <a:tblGrid>
                <a:gridCol w="1600202"/>
                <a:gridCol w="838200"/>
                <a:gridCol w="957943"/>
                <a:gridCol w="1132115"/>
                <a:gridCol w="1132115"/>
                <a:gridCol w="1132115"/>
                <a:gridCol w="1132115"/>
              </a:tblGrid>
              <a:tr h="0">
                <a:tc gridSpan="7">
                  <a:txBody>
                    <a:bodyPr/>
                    <a:lstStyle/>
                    <a:p>
                      <a:pPr algn="ctr" fontAlgn="t"/>
                      <a:r>
                        <a:rPr lang="en-US" sz="1000" b="0" i="0" dirty="0">
                          <a:solidFill>
                            <a:srgbClr val="000000"/>
                          </a:solidFill>
                          <a:latin typeface="Arial"/>
                        </a:rPr>
                        <a:t>Simple Differences of UNMAR*RACE Least Squares Means</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a:txBody>
                    <a:bodyPr/>
                    <a:lstStyle/>
                    <a:p>
                      <a:pPr fontAlgn="t"/>
                      <a:r>
                        <a:rPr lang="en-US" sz="1000" b="0" i="0">
                          <a:solidFill>
                            <a:srgbClr val="000000"/>
                          </a:solidFill>
                          <a:latin typeface="Arial"/>
                        </a:rPr>
                        <a:t>Slice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_UNMAR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Estimate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Standard Error</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z Value</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Pr &gt; |z|</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0">
                <a:tc>
                  <a:txBody>
                    <a:bodyPr/>
                    <a:lstStyle/>
                    <a:p>
                      <a:pPr fontAlgn="t"/>
                      <a:r>
                        <a:rPr lang="en-US" sz="1000" b="0" i="0" dirty="0">
                          <a:solidFill>
                            <a:srgbClr val="000000"/>
                          </a:solidFill>
                          <a:latin typeface="Arial"/>
                        </a:rPr>
                        <a:t>RACE b HISPANIC</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a YES</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b NO</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0.02044</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0.004997</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4.09</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&lt;.0001</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6" name="Rectangle 5"/>
          <p:cNvSpPr/>
          <p:nvPr/>
        </p:nvSpPr>
        <p:spPr>
          <a:xfrm>
            <a:off x="2590800" y="1219200"/>
            <a:ext cx="5410200" cy="1384995"/>
          </a:xfrm>
          <a:prstGeom prst="rect">
            <a:avLst/>
          </a:prstGeom>
        </p:spPr>
        <p:txBody>
          <a:bodyPr wrap="square">
            <a:spAutoFit/>
          </a:bodyPr>
          <a:lstStyle/>
          <a:p>
            <a:r>
              <a:rPr lang="en-US" sz="1200" b="1" dirty="0" smtClean="0">
                <a:solidFill>
                  <a:srgbClr val="000080"/>
                </a:solidFill>
                <a:latin typeface="Courier New"/>
              </a:rPr>
              <a:t>proc</a:t>
            </a:r>
            <a:r>
              <a:rPr lang="en-US" sz="1200" b="1" dirty="0" smtClean="0">
                <a:solidFill>
                  <a:srgbClr val="000000"/>
                </a:solidFill>
                <a:latin typeface="Courier New"/>
              </a:rPr>
              <a:t> </a:t>
            </a:r>
            <a:r>
              <a:rPr lang="en-US" sz="1200" b="1" dirty="0" err="1" smtClean="0">
                <a:solidFill>
                  <a:srgbClr val="000080"/>
                </a:solidFill>
                <a:latin typeface="Courier New"/>
              </a:rPr>
              <a:t>genmod</a:t>
            </a:r>
            <a:r>
              <a:rPr lang="en-US" sz="1200" b="1" dirty="0" smtClean="0">
                <a:solidFill>
                  <a:srgbClr val="000000"/>
                </a:solidFill>
                <a:latin typeface="Courier New"/>
              </a:rPr>
              <a:t> </a:t>
            </a:r>
            <a:r>
              <a:rPr lang="en-US" sz="1200" b="1" dirty="0" smtClean="0">
                <a:solidFill>
                  <a:srgbClr val="0000FF"/>
                </a:solidFill>
                <a:latin typeface="Courier New"/>
              </a:rPr>
              <a:t>descending</a:t>
            </a:r>
            <a:r>
              <a:rPr lang="en-US" sz="1200" b="1" dirty="0" smtClean="0">
                <a:solidFill>
                  <a:srgbClr val="000000"/>
                </a:solidFill>
                <a:latin typeface="Courier New"/>
              </a:rPr>
              <a:t>;</a:t>
            </a:r>
          </a:p>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race/</a:t>
            </a:r>
            <a:r>
              <a:rPr lang="en-US" sz="1200" dirty="0" smtClean="0">
                <a:solidFill>
                  <a:srgbClr val="0000FF"/>
                </a:solidFill>
                <a:latin typeface="Courier New"/>
              </a:rPr>
              <a:t>order</a:t>
            </a:r>
            <a:r>
              <a:rPr lang="en-US" sz="1200" dirty="0" smtClean="0">
                <a:solidFill>
                  <a:srgbClr val="000000"/>
                </a:solidFill>
                <a:latin typeface="Courier New"/>
              </a:rPr>
              <a:t>=formatted;</a:t>
            </a:r>
          </a:p>
          <a:p>
            <a:r>
              <a:rPr lang="en-US" sz="1200" dirty="0" smtClean="0">
                <a:solidFill>
                  <a:srgbClr val="0000FF"/>
                </a:solidFill>
                <a:latin typeface="Courier New"/>
              </a:rPr>
              <a:t>model</a:t>
            </a:r>
            <a:r>
              <a:rPr lang="en-US" sz="1200" dirty="0" smtClean="0">
                <a:solidFill>
                  <a:srgbClr val="000000"/>
                </a:solidFill>
                <a:latin typeface="Courier New"/>
              </a:rPr>
              <a:t> </a:t>
            </a:r>
            <a:r>
              <a:rPr lang="en-US" sz="1200" dirty="0" err="1" smtClean="0">
                <a:solidFill>
                  <a:srgbClr val="000000"/>
                </a:solidFill>
                <a:latin typeface="Courier New"/>
              </a:rPr>
              <a:t>ptb</a:t>
            </a:r>
            <a:r>
              <a:rPr lang="en-US" sz="1200" dirty="0" smtClean="0">
                <a:solidFill>
                  <a:srgbClr val="000000"/>
                </a:solidFill>
                <a:latin typeface="Courier New"/>
              </a:rPr>
              <a:t> =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dirty="0" err="1" smtClean="0">
                <a:solidFill>
                  <a:srgbClr val="000000"/>
                </a:solidFill>
                <a:latin typeface="Courier New"/>
              </a:rPr>
              <a:t>mager</a:t>
            </a:r>
            <a:r>
              <a:rPr lang="en-US" sz="1200" dirty="0" smtClean="0">
                <a:solidFill>
                  <a:srgbClr val="000000"/>
                </a:solidFill>
                <a:latin typeface="Courier New"/>
              </a:rPr>
              <a:t> mager2 race </a:t>
            </a:r>
            <a:r>
              <a:rPr lang="en-US" sz="1200" dirty="0" err="1" smtClean="0">
                <a:solidFill>
                  <a:srgbClr val="000000"/>
                </a:solidFill>
                <a:latin typeface="Courier New"/>
              </a:rPr>
              <a:t>unmar</a:t>
            </a:r>
            <a:r>
              <a:rPr lang="en-US" sz="1200" dirty="0" smtClean="0">
                <a:solidFill>
                  <a:srgbClr val="000000"/>
                </a:solidFill>
                <a:latin typeface="Courier New"/>
              </a:rPr>
              <a:t>*race/ </a:t>
            </a:r>
            <a:r>
              <a:rPr lang="en-US" sz="1200" dirty="0" smtClean="0">
                <a:solidFill>
                  <a:srgbClr val="0000FF"/>
                </a:solidFill>
                <a:latin typeface="Courier New"/>
              </a:rPr>
              <a:t>dist</a:t>
            </a:r>
            <a:r>
              <a:rPr lang="en-US" sz="1200" dirty="0" smtClean="0">
                <a:solidFill>
                  <a:srgbClr val="000000"/>
                </a:solidFill>
                <a:latin typeface="Courier New"/>
              </a:rPr>
              <a:t>=bin </a:t>
            </a:r>
            <a:r>
              <a:rPr lang="en-US" sz="1200" dirty="0" smtClean="0">
                <a:solidFill>
                  <a:srgbClr val="0000FF"/>
                </a:solidFill>
                <a:latin typeface="Courier New"/>
              </a:rPr>
              <a:t>link</a:t>
            </a:r>
            <a:r>
              <a:rPr lang="en-US" sz="1200" dirty="0" smtClean="0">
                <a:solidFill>
                  <a:srgbClr val="000000"/>
                </a:solidFill>
                <a:latin typeface="Courier New"/>
              </a:rPr>
              <a:t>=identity;</a:t>
            </a:r>
          </a:p>
          <a:p>
            <a:r>
              <a:rPr lang="en-US" sz="1200" dirty="0" smtClean="0">
                <a:solidFill>
                  <a:srgbClr val="FF0000"/>
                </a:solidFill>
                <a:latin typeface="Courier New"/>
              </a:rPr>
              <a:t>slice</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*race / </a:t>
            </a:r>
            <a:r>
              <a:rPr lang="en-US" sz="1200" dirty="0" err="1" smtClean="0">
                <a:solidFill>
                  <a:srgbClr val="000000"/>
                </a:solidFill>
                <a:latin typeface="Courier New"/>
              </a:rPr>
              <a:t>sliceby</a:t>
            </a:r>
            <a:r>
              <a:rPr lang="en-US" sz="1200" dirty="0" smtClean="0">
                <a:solidFill>
                  <a:srgbClr val="000000"/>
                </a:solidFill>
                <a:latin typeface="Courier New"/>
              </a:rPr>
              <a:t>(race=</a:t>
            </a:r>
            <a:r>
              <a:rPr lang="en-US" sz="1200" dirty="0" smtClean="0">
                <a:solidFill>
                  <a:srgbClr val="800080"/>
                </a:solidFill>
                <a:latin typeface="Courier New"/>
              </a:rPr>
              <a:t>'b HISPANIC'</a:t>
            </a:r>
            <a:r>
              <a:rPr lang="en-US" sz="1200" dirty="0" smtClean="0">
                <a:solidFill>
                  <a:srgbClr val="000000"/>
                </a:solidFill>
                <a:latin typeface="Courier New"/>
              </a:rPr>
              <a:t>) diff ;</a:t>
            </a:r>
          </a:p>
          <a:p>
            <a:r>
              <a:rPr lang="en-US" sz="1200" dirty="0" smtClean="0">
                <a:solidFill>
                  <a:srgbClr val="0000FF"/>
                </a:solidFill>
                <a:latin typeface="Courier New"/>
              </a:rPr>
              <a:t>format</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dirty="0" err="1" smtClean="0">
                <a:solidFill>
                  <a:srgbClr val="008080"/>
                </a:solidFill>
                <a:latin typeface="Courier New"/>
              </a:rPr>
              <a:t>yn</a:t>
            </a:r>
            <a:r>
              <a:rPr lang="en-US" sz="1200" dirty="0" smtClean="0">
                <a:solidFill>
                  <a:srgbClr val="008080"/>
                </a:solidFill>
                <a:latin typeface="Courier New"/>
              </a:rPr>
              <a:t>.</a:t>
            </a:r>
            <a:r>
              <a:rPr lang="en-US" sz="1200" dirty="0" smtClean="0">
                <a:solidFill>
                  <a:srgbClr val="000000"/>
                </a:solidFill>
                <a:latin typeface="Courier New"/>
              </a:rPr>
              <a:t> race </a:t>
            </a:r>
            <a:r>
              <a:rPr lang="en-US" sz="1200" dirty="0" err="1" smtClean="0">
                <a:solidFill>
                  <a:srgbClr val="008080"/>
                </a:solidFill>
                <a:latin typeface="Courier New"/>
              </a:rPr>
              <a:t>race</a:t>
            </a:r>
            <a:r>
              <a:rPr lang="en-US" sz="1200" dirty="0" smtClean="0">
                <a:solidFill>
                  <a:srgbClr val="008080"/>
                </a:solidFill>
                <a:latin typeface="Courier New"/>
              </a:rPr>
              <a:t>.</a:t>
            </a:r>
            <a:r>
              <a:rPr lang="en-US" sz="1200" dirty="0" smtClean="0">
                <a:solidFill>
                  <a:srgbClr val="000000"/>
                </a:solidFill>
                <a:latin typeface="Courier New"/>
              </a:rPr>
              <a:t>;</a:t>
            </a:r>
          </a:p>
          <a:p>
            <a:r>
              <a:rPr lang="en-US" sz="1200" b="1" dirty="0" smtClean="0">
                <a:solidFill>
                  <a:srgbClr val="000080"/>
                </a:solidFill>
                <a:latin typeface="Courier New"/>
              </a:rPr>
              <a:t>run</a:t>
            </a:r>
            <a:r>
              <a:rPr lang="en-US" sz="1200" b="1" dirty="0" smtClean="0">
                <a:solidFill>
                  <a:srgbClr val="000000"/>
                </a:solidFill>
                <a:latin typeface="Courier New"/>
              </a:rPr>
              <a:t>;</a:t>
            </a:r>
            <a:endParaRPr lang="en-US" sz="12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lgn="ctr">
              <a:buNone/>
            </a:pPr>
            <a:r>
              <a:rPr lang="en-US" sz="3600" dirty="0" smtClean="0"/>
              <a:t>Additive versus Multiplicative Interaction</a:t>
            </a:r>
          </a:p>
          <a:p>
            <a:pPr marL="0" indent="0">
              <a:buNone/>
            </a:pPr>
            <a:r>
              <a:rPr lang="en-US" sz="2800" dirty="0" smtClean="0"/>
              <a:t>Now test multiplicative in a log link model</a:t>
            </a:r>
          </a:p>
          <a:p>
            <a:pPr>
              <a:buNone/>
            </a:pPr>
            <a:endParaRPr lang="en-US" dirty="0"/>
          </a:p>
        </p:txBody>
      </p:sp>
      <p:graphicFrame>
        <p:nvGraphicFramePr>
          <p:cNvPr id="6" name="Table 5"/>
          <p:cNvGraphicFramePr>
            <a:graphicFrameLocks noGrp="1"/>
          </p:cNvGraphicFramePr>
          <p:nvPr/>
        </p:nvGraphicFramePr>
        <p:xfrm>
          <a:off x="457200" y="2514600"/>
          <a:ext cx="8382000" cy="2996250"/>
        </p:xfrm>
        <a:graphic>
          <a:graphicData uri="http://schemas.openxmlformats.org/drawingml/2006/table">
            <a:tbl>
              <a:tblPr/>
              <a:tblGrid>
                <a:gridCol w="1066800"/>
                <a:gridCol w="762000"/>
                <a:gridCol w="1219200"/>
                <a:gridCol w="304800"/>
                <a:gridCol w="609600"/>
                <a:gridCol w="914400"/>
                <a:gridCol w="762000"/>
                <a:gridCol w="914400"/>
                <a:gridCol w="1066800"/>
                <a:gridCol w="762000"/>
              </a:tblGrid>
              <a:tr h="71479">
                <a:tc gridSpan="10">
                  <a:txBody>
                    <a:bodyPr/>
                    <a:lstStyle/>
                    <a:p>
                      <a:pPr algn="ctr" fontAlgn="t"/>
                      <a:r>
                        <a:rPr lang="en-US" sz="1000" b="0" i="0" dirty="0">
                          <a:solidFill>
                            <a:srgbClr val="000000"/>
                          </a:solidFill>
                          <a:latin typeface="Arial"/>
                        </a:rPr>
                        <a:t>Analysis Of Maximum Likelihood Parameter Estimates</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649">
                <a:tc>
                  <a:txBody>
                    <a:bodyPr/>
                    <a:lstStyle/>
                    <a:p>
                      <a:pPr fontAlgn="t"/>
                      <a:r>
                        <a:rPr lang="en-US" sz="1000" b="0" i="0">
                          <a:solidFill>
                            <a:srgbClr val="000000"/>
                          </a:solidFill>
                          <a:latin typeface="Arial"/>
                        </a:rPr>
                        <a:t>Parameter</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000" b="0" i="0">
                          <a:solidFill>
                            <a:srgbClr val="000000"/>
                          </a:solidFill>
                          <a:latin typeface="Arial"/>
                        </a:rPr>
                        <a:t>DF</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Estimate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Standard Error</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Wald 95% Confidence Limits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a:txBody>
                    <a:bodyPr/>
                    <a:lstStyle/>
                    <a:p>
                      <a:pPr fontAlgn="t"/>
                      <a:r>
                        <a:rPr lang="en-US" sz="1000" b="0" i="0">
                          <a:solidFill>
                            <a:srgbClr val="000000"/>
                          </a:solidFill>
                          <a:latin typeface="Arial"/>
                        </a:rPr>
                        <a:t>Wald Chi-Square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Pr &gt; ChiSq</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77593">
                <a:tc>
                  <a:txBody>
                    <a:bodyPr/>
                    <a:lstStyle/>
                    <a:p>
                      <a:pPr fontAlgn="t"/>
                      <a:r>
                        <a:rPr lang="en-US" sz="1000" b="0" i="0">
                          <a:solidFill>
                            <a:srgbClr val="000000"/>
                          </a:solidFill>
                          <a:latin typeface="Arial"/>
                        </a:rPr>
                        <a:t>Intercept</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-1.2672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0.1815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-1.6229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-0.9115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48.75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24536">
                <a:tc>
                  <a:txBody>
                    <a:bodyPr/>
                    <a:lstStyle/>
                    <a:p>
                      <a:pPr fontAlgn="t"/>
                      <a:r>
                        <a:rPr lang="en-US" sz="1000" b="0" i="0">
                          <a:solidFill>
                            <a:srgbClr val="000000"/>
                          </a:solidFill>
                          <a:latin typeface="Arial"/>
                        </a:rPr>
                        <a:t>UNMAR</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YES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0.3502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0.0463</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0.2594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0.4410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57.15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24536">
                <a:tc>
                  <a:txBody>
                    <a:bodyPr/>
                    <a:lstStyle/>
                    <a:p>
                      <a:pPr fontAlgn="t"/>
                      <a:r>
                        <a:rPr lang="en-US" sz="1000" b="0" i="0">
                          <a:solidFill>
                            <a:srgbClr val="000000"/>
                          </a:solidFill>
                          <a:latin typeface="Arial"/>
                        </a:rPr>
                        <a:t>UNMAR</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b NO</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77593">
                <a:tc>
                  <a:txBody>
                    <a:bodyPr/>
                    <a:lstStyle/>
                    <a:p>
                      <a:pPr fontAlgn="t"/>
                      <a:r>
                        <a:rPr lang="en-US" sz="1000" b="0" i="0">
                          <a:solidFill>
                            <a:srgbClr val="000000"/>
                          </a:solidFill>
                          <a:latin typeface="Arial"/>
                        </a:rPr>
                        <a:t>MAGER</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-0.0854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0.0129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-0.1107</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-0.0602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43.92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24536">
                <a:tc>
                  <a:txBody>
                    <a:bodyPr/>
                    <a:lstStyle/>
                    <a:p>
                      <a:pPr fontAlgn="t"/>
                      <a:r>
                        <a:rPr lang="en-US" sz="1000" b="0" i="0">
                          <a:solidFill>
                            <a:srgbClr val="000000"/>
                          </a:solidFill>
                          <a:latin typeface="Arial"/>
                        </a:rPr>
                        <a:t>mager2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0.0018</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0.0014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0.0022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62.95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36763">
                <a:tc>
                  <a:txBody>
                    <a:bodyPr/>
                    <a:lstStyle/>
                    <a:p>
                      <a:pPr fontAlgn="t"/>
                      <a:r>
                        <a:rPr lang="en-US" sz="1000" b="0" i="0">
                          <a:solidFill>
                            <a:srgbClr val="000000"/>
                          </a:solidFill>
                          <a:latin typeface="Arial"/>
                        </a:rPr>
                        <a:t>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OTHER, UNKNOWN</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0.0249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0.0709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-0.1139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0.1638</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0.7249</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92720">
                <a:tc>
                  <a:txBody>
                    <a:bodyPr/>
                    <a:lstStyle/>
                    <a:p>
                      <a:pPr fontAlgn="t"/>
                      <a:r>
                        <a:rPr lang="en-US" sz="1000" b="0" i="0">
                          <a:solidFill>
                            <a:srgbClr val="000000"/>
                          </a:solidFill>
                          <a:latin typeface="Arial"/>
                        </a:rPr>
                        <a:t>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b HISPANIC</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0.0955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0.0171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0.1739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5.70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0.0170</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77593">
                <a:tc>
                  <a:txBody>
                    <a:bodyPr/>
                    <a:lstStyle/>
                    <a:p>
                      <a:pPr fontAlgn="t"/>
                      <a:r>
                        <a:rPr lang="en-US" sz="1000" b="0" i="0">
                          <a:solidFill>
                            <a:srgbClr val="000000"/>
                          </a:solidFill>
                          <a:latin typeface="Arial"/>
                        </a:rPr>
                        <a:t>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c NH BLACK</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0.3905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0.0521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0.2884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0.4926</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56.19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5478">
                <a:tc>
                  <a:txBody>
                    <a:bodyPr/>
                    <a:lstStyle/>
                    <a:p>
                      <a:pPr fontAlgn="t"/>
                      <a:r>
                        <a:rPr lang="en-US" sz="1000" b="0" i="0">
                          <a:solidFill>
                            <a:srgbClr val="000000"/>
                          </a:solidFill>
                          <a:latin typeface="Arial"/>
                        </a:rPr>
                        <a:t>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d NH WHITE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 </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36763">
                <a:tc>
                  <a:txBody>
                    <a:bodyPr/>
                    <a:lstStyle/>
                    <a:p>
                      <a:pPr fontAlgn="t"/>
                      <a:r>
                        <a:rPr lang="en-US" sz="1000" b="0" i="0" dirty="0">
                          <a:solidFill>
                            <a:srgbClr val="000000"/>
                          </a:solidFill>
                          <a:latin typeface="Arial"/>
                        </a:rPr>
                        <a:t>UNMAR*RACE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YES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OTHER, UNKNOWN</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-0.1584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0.1039</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-0.3620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0.0453</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2.32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0.1274</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61660">
                <a:tc>
                  <a:txBody>
                    <a:bodyPr/>
                    <a:lstStyle/>
                    <a:p>
                      <a:pPr fontAlgn="t"/>
                      <a:r>
                        <a:rPr lang="en-US" sz="1000" b="0" i="0" dirty="0">
                          <a:solidFill>
                            <a:srgbClr val="FF0000"/>
                          </a:solidFill>
                          <a:latin typeface="Arial"/>
                        </a:rPr>
                        <a:t>UNMAR*RACE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a YES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b HISPANIC</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-0.1842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0.0584</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-0.2987</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-0.0696</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9.93</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FF0000"/>
                          </a:solidFill>
                          <a:latin typeface="Arial"/>
                        </a:rPr>
                        <a:t>0.0016</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43238">
                <a:tc>
                  <a:txBody>
                    <a:bodyPr/>
                    <a:lstStyle/>
                    <a:p>
                      <a:pPr fontAlgn="t"/>
                      <a:r>
                        <a:rPr lang="en-US" sz="1000" b="0" i="0">
                          <a:solidFill>
                            <a:srgbClr val="000000"/>
                          </a:solidFill>
                          <a:latin typeface="Arial"/>
                        </a:rPr>
                        <a:t>UNMAR*RACE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 YES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c NH BLACK</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-0.0838</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0.0672</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-0.2155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0.0480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1.55</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0.2128</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24816">
                <a:tc>
                  <a:txBody>
                    <a:bodyPr/>
                    <a:lstStyle/>
                    <a:p>
                      <a:pPr fontAlgn="t"/>
                      <a:r>
                        <a:rPr lang="en-US" sz="1000" b="0" i="0" dirty="0">
                          <a:solidFill>
                            <a:srgbClr val="000000"/>
                          </a:solidFill>
                          <a:latin typeface="Arial"/>
                        </a:rPr>
                        <a:t>UNMAR*RACE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a YES</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d NH WHITE</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0.0000</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dirty="0">
                          <a:solidFill>
                            <a:srgbClr val="000000"/>
                          </a:solidFill>
                          <a:latin typeface="Arial"/>
                        </a:rPr>
                        <a:t>.</a:t>
                      </a:r>
                    </a:p>
                  </a:txBody>
                  <a:tcPr marL="9211" marR="9211" marT="9211" marB="9211">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bl>
          </a:graphicData>
        </a:graphic>
      </p:graphicFrame>
      <p:graphicFrame>
        <p:nvGraphicFramePr>
          <p:cNvPr id="7" name="Table 6"/>
          <p:cNvGraphicFramePr>
            <a:graphicFrameLocks noGrp="1"/>
          </p:cNvGraphicFramePr>
          <p:nvPr/>
        </p:nvGraphicFramePr>
        <p:xfrm>
          <a:off x="609600" y="5486400"/>
          <a:ext cx="8077201" cy="1143000"/>
        </p:xfrm>
        <a:graphic>
          <a:graphicData uri="http://schemas.openxmlformats.org/drawingml/2006/table">
            <a:tbl>
              <a:tblPr/>
              <a:tblGrid>
                <a:gridCol w="1295400"/>
                <a:gridCol w="609600"/>
                <a:gridCol w="609600"/>
                <a:gridCol w="685800"/>
                <a:gridCol w="762000"/>
                <a:gridCol w="685800"/>
                <a:gridCol w="491837"/>
                <a:gridCol w="734291"/>
                <a:gridCol w="734291"/>
                <a:gridCol w="734291"/>
                <a:gridCol w="734291"/>
              </a:tblGrid>
              <a:tr h="230666">
                <a:tc gridSpan="11">
                  <a:txBody>
                    <a:bodyPr/>
                    <a:lstStyle/>
                    <a:p>
                      <a:pPr algn="ctr" fontAlgn="t"/>
                      <a:r>
                        <a:rPr lang="en-US" sz="1000" b="0" i="0" dirty="0">
                          <a:solidFill>
                            <a:srgbClr val="000000"/>
                          </a:solidFill>
                          <a:latin typeface="Arial"/>
                        </a:rPr>
                        <a:t>Contrast Estimate Results</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666">
                <a:tc rowSpan="2">
                  <a:txBody>
                    <a:bodyPr/>
                    <a:lstStyle/>
                    <a:p>
                      <a:pPr fontAlgn="t"/>
                      <a:r>
                        <a:rPr lang="en-US" sz="1000" b="0" i="0">
                          <a:solidFill>
                            <a:srgbClr val="000000"/>
                          </a:solidFill>
                          <a:latin typeface="Arial"/>
                        </a:rPr>
                        <a:t>Label</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a:solidFill>
                            <a:srgbClr val="000000"/>
                          </a:solidFill>
                          <a:latin typeface="Arial"/>
                        </a:rPr>
                        <a:t>Mean Estimate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Mean</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000" b="0" i="0">
                          <a:solidFill>
                            <a:srgbClr val="000000"/>
                          </a:solidFill>
                          <a:latin typeface="Arial"/>
                        </a:rPr>
                        <a:t>L'Beta Estimate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a:solidFill>
                            <a:srgbClr val="000000"/>
                          </a:solidFill>
                          <a:latin typeface="Arial"/>
                        </a:rPr>
                        <a:t>Standard Error</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a:solidFill>
                            <a:srgbClr val="000000"/>
                          </a:solidFill>
                          <a:latin typeface="Arial"/>
                        </a:rPr>
                        <a:t>Alpha</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000" b="0" i="0">
                          <a:solidFill>
                            <a:srgbClr val="000000"/>
                          </a:solidFill>
                          <a:latin typeface="Arial"/>
                        </a:rPr>
                        <a:t>L'Beta</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000" b="0" i="0">
                          <a:solidFill>
                            <a:srgbClr val="000000"/>
                          </a:solidFill>
                          <a:latin typeface="Arial"/>
                        </a:rPr>
                        <a:t>Chi-Square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000" b="0" i="0">
                          <a:solidFill>
                            <a:srgbClr val="000000"/>
                          </a:solidFill>
                          <a:latin typeface="Arial"/>
                        </a:rPr>
                        <a:t>Pr &gt; ChiSq</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99068">
                <a:tc vMerge="1">
                  <a:txBody>
                    <a:bodyPr/>
                    <a:lstStyle/>
                    <a:p>
                      <a:endParaRPr lang="en-US"/>
                    </a:p>
                  </a:txBody>
                  <a:tcPr/>
                </a:tc>
                <a:tc vMerge="1">
                  <a:txBody>
                    <a:bodyPr/>
                    <a:lstStyle/>
                    <a:p>
                      <a:endParaRPr lang="en-US"/>
                    </a:p>
                  </a:txBody>
                  <a:tcPr/>
                </a:tc>
                <a:tc gridSpan="2">
                  <a:txBody>
                    <a:bodyPr/>
                    <a:lstStyle/>
                    <a:p>
                      <a:pPr fontAlgn="t"/>
                      <a:r>
                        <a:rPr lang="en-US" sz="1000" b="0" i="0">
                          <a:solidFill>
                            <a:srgbClr val="000000"/>
                          </a:solidFill>
                          <a:latin typeface="Arial"/>
                        </a:rPr>
                        <a:t>Confidence Limits</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fontAlgn="t"/>
                      <a:r>
                        <a:rPr lang="en-US" sz="1000" b="0" i="0">
                          <a:solidFill>
                            <a:srgbClr val="000000"/>
                          </a:solidFill>
                          <a:latin typeface="Arial"/>
                        </a:rPr>
                        <a:t>Confidence Limits</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r>
              <a:tr h="241218">
                <a:tc>
                  <a:txBody>
                    <a:bodyPr/>
                    <a:lstStyle/>
                    <a:p>
                      <a:pPr fontAlgn="t"/>
                      <a:r>
                        <a:rPr lang="en-US" sz="1000" b="0" i="0">
                          <a:solidFill>
                            <a:srgbClr val="000000"/>
                          </a:solidFill>
                          <a:latin typeface="Arial"/>
                        </a:rPr>
                        <a:t>RR unmar, White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1.4194</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1.2962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1.5543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0.3502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0.0463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0.05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0.2594</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0.4410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57.15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000" b="0" i="0">
                          <a:solidFill>
                            <a:srgbClr val="000000"/>
                          </a:solidFill>
                          <a:latin typeface="Arial"/>
                        </a:rPr>
                        <a:t>&lt;.0001</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000" b="0" i="0" dirty="0">
                          <a:solidFill>
                            <a:srgbClr val="000000"/>
                          </a:solidFill>
                          <a:latin typeface="Arial"/>
                        </a:rPr>
                        <a:t>RR </a:t>
                      </a:r>
                      <a:r>
                        <a:rPr lang="en-US" sz="1000" b="0" i="0" dirty="0" err="1">
                          <a:solidFill>
                            <a:srgbClr val="000000"/>
                          </a:solidFill>
                          <a:latin typeface="Arial"/>
                        </a:rPr>
                        <a:t>unmar</a:t>
                      </a:r>
                      <a:r>
                        <a:rPr lang="en-US" sz="1000" b="0" i="0" dirty="0">
                          <a:solidFill>
                            <a:srgbClr val="000000"/>
                          </a:solidFill>
                          <a:latin typeface="Arial"/>
                        </a:rPr>
                        <a:t>, Hispanic</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1.1806</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1.0953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1.2726</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0.1660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0.0383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0.0910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0.2410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a:solidFill>
                            <a:srgbClr val="000000"/>
                          </a:solidFill>
                          <a:latin typeface="Arial"/>
                        </a:rPr>
                        <a:t>18.82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000" b="0" i="0" dirty="0">
                          <a:solidFill>
                            <a:srgbClr val="000000"/>
                          </a:solidFill>
                          <a:latin typeface="Arial"/>
                        </a:rPr>
                        <a:t>&lt;.0001</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
        <p:nvSpPr>
          <p:cNvPr id="8" name="Rectangle 7"/>
          <p:cNvSpPr/>
          <p:nvPr/>
        </p:nvSpPr>
        <p:spPr>
          <a:xfrm>
            <a:off x="609600" y="1219200"/>
            <a:ext cx="7772400" cy="1384995"/>
          </a:xfrm>
          <a:prstGeom prst="rect">
            <a:avLst/>
          </a:prstGeom>
        </p:spPr>
        <p:txBody>
          <a:bodyPr wrap="square">
            <a:spAutoFit/>
          </a:bodyPr>
          <a:lstStyle/>
          <a:p>
            <a:r>
              <a:rPr lang="en-US" sz="1200" b="1" dirty="0" smtClean="0">
                <a:solidFill>
                  <a:srgbClr val="000080"/>
                </a:solidFill>
                <a:latin typeface="Courier New"/>
              </a:rPr>
              <a:t>proc</a:t>
            </a:r>
            <a:r>
              <a:rPr lang="en-US" sz="1200" b="1" dirty="0" smtClean="0">
                <a:solidFill>
                  <a:srgbClr val="000000"/>
                </a:solidFill>
                <a:latin typeface="Courier New"/>
              </a:rPr>
              <a:t> </a:t>
            </a:r>
            <a:r>
              <a:rPr lang="en-US" sz="1200" b="1" dirty="0" err="1" smtClean="0">
                <a:solidFill>
                  <a:srgbClr val="000080"/>
                </a:solidFill>
                <a:latin typeface="Courier New"/>
              </a:rPr>
              <a:t>genmod</a:t>
            </a:r>
            <a:r>
              <a:rPr lang="en-US" sz="1200" b="1" dirty="0" smtClean="0">
                <a:solidFill>
                  <a:srgbClr val="000000"/>
                </a:solidFill>
                <a:latin typeface="Courier New"/>
              </a:rPr>
              <a:t> </a:t>
            </a:r>
            <a:r>
              <a:rPr lang="en-US" sz="1200" b="1" dirty="0" smtClean="0">
                <a:solidFill>
                  <a:srgbClr val="0000FF"/>
                </a:solidFill>
                <a:latin typeface="Courier New"/>
              </a:rPr>
              <a:t>descending</a:t>
            </a:r>
            <a:r>
              <a:rPr lang="en-US" sz="1200" b="1" dirty="0" smtClean="0">
                <a:solidFill>
                  <a:srgbClr val="000000"/>
                </a:solidFill>
                <a:latin typeface="Courier New"/>
              </a:rPr>
              <a:t>;</a:t>
            </a:r>
          </a:p>
          <a:p>
            <a:r>
              <a:rPr lang="en-US" sz="1200" dirty="0" smtClean="0">
                <a:solidFill>
                  <a:srgbClr val="0000FF"/>
                </a:solidFill>
                <a:latin typeface="Courier New"/>
              </a:rPr>
              <a:t>class</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race/</a:t>
            </a:r>
            <a:r>
              <a:rPr lang="en-US" sz="1200" dirty="0" smtClean="0">
                <a:solidFill>
                  <a:srgbClr val="0000FF"/>
                </a:solidFill>
                <a:latin typeface="Courier New"/>
              </a:rPr>
              <a:t>order</a:t>
            </a:r>
            <a:r>
              <a:rPr lang="en-US" sz="1200" dirty="0" smtClean="0">
                <a:solidFill>
                  <a:srgbClr val="000000"/>
                </a:solidFill>
                <a:latin typeface="Courier New"/>
              </a:rPr>
              <a:t>=formatted;</a:t>
            </a:r>
          </a:p>
          <a:p>
            <a:r>
              <a:rPr lang="en-US" sz="1200" dirty="0" smtClean="0">
                <a:solidFill>
                  <a:srgbClr val="0000FF"/>
                </a:solidFill>
                <a:latin typeface="Courier New"/>
              </a:rPr>
              <a:t>model</a:t>
            </a:r>
            <a:r>
              <a:rPr lang="en-US" sz="1200" dirty="0" smtClean="0">
                <a:solidFill>
                  <a:srgbClr val="000000"/>
                </a:solidFill>
                <a:latin typeface="Courier New"/>
              </a:rPr>
              <a:t> </a:t>
            </a:r>
            <a:r>
              <a:rPr lang="en-US" sz="1200" dirty="0" err="1" smtClean="0">
                <a:solidFill>
                  <a:srgbClr val="000000"/>
                </a:solidFill>
                <a:latin typeface="Courier New"/>
              </a:rPr>
              <a:t>ptb</a:t>
            </a:r>
            <a:r>
              <a:rPr lang="en-US" sz="1200" dirty="0" smtClean="0">
                <a:solidFill>
                  <a:srgbClr val="000000"/>
                </a:solidFill>
                <a:latin typeface="Courier New"/>
              </a:rPr>
              <a:t> =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dirty="0" err="1" smtClean="0">
                <a:solidFill>
                  <a:srgbClr val="000000"/>
                </a:solidFill>
                <a:latin typeface="Courier New"/>
              </a:rPr>
              <a:t>mager</a:t>
            </a:r>
            <a:r>
              <a:rPr lang="en-US" sz="1200" dirty="0" smtClean="0">
                <a:solidFill>
                  <a:srgbClr val="000000"/>
                </a:solidFill>
                <a:latin typeface="Courier New"/>
              </a:rPr>
              <a:t> mager2 race </a:t>
            </a:r>
            <a:r>
              <a:rPr lang="en-US" sz="1200" dirty="0" err="1" smtClean="0">
                <a:solidFill>
                  <a:srgbClr val="000000"/>
                </a:solidFill>
                <a:latin typeface="Courier New"/>
              </a:rPr>
              <a:t>unmar</a:t>
            </a:r>
            <a:r>
              <a:rPr lang="en-US" sz="1200" dirty="0" smtClean="0">
                <a:solidFill>
                  <a:srgbClr val="000000"/>
                </a:solidFill>
                <a:latin typeface="Courier New"/>
              </a:rPr>
              <a:t>*race/ </a:t>
            </a:r>
            <a:r>
              <a:rPr lang="en-US" sz="1200" dirty="0" smtClean="0">
                <a:solidFill>
                  <a:srgbClr val="0000FF"/>
                </a:solidFill>
                <a:latin typeface="Courier New"/>
              </a:rPr>
              <a:t>dist</a:t>
            </a:r>
            <a:r>
              <a:rPr lang="en-US" sz="1200" dirty="0" smtClean="0">
                <a:solidFill>
                  <a:srgbClr val="000000"/>
                </a:solidFill>
                <a:latin typeface="Courier New"/>
              </a:rPr>
              <a:t>=bin </a:t>
            </a:r>
            <a:r>
              <a:rPr lang="en-US" sz="1200" dirty="0" smtClean="0">
                <a:solidFill>
                  <a:srgbClr val="0000FF"/>
                </a:solidFill>
                <a:latin typeface="Courier New"/>
              </a:rPr>
              <a:t>link</a:t>
            </a:r>
            <a:r>
              <a:rPr lang="en-US" sz="1200" dirty="0" smtClean="0">
                <a:solidFill>
                  <a:srgbClr val="000000"/>
                </a:solidFill>
                <a:latin typeface="Courier New"/>
              </a:rPr>
              <a:t>=log;</a:t>
            </a:r>
          </a:p>
          <a:p>
            <a:r>
              <a:rPr lang="en-US" sz="1200" dirty="0" smtClean="0">
                <a:solidFill>
                  <a:srgbClr val="0000FF"/>
                </a:solidFill>
                <a:latin typeface="Courier New"/>
              </a:rPr>
              <a:t>estimate</a:t>
            </a:r>
            <a:r>
              <a:rPr lang="en-US" sz="1200" dirty="0" smtClean="0">
                <a:solidFill>
                  <a:srgbClr val="000000"/>
                </a:solidFill>
                <a:latin typeface="Courier New"/>
              </a:rPr>
              <a:t> </a:t>
            </a:r>
            <a:r>
              <a:rPr lang="en-US" sz="1200" dirty="0" smtClean="0">
                <a:solidFill>
                  <a:srgbClr val="800080"/>
                </a:solidFill>
                <a:latin typeface="Courier New"/>
              </a:rPr>
              <a:t>"RR </a:t>
            </a:r>
            <a:r>
              <a:rPr lang="en-US" sz="1200" dirty="0" err="1" smtClean="0">
                <a:solidFill>
                  <a:srgbClr val="800080"/>
                </a:solidFill>
                <a:latin typeface="Courier New"/>
              </a:rPr>
              <a:t>unmar</a:t>
            </a:r>
            <a:r>
              <a:rPr lang="en-US" sz="1200" dirty="0" smtClean="0">
                <a:solidFill>
                  <a:srgbClr val="800080"/>
                </a:solidFill>
                <a:latin typeface="Courier New"/>
              </a:rPr>
              <a:t>, White"</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err="1" smtClean="0">
                <a:solidFill>
                  <a:srgbClr val="000000"/>
                </a:solidFill>
                <a:latin typeface="Courier New"/>
              </a:rPr>
              <a:t>unmar</a:t>
            </a:r>
            <a:r>
              <a:rPr lang="en-US" sz="1200" b="1" dirty="0" smtClean="0">
                <a:solidFill>
                  <a:srgbClr val="000000"/>
                </a:solidFill>
                <a:latin typeface="Courier New"/>
              </a:rPr>
              <a:t>*race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a:t>
            </a:r>
            <a:r>
              <a:rPr lang="en-US" sz="1200" b="1" dirty="0" smtClean="0">
                <a:solidFill>
                  <a:srgbClr val="0000FF"/>
                </a:solidFill>
                <a:latin typeface="Courier New"/>
              </a:rPr>
              <a:t>exp</a:t>
            </a:r>
            <a:r>
              <a:rPr lang="en-US" sz="1200" b="1" dirty="0" smtClean="0">
                <a:solidFill>
                  <a:srgbClr val="000000"/>
                </a:solidFill>
                <a:latin typeface="Courier New"/>
              </a:rPr>
              <a:t>;</a:t>
            </a:r>
          </a:p>
          <a:p>
            <a:r>
              <a:rPr lang="en-US" sz="1200" dirty="0" smtClean="0">
                <a:solidFill>
                  <a:srgbClr val="0000FF"/>
                </a:solidFill>
                <a:latin typeface="Courier New"/>
              </a:rPr>
              <a:t>estimate</a:t>
            </a:r>
            <a:r>
              <a:rPr lang="en-US" sz="1200" dirty="0" smtClean="0">
                <a:solidFill>
                  <a:srgbClr val="000000"/>
                </a:solidFill>
                <a:latin typeface="Courier New"/>
              </a:rPr>
              <a:t> </a:t>
            </a:r>
            <a:r>
              <a:rPr lang="en-US" sz="1200" dirty="0" smtClean="0">
                <a:solidFill>
                  <a:srgbClr val="800080"/>
                </a:solidFill>
                <a:latin typeface="Courier New"/>
              </a:rPr>
              <a:t>"RR </a:t>
            </a:r>
            <a:r>
              <a:rPr lang="en-US" sz="1200" dirty="0" err="1" smtClean="0">
                <a:solidFill>
                  <a:srgbClr val="800080"/>
                </a:solidFill>
                <a:latin typeface="Courier New"/>
              </a:rPr>
              <a:t>unmar</a:t>
            </a:r>
            <a:r>
              <a:rPr lang="en-US" sz="1200" dirty="0" smtClean="0">
                <a:solidFill>
                  <a:srgbClr val="800080"/>
                </a:solidFill>
                <a:latin typeface="Courier New"/>
              </a:rPr>
              <a:t>, Hispanic"</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err="1" smtClean="0">
                <a:solidFill>
                  <a:srgbClr val="000000"/>
                </a:solidFill>
                <a:latin typeface="Courier New"/>
              </a:rPr>
              <a:t>unmar</a:t>
            </a:r>
            <a:r>
              <a:rPr lang="en-US" sz="1200" b="1" dirty="0" smtClean="0">
                <a:solidFill>
                  <a:srgbClr val="000000"/>
                </a:solidFill>
                <a:latin typeface="Courier New"/>
              </a:rPr>
              <a:t>*race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1</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 </a:t>
            </a:r>
            <a:r>
              <a:rPr lang="en-US" sz="1200" b="1" dirty="0" smtClean="0">
                <a:solidFill>
                  <a:srgbClr val="008080"/>
                </a:solidFill>
                <a:latin typeface="Courier New"/>
              </a:rPr>
              <a:t>0</a:t>
            </a:r>
            <a:r>
              <a:rPr lang="en-US" sz="1200" b="1" dirty="0" smtClean="0">
                <a:solidFill>
                  <a:srgbClr val="000000"/>
                </a:solidFill>
                <a:latin typeface="Courier New"/>
              </a:rPr>
              <a:t>/</a:t>
            </a:r>
            <a:r>
              <a:rPr lang="en-US" sz="1200" b="1" dirty="0" smtClean="0">
                <a:solidFill>
                  <a:srgbClr val="0000FF"/>
                </a:solidFill>
                <a:latin typeface="Courier New"/>
              </a:rPr>
              <a:t>exp</a:t>
            </a:r>
            <a:r>
              <a:rPr lang="en-US" sz="1200" b="1" dirty="0" smtClean="0">
                <a:solidFill>
                  <a:srgbClr val="000000"/>
                </a:solidFill>
                <a:latin typeface="Courier New"/>
              </a:rPr>
              <a:t>;</a:t>
            </a:r>
          </a:p>
          <a:p>
            <a:r>
              <a:rPr lang="en-US" sz="1200" dirty="0" smtClean="0">
                <a:solidFill>
                  <a:srgbClr val="0000FF"/>
                </a:solidFill>
                <a:latin typeface="Courier New"/>
              </a:rPr>
              <a:t>format</a:t>
            </a:r>
            <a:r>
              <a:rPr lang="en-US" sz="1200" dirty="0" smtClean="0">
                <a:solidFill>
                  <a:srgbClr val="000000"/>
                </a:solidFill>
                <a:latin typeface="Courier New"/>
              </a:rPr>
              <a:t> </a:t>
            </a:r>
            <a:r>
              <a:rPr lang="en-US" sz="1200" dirty="0" err="1" smtClean="0">
                <a:solidFill>
                  <a:srgbClr val="000000"/>
                </a:solidFill>
                <a:latin typeface="Courier New"/>
              </a:rPr>
              <a:t>unmar</a:t>
            </a:r>
            <a:r>
              <a:rPr lang="en-US" sz="1200" dirty="0" smtClean="0">
                <a:solidFill>
                  <a:srgbClr val="000000"/>
                </a:solidFill>
                <a:latin typeface="Courier New"/>
              </a:rPr>
              <a:t> </a:t>
            </a:r>
            <a:r>
              <a:rPr lang="en-US" sz="1200" dirty="0" err="1" smtClean="0">
                <a:solidFill>
                  <a:srgbClr val="008080"/>
                </a:solidFill>
                <a:latin typeface="Courier New"/>
              </a:rPr>
              <a:t>yn</a:t>
            </a:r>
            <a:r>
              <a:rPr lang="en-US" sz="1200" dirty="0" smtClean="0">
                <a:solidFill>
                  <a:srgbClr val="008080"/>
                </a:solidFill>
                <a:latin typeface="Courier New"/>
              </a:rPr>
              <a:t>.</a:t>
            </a:r>
            <a:r>
              <a:rPr lang="en-US" sz="1200" dirty="0" smtClean="0">
                <a:solidFill>
                  <a:srgbClr val="000000"/>
                </a:solidFill>
                <a:latin typeface="Courier New"/>
              </a:rPr>
              <a:t> race </a:t>
            </a:r>
            <a:r>
              <a:rPr lang="en-US" sz="1200" dirty="0" err="1" smtClean="0">
                <a:solidFill>
                  <a:srgbClr val="008080"/>
                </a:solidFill>
                <a:latin typeface="Courier New"/>
              </a:rPr>
              <a:t>race</a:t>
            </a:r>
            <a:r>
              <a:rPr lang="en-US" sz="1200" dirty="0" smtClean="0">
                <a:solidFill>
                  <a:srgbClr val="008080"/>
                </a:solidFill>
                <a:latin typeface="Courier New"/>
              </a:rPr>
              <a:t>.</a:t>
            </a:r>
            <a:r>
              <a:rPr lang="en-US" sz="1200" dirty="0" smtClean="0">
                <a:solidFill>
                  <a:srgbClr val="000000"/>
                </a:solidFill>
                <a:latin typeface="Courier New"/>
              </a:rPr>
              <a:t>;</a:t>
            </a:r>
          </a:p>
          <a:p>
            <a:r>
              <a:rPr lang="en-US" sz="1200" b="1" dirty="0" smtClean="0">
                <a:solidFill>
                  <a:srgbClr val="000080"/>
                </a:solidFill>
                <a:latin typeface="Courier New"/>
              </a:rPr>
              <a:t>run</a:t>
            </a:r>
            <a:r>
              <a:rPr lang="en-US" sz="1200" b="1" dirty="0" smtClean="0">
                <a:solidFill>
                  <a:srgbClr val="000000"/>
                </a:solidFill>
                <a:latin typeface="Courier New"/>
              </a:rPr>
              <a:t>;</a:t>
            </a:r>
            <a:endParaRPr lang="en-US" sz="1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pPr algn="ctr">
              <a:buNone/>
            </a:pPr>
            <a:r>
              <a:rPr lang="en-US" sz="3600" dirty="0" smtClean="0"/>
              <a:t>Additive versus Multiplicative Interaction</a:t>
            </a:r>
          </a:p>
          <a:p>
            <a:r>
              <a:rPr lang="en-US" sz="2400" dirty="0" smtClean="0"/>
              <a:t>In this example, there was both an additive and multiplicative interaction</a:t>
            </a:r>
          </a:p>
          <a:p>
            <a:r>
              <a:rPr lang="en-US" sz="2400" dirty="0" smtClean="0"/>
              <a:t>A multiplicative interaction necessitates an additive interaction</a:t>
            </a:r>
          </a:p>
          <a:p>
            <a:r>
              <a:rPr lang="en-US" sz="2400" dirty="0" smtClean="0"/>
              <a:t>Regardless of scale, the effect of marital status on PTB is lower among Hispanics than non-Hispanic Whites or Blacks</a:t>
            </a:r>
          </a:p>
        </p:txBody>
      </p:sp>
      <p:graphicFrame>
        <p:nvGraphicFramePr>
          <p:cNvPr id="7" name="Table 6"/>
          <p:cNvGraphicFramePr>
            <a:graphicFrameLocks noGrp="1"/>
          </p:cNvGraphicFramePr>
          <p:nvPr/>
        </p:nvGraphicFramePr>
        <p:xfrm>
          <a:off x="228600" y="5029200"/>
          <a:ext cx="8610601" cy="1489780"/>
        </p:xfrm>
        <a:graphic>
          <a:graphicData uri="http://schemas.openxmlformats.org/drawingml/2006/table">
            <a:tbl>
              <a:tblPr/>
              <a:tblGrid>
                <a:gridCol w="1600200"/>
                <a:gridCol w="762000"/>
                <a:gridCol w="609600"/>
                <a:gridCol w="762000"/>
                <a:gridCol w="838200"/>
                <a:gridCol w="685800"/>
                <a:gridCol w="609600"/>
                <a:gridCol w="685800"/>
                <a:gridCol w="685800"/>
                <a:gridCol w="588819"/>
                <a:gridCol w="782782"/>
              </a:tblGrid>
              <a:tr h="230666">
                <a:tc gridSpan="11">
                  <a:txBody>
                    <a:bodyPr/>
                    <a:lstStyle/>
                    <a:p>
                      <a:pPr algn="ctr" fontAlgn="t"/>
                      <a:r>
                        <a:rPr lang="en-US" sz="1200" b="0" i="0" dirty="0">
                          <a:solidFill>
                            <a:srgbClr val="000000"/>
                          </a:solidFill>
                          <a:latin typeface="Arial"/>
                        </a:rPr>
                        <a:t>Contrast Estimate Results</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0666">
                <a:tc rowSpan="2">
                  <a:txBody>
                    <a:bodyPr/>
                    <a:lstStyle/>
                    <a:p>
                      <a:pPr fontAlgn="t"/>
                      <a:r>
                        <a:rPr lang="en-US" sz="1200" b="0" i="0">
                          <a:solidFill>
                            <a:srgbClr val="000000"/>
                          </a:solidFill>
                          <a:latin typeface="Arial"/>
                        </a:rPr>
                        <a:t>Label</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Mean Estimate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Mean</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200" b="0" i="0" dirty="0" err="1">
                          <a:solidFill>
                            <a:srgbClr val="000000"/>
                          </a:solidFill>
                          <a:latin typeface="Arial"/>
                        </a:rPr>
                        <a:t>L'Beta</a:t>
                      </a:r>
                      <a:r>
                        <a:rPr lang="en-US" sz="1200" b="0" i="0" dirty="0">
                          <a:solidFill>
                            <a:srgbClr val="000000"/>
                          </a:solidFill>
                          <a:latin typeface="Arial"/>
                        </a:rPr>
                        <a:t> Estimate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Standard Error</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Alpha</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L'Beta</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200" b="0" i="0">
                          <a:solidFill>
                            <a:srgbClr val="000000"/>
                          </a:solidFill>
                          <a:latin typeface="Arial"/>
                        </a:rPr>
                        <a:t>Chi-Square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Pr &gt; ChiSq</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199068">
                <a:tc vMerge="1">
                  <a:txBody>
                    <a:bodyPr/>
                    <a:lstStyle/>
                    <a:p>
                      <a:endParaRPr lang="en-US"/>
                    </a:p>
                  </a:txBody>
                  <a:tcPr/>
                </a:tc>
                <a:tc vMerge="1">
                  <a:txBody>
                    <a:bodyPr/>
                    <a:lstStyle/>
                    <a:p>
                      <a:endParaRPr lang="en-US"/>
                    </a:p>
                  </a:txBody>
                  <a:tcPr/>
                </a:tc>
                <a:tc gridSpan="2">
                  <a:txBody>
                    <a:bodyPr/>
                    <a:lstStyle/>
                    <a:p>
                      <a:pPr fontAlgn="t"/>
                      <a:r>
                        <a:rPr lang="en-US" sz="1200" b="0" i="0">
                          <a:solidFill>
                            <a:srgbClr val="000000"/>
                          </a:solidFill>
                          <a:latin typeface="Arial"/>
                        </a:rPr>
                        <a:t>Confidence Limits</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fontAlgn="t"/>
                      <a:r>
                        <a:rPr lang="en-US" sz="1200" b="0" i="0">
                          <a:solidFill>
                            <a:srgbClr val="000000"/>
                          </a:solidFill>
                          <a:latin typeface="Arial"/>
                        </a:rPr>
                        <a:t>Confidence Limits</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r>
              <a:tr h="241218">
                <a:tc>
                  <a:txBody>
                    <a:bodyPr/>
                    <a:lstStyle/>
                    <a:p>
                      <a:pPr fontAlgn="t"/>
                      <a:r>
                        <a:rPr lang="en-US" sz="1200" b="0" i="0">
                          <a:solidFill>
                            <a:srgbClr val="000000"/>
                          </a:solidFill>
                          <a:latin typeface="Arial"/>
                        </a:rPr>
                        <a:t>RR unmar, White</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1.4194</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1.2962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1.5543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0.3502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0.0463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0.2594</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0.4410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57.15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dirty="0">
                          <a:solidFill>
                            <a:srgbClr val="000000"/>
                          </a:solidFill>
                          <a:latin typeface="Arial"/>
                        </a:rPr>
                        <a:t>RR </a:t>
                      </a:r>
                      <a:r>
                        <a:rPr lang="en-US" sz="1200" b="0" i="0" dirty="0" err="1">
                          <a:solidFill>
                            <a:srgbClr val="000000"/>
                          </a:solidFill>
                          <a:latin typeface="Arial"/>
                        </a:rPr>
                        <a:t>unmar</a:t>
                      </a:r>
                      <a:r>
                        <a:rPr lang="en-US" sz="1200" b="0" i="0" dirty="0">
                          <a:solidFill>
                            <a:srgbClr val="000000"/>
                          </a:solidFill>
                          <a:latin typeface="Arial"/>
                        </a:rPr>
                        <a:t>, Black</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1.3053</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1.1796</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1.4444</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0.2665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0.0517</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0.1652</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0.3677</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26.60</a:t>
                      </a:r>
                    </a:p>
                  </a:txBody>
                  <a:tcPr marL="47625" marR="47625" marT="47625" marB="476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dirty="0">
                          <a:solidFill>
                            <a:srgbClr val="000000"/>
                          </a:solidFill>
                          <a:latin typeface="Arial"/>
                        </a:rPr>
                        <a:t>&lt;.0001</a:t>
                      </a:r>
                    </a:p>
                  </a:txBody>
                  <a:tcPr marL="47625" marR="47625" marT="47625" marB="476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dirty="0">
                          <a:solidFill>
                            <a:srgbClr val="000000"/>
                          </a:solidFill>
                          <a:latin typeface="Arial"/>
                        </a:rPr>
                        <a:t>RR </a:t>
                      </a:r>
                      <a:r>
                        <a:rPr lang="en-US" sz="1200" b="0" i="0" dirty="0" err="1">
                          <a:solidFill>
                            <a:srgbClr val="000000"/>
                          </a:solidFill>
                          <a:latin typeface="Arial"/>
                        </a:rPr>
                        <a:t>unmar</a:t>
                      </a:r>
                      <a:r>
                        <a:rPr lang="en-US" sz="1200" b="0" i="0" dirty="0">
                          <a:solidFill>
                            <a:srgbClr val="000000"/>
                          </a:solidFill>
                          <a:latin typeface="Arial"/>
                        </a:rPr>
                        <a:t>, Hispanic</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1.1806</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1.0953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1.2726</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0.1660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0.0383</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0.05</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0.0910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0.2410</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18.82</a:t>
                      </a:r>
                    </a:p>
                  </a:txBody>
                  <a:tcPr marL="29725" marR="29725" marT="29725" marB="29725">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&lt;.0001</a:t>
                      </a:r>
                    </a:p>
                  </a:txBody>
                  <a:tcPr marL="29725" marR="29725" marT="29725" marB="29725">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graphicFrame>
        <p:nvGraphicFramePr>
          <p:cNvPr id="9" name="Table 8"/>
          <p:cNvGraphicFramePr>
            <a:graphicFrameLocks noGrp="1"/>
          </p:cNvGraphicFramePr>
          <p:nvPr/>
        </p:nvGraphicFramePr>
        <p:xfrm>
          <a:off x="1143000" y="3276600"/>
          <a:ext cx="6400800" cy="1600200"/>
        </p:xfrm>
        <a:graphic>
          <a:graphicData uri="http://schemas.openxmlformats.org/drawingml/2006/table">
            <a:tbl>
              <a:tblPr/>
              <a:tblGrid>
                <a:gridCol w="1600201"/>
                <a:gridCol w="838200"/>
                <a:gridCol w="914400"/>
                <a:gridCol w="914399"/>
                <a:gridCol w="1066800"/>
                <a:gridCol w="1066800"/>
              </a:tblGrid>
              <a:tr h="168744">
                <a:tc gridSpan="6">
                  <a:txBody>
                    <a:bodyPr/>
                    <a:lstStyle/>
                    <a:p>
                      <a:pPr algn="ctr" fontAlgn="t"/>
                      <a:r>
                        <a:rPr lang="en-US" sz="1200" b="0" i="0" dirty="0">
                          <a:solidFill>
                            <a:srgbClr val="000000"/>
                          </a:solidFill>
                          <a:latin typeface="Arial"/>
                        </a:rPr>
                        <a:t>Contrast Estimate Results</a:t>
                      </a:r>
                    </a:p>
                  </a:txBody>
                  <a:tcPr marL="31032" marR="31032" marT="31032" marB="31032">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0811">
                <a:tc rowSpan="2">
                  <a:txBody>
                    <a:bodyPr/>
                    <a:lstStyle/>
                    <a:p>
                      <a:pPr fontAlgn="t"/>
                      <a:r>
                        <a:rPr lang="en-US" sz="1200" b="0" i="0">
                          <a:solidFill>
                            <a:srgbClr val="000000"/>
                          </a:solidFill>
                          <a:latin typeface="Arial"/>
                        </a:rPr>
                        <a:t>Label</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Mean Estimate</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gridSpan="2">
                  <a:txBody>
                    <a:bodyPr/>
                    <a:lstStyle/>
                    <a:p>
                      <a:pPr fontAlgn="t"/>
                      <a:r>
                        <a:rPr lang="en-US" sz="1200" b="0" i="0">
                          <a:solidFill>
                            <a:srgbClr val="000000"/>
                          </a:solidFill>
                          <a:latin typeface="Arial"/>
                        </a:rPr>
                        <a:t>Mean</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rowSpan="2">
                  <a:txBody>
                    <a:bodyPr/>
                    <a:lstStyle/>
                    <a:p>
                      <a:pPr fontAlgn="t"/>
                      <a:r>
                        <a:rPr lang="en-US" sz="1200" b="0" i="0">
                          <a:solidFill>
                            <a:srgbClr val="000000"/>
                          </a:solidFill>
                          <a:latin typeface="Arial"/>
                        </a:rPr>
                        <a:t>Chi-Square</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rowSpan="2">
                  <a:txBody>
                    <a:bodyPr/>
                    <a:lstStyle/>
                    <a:p>
                      <a:pPr fontAlgn="t"/>
                      <a:r>
                        <a:rPr lang="en-US" sz="1200" b="0" i="0">
                          <a:solidFill>
                            <a:srgbClr val="000000"/>
                          </a:solidFill>
                          <a:latin typeface="Arial"/>
                        </a:rPr>
                        <a:t>Pr &gt; ChiSq</a:t>
                      </a:r>
                    </a:p>
                  </a:txBody>
                  <a:tcPr marL="31032" marR="31032" marT="31032" marB="31032">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305352">
                <a:tc vMerge="1">
                  <a:txBody>
                    <a:bodyPr/>
                    <a:lstStyle/>
                    <a:p>
                      <a:endParaRPr lang="en-US"/>
                    </a:p>
                  </a:txBody>
                  <a:tcPr/>
                </a:tc>
                <a:tc vMerge="1">
                  <a:txBody>
                    <a:bodyPr/>
                    <a:lstStyle/>
                    <a:p>
                      <a:endParaRPr lang="en-US"/>
                    </a:p>
                  </a:txBody>
                  <a:tcPr/>
                </a:tc>
                <a:tc gridSpan="2">
                  <a:txBody>
                    <a:bodyPr/>
                    <a:lstStyle/>
                    <a:p>
                      <a:pPr fontAlgn="t"/>
                      <a:r>
                        <a:rPr lang="en-US" sz="1200" b="0" i="0">
                          <a:solidFill>
                            <a:srgbClr val="000000"/>
                          </a:solidFill>
                          <a:latin typeface="Arial"/>
                        </a:rPr>
                        <a:t>Confidence Limits</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hMerge="1">
                  <a:txBody>
                    <a:bodyPr/>
                    <a:lstStyle/>
                    <a:p>
                      <a:endParaRPr lang="en-US"/>
                    </a:p>
                  </a:txBody>
                  <a:tcPr/>
                </a:tc>
                <a:tc vMerge="1">
                  <a:txBody>
                    <a:bodyPr/>
                    <a:lstStyle/>
                    <a:p>
                      <a:endParaRPr lang="en-US"/>
                    </a:p>
                  </a:txBody>
                  <a:tcPr/>
                </a:tc>
                <a:tc vMerge="1">
                  <a:txBody>
                    <a:bodyPr/>
                    <a:lstStyle/>
                    <a:p>
                      <a:endParaRPr lang="en-US"/>
                    </a:p>
                  </a:txBody>
                  <a:tcPr/>
                </a:tc>
              </a:tr>
              <a:tr h="271560">
                <a:tc>
                  <a:txBody>
                    <a:bodyPr/>
                    <a:lstStyle/>
                    <a:p>
                      <a:pPr fontAlgn="t"/>
                      <a:r>
                        <a:rPr lang="en-US" sz="1200" b="0" i="0">
                          <a:solidFill>
                            <a:srgbClr val="000000"/>
                          </a:solidFill>
                          <a:latin typeface="Arial"/>
                        </a:rPr>
                        <a:t>RD unmar, White</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0.0437</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0.0309</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0.0566</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44.66</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31032" marR="31032" marT="31032" marB="31032">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28600">
                <a:tc>
                  <a:txBody>
                    <a:bodyPr/>
                    <a:lstStyle/>
                    <a:p>
                      <a:pPr fontAlgn="t"/>
                      <a:r>
                        <a:rPr lang="en-US" sz="1200" b="0" i="0">
                          <a:solidFill>
                            <a:srgbClr val="000000"/>
                          </a:solidFill>
                          <a:latin typeface="Arial"/>
                        </a:rPr>
                        <a:t>RD unmar, Black</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0.0447</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0.0269</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0.0625</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24.27</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c>
                  <a:txBody>
                    <a:bodyPr/>
                    <a:lstStyle/>
                    <a:p>
                      <a:pPr fontAlgn="t"/>
                      <a:r>
                        <a:rPr lang="en-US" sz="1200" b="0" i="0">
                          <a:solidFill>
                            <a:srgbClr val="000000"/>
                          </a:solidFill>
                          <a:latin typeface="Arial"/>
                        </a:rPr>
                        <a:t>&lt;.0001</a:t>
                      </a:r>
                    </a:p>
                  </a:txBody>
                  <a:tcPr marL="31032" marR="31032" marT="31032" marB="31032">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w="9525" cap="flat" cmpd="sng" algn="ctr">
                      <a:solidFill>
                        <a:srgbClr val="C1C1C1"/>
                      </a:solidFill>
                      <a:prstDash val="solid"/>
                      <a:round/>
                      <a:headEnd type="none" w="med" len="med"/>
                      <a:tailEnd type="none" w="med" len="med"/>
                    </a:lnB>
                    <a:solidFill>
                      <a:srgbClr val="FAFBFE"/>
                    </a:solidFill>
                  </a:tcPr>
                </a:tc>
              </a:tr>
              <a:tr h="288456">
                <a:tc>
                  <a:txBody>
                    <a:bodyPr/>
                    <a:lstStyle/>
                    <a:p>
                      <a:pPr fontAlgn="t"/>
                      <a:r>
                        <a:rPr lang="en-US" sz="1200" b="0" i="0" dirty="0">
                          <a:solidFill>
                            <a:srgbClr val="000000"/>
                          </a:solidFill>
                          <a:latin typeface="Arial"/>
                        </a:rPr>
                        <a:t>RD </a:t>
                      </a:r>
                      <a:r>
                        <a:rPr lang="en-US" sz="1200" b="0" i="0" dirty="0" err="1">
                          <a:solidFill>
                            <a:srgbClr val="000000"/>
                          </a:solidFill>
                          <a:latin typeface="Arial"/>
                        </a:rPr>
                        <a:t>unmar</a:t>
                      </a:r>
                      <a:r>
                        <a:rPr lang="en-US" sz="1200" b="0" i="0" dirty="0">
                          <a:solidFill>
                            <a:srgbClr val="000000"/>
                          </a:solidFill>
                          <a:latin typeface="Arial"/>
                        </a:rPr>
                        <a:t>, Hispanic</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0.0204</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0.0106</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0.0302</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a:solidFill>
                            <a:srgbClr val="000000"/>
                          </a:solidFill>
                          <a:latin typeface="Arial"/>
                        </a:rPr>
                        <a:t>16.73</a:t>
                      </a:r>
                    </a:p>
                  </a:txBody>
                  <a:tcPr marL="31032" marR="31032" marT="31032" marB="31032">
                    <a:lnL w="9525" cap="flat" cmpd="sng" algn="ctr">
                      <a:solidFill>
                        <a:srgbClr val="C1C1C1"/>
                      </a:solidFill>
                      <a:prstDash val="solid"/>
                      <a:round/>
                      <a:headEnd type="none" w="med" len="med"/>
                      <a:tailEnd type="none" w="med" len="med"/>
                    </a:lnL>
                    <a:lnR w="9525" cap="flat" cmpd="sng" algn="ctr">
                      <a:solidFill>
                        <a:srgbClr val="C1C1C1"/>
                      </a:solidFill>
                      <a:prstDash val="solid"/>
                      <a:round/>
                      <a:headEnd type="none" w="med" len="med"/>
                      <a:tailEnd type="none" w="med" len="med"/>
                    </a:lnR>
                    <a:lnT w="9525" cap="flat" cmpd="sng" algn="ctr">
                      <a:solidFill>
                        <a:srgbClr val="C1C1C1"/>
                      </a:solidFill>
                      <a:prstDash val="solid"/>
                      <a:round/>
                      <a:headEnd type="none" w="med" len="med"/>
                      <a:tailEnd type="none" w="med" len="med"/>
                    </a:lnT>
                    <a:lnB>
                      <a:noFill/>
                    </a:lnB>
                    <a:solidFill>
                      <a:srgbClr val="FAFBFE"/>
                    </a:solidFill>
                  </a:tcPr>
                </a:tc>
                <a:tc>
                  <a:txBody>
                    <a:bodyPr/>
                    <a:lstStyle/>
                    <a:p>
                      <a:pPr fontAlgn="t"/>
                      <a:r>
                        <a:rPr lang="en-US" sz="1200" b="0" i="0" dirty="0">
                          <a:solidFill>
                            <a:srgbClr val="000000"/>
                          </a:solidFill>
                          <a:latin typeface="Arial"/>
                        </a:rPr>
                        <a:t>&lt;.0001</a:t>
                      </a:r>
                    </a:p>
                  </a:txBody>
                  <a:tcPr marL="31032" marR="31032" marT="31032" marB="31032">
                    <a:lnL w="9525" cap="flat" cmpd="sng" algn="ctr">
                      <a:solidFill>
                        <a:srgbClr val="C1C1C1"/>
                      </a:solidFill>
                      <a:prstDash val="solid"/>
                      <a:round/>
                      <a:headEnd type="none" w="med" len="med"/>
                      <a:tailEnd type="none" w="med" len="med"/>
                    </a:lnL>
                    <a:lnR>
                      <a:noFill/>
                    </a:lnR>
                    <a:lnT w="9525" cap="flat" cmpd="sng" algn="ctr">
                      <a:solidFill>
                        <a:srgbClr val="C1C1C1"/>
                      </a:solidFill>
                      <a:prstDash val="solid"/>
                      <a:round/>
                      <a:headEnd type="none" w="med" len="med"/>
                      <a:tailEnd type="none" w="med" len="med"/>
                    </a:lnT>
                    <a:lnB>
                      <a:noFill/>
                    </a:lnB>
                    <a:solidFill>
                      <a:srgbClr val="FAFBFE"/>
                    </a:solidFill>
                  </a:tcPr>
                </a:tc>
              </a:tr>
            </a:tbl>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6001643"/>
          </a:xfrm>
          <a:prstGeom prst="rect">
            <a:avLst/>
          </a:prstGeom>
        </p:spPr>
        <p:txBody>
          <a:bodyPr wrap="square">
            <a:spAutoFit/>
          </a:bodyPr>
          <a:lstStyle/>
          <a:p>
            <a:pPr marL="457200" indent="-457200">
              <a:defRPr/>
            </a:pPr>
            <a:r>
              <a:rPr lang="en-US" sz="2400" b="1" dirty="0" smtClean="0">
                <a:solidFill>
                  <a:srgbClr val="000099"/>
                </a:solidFill>
                <a:latin typeface="Comic Sans MS" pitchFamily="66" charset="0"/>
              </a:rPr>
              <a:t>3) Logistic Regression or </a:t>
            </a:r>
            <a:r>
              <a:rPr lang="en-US" sz="2400" b="1" dirty="0" err="1" smtClean="0">
                <a:solidFill>
                  <a:srgbClr val="000099"/>
                </a:solidFill>
                <a:latin typeface="Comic Sans MS" pitchFamily="66" charset="0"/>
              </a:rPr>
              <a:t>Probit</a:t>
            </a:r>
            <a:r>
              <a:rPr lang="en-US" sz="2400" b="1" dirty="0" smtClean="0">
                <a:solidFill>
                  <a:srgbClr val="000099"/>
                </a:solidFill>
                <a:latin typeface="Comic Sans MS" pitchFamily="66" charset="0"/>
              </a:rPr>
              <a:t> Regression Model: </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Advantages:   	always fits easily</a:t>
            </a:r>
          </a:p>
          <a:p>
            <a:pPr marL="457200" indent="-457200">
              <a:defRPr/>
            </a:pPr>
            <a:r>
              <a:rPr lang="en-US" sz="2400" b="1" dirty="0" smtClean="0">
                <a:solidFill>
                  <a:srgbClr val="000099"/>
                </a:solidFill>
                <a:latin typeface="Comic Sans MS" pitchFamily="66" charset="0"/>
              </a:rPr>
              <a:t>				can never get impossible estimates</a:t>
            </a:r>
          </a:p>
          <a:p>
            <a:pPr marL="457200" indent="-457200">
              <a:defRPr/>
            </a:pPr>
            <a:r>
              <a:rPr lang="en-US" sz="2400" b="1" dirty="0" smtClean="0">
                <a:solidFill>
                  <a:srgbClr val="000099"/>
                </a:solidFill>
                <a:latin typeface="Comic Sans MS" pitchFamily="66" charset="0"/>
              </a:rPr>
              <a:t>				epidemiologists will love you</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Disadvantages: 	does not give a single uniform estimate </a:t>
            </a:r>
          </a:p>
          <a:p>
            <a:pPr marL="457200" indent="-457200">
              <a:defRPr/>
            </a:pPr>
            <a:r>
              <a:rPr lang="en-US" sz="2400" b="1" dirty="0" smtClean="0">
                <a:solidFill>
                  <a:srgbClr val="000099"/>
                </a:solidFill>
                <a:latin typeface="Comic Sans MS" pitchFamily="66" charset="0"/>
              </a:rPr>
              <a:t>				choose between different formulations				</a:t>
            </a:r>
          </a:p>
          <a:p>
            <a:pPr marL="457200" indent="-457200">
              <a:defRPr/>
            </a:pPr>
            <a:r>
              <a:rPr lang="en-US" sz="2400" b="1" dirty="0" smtClean="0">
                <a:latin typeface="Comic Sans MS" pitchFamily="66" charset="0"/>
              </a:rPr>
              <a:t>Fit a standard logistic regression model:</a:t>
            </a:r>
          </a:p>
          <a:p>
            <a:pPr marL="457200" indent="-457200">
              <a:defRPr/>
            </a:pPr>
            <a:endParaRPr lang="en-US" sz="2400" b="1" dirty="0" smtClean="0">
              <a:latin typeface="Comic Sans MS" pitchFamily="66" charset="0"/>
            </a:endParaRPr>
          </a:p>
          <a:p>
            <a:pPr marL="457200" indent="-457200">
              <a:defRPr/>
            </a:pPr>
            <a:endParaRPr lang="en-US" sz="2400" b="1" dirty="0" smtClean="0">
              <a:latin typeface="Comic Sans MS" pitchFamily="66" charset="0"/>
            </a:endParaRPr>
          </a:p>
          <a:p>
            <a:pPr marL="457200" indent="-457200">
              <a:defRPr/>
            </a:pPr>
            <a:endParaRPr lang="en-US" sz="2400" b="1" dirty="0" smtClean="0">
              <a:latin typeface="Comic Sans MS" pitchFamily="66" charset="0"/>
            </a:endParaRPr>
          </a:p>
          <a:p>
            <a:pPr marL="457200" indent="-457200">
              <a:defRPr/>
            </a:pPr>
            <a:endParaRPr lang="en-US" sz="2400" b="1" dirty="0" smtClean="0">
              <a:latin typeface="Comic Sans MS" pitchFamily="66" charset="0"/>
            </a:endParaRPr>
          </a:p>
          <a:p>
            <a:pPr marL="457200" indent="-457200">
              <a:defRPr/>
            </a:pPr>
            <a:r>
              <a:rPr lang="en-US" sz="2400" b="1" dirty="0" smtClean="0">
                <a:latin typeface="Comic Sans MS" pitchFamily="66" charset="0"/>
              </a:rPr>
              <a:t>then just obtain and contrast the predicted probabilities: </a:t>
            </a:r>
            <a:endParaRPr lang="en-US" sz="2400" b="1" dirty="0" smtClean="0">
              <a:solidFill>
                <a:srgbClr val="000099"/>
              </a:solidFill>
              <a:latin typeface="Comic Sans MS" pitchFamily="66" charset="0"/>
            </a:endParaRPr>
          </a:p>
          <a:p>
            <a:pPr marL="457200" indent="-457200">
              <a:defRPr/>
            </a:pPr>
            <a:endParaRPr lang="en-US" sz="2400" b="1" dirty="0" smtClean="0">
              <a:solidFill>
                <a:srgbClr val="000099"/>
              </a:solidFill>
              <a:latin typeface="Comic Sans MS" pitchFamily="66" charset="0"/>
            </a:endParaRPr>
          </a:p>
        </p:txBody>
      </p:sp>
      <p:graphicFrame>
        <p:nvGraphicFramePr>
          <p:cNvPr id="45058" name="Object 3"/>
          <p:cNvGraphicFramePr>
            <a:graphicFrameLocks noChangeAspect="1"/>
          </p:cNvGraphicFramePr>
          <p:nvPr/>
        </p:nvGraphicFramePr>
        <p:xfrm>
          <a:off x="1740023" y="4052888"/>
          <a:ext cx="4640140" cy="1127967"/>
        </p:xfrm>
        <a:graphic>
          <a:graphicData uri="http://schemas.openxmlformats.org/presentationml/2006/ole">
            <mc:AlternateContent xmlns:mc="http://schemas.openxmlformats.org/markup-compatibility/2006">
              <mc:Choice xmlns:v="urn:schemas-microsoft-com:vml" Requires="v">
                <p:oleObj spid="_x0000_s3112" name="Equation" r:id="rId3" imgW="2070100" imgH="508000" progId="">
                  <p:embed/>
                </p:oleObj>
              </mc:Choice>
              <mc:Fallback>
                <p:oleObj name="Equation" r:id="rId3" imgW="2070100" imgH="508000"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0023" y="4052888"/>
                        <a:ext cx="4640140" cy="11279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059" name="Object 2"/>
          <p:cNvGraphicFramePr>
            <a:graphicFrameLocks noChangeAspect="1"/>
          </p:cNvGraphicFramePr>
          <p:nvPr/>
        </p:nvGraphicFramePr>
        <p:xfrm>
          <a:off x="1784396" y="5694029"/>
          <a:ext cx="3991252" cy="1055959"/>
        </p:xfrm>
        <a:graphic>
          <a:graphicData uri="http://schemas.openxmlformats.org/presentationml/2006/ole">
            <mc:AlternateContent xmlns:mc="http://schemas.openxmlformats.org/markup-compatibility/2006">
              <mc:Choice xmlns:v="urn:schemas-microsoft-com:vml" Requires="v">
                <p:oleObj spid="_x0000_s3113" name="Equation" r:id="rId5" imgW="1828800" imgH="482600" progId="">
                  <p:embed/>
                </p:oleObj>
              </mc:Choice>
              <mc:Fallback>
                <p:oleObj name="Equation" r:id="rId5" imgW="1828800" imgH="482600" progId="">
                  <p:embed/>
                  <p:pic>
                    <p:nvPicPr>
                      <p:cNvPr id="0" name="Picture 3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4396" y="5694029"/>
                        <a:ext cx="3991252" cy="10559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40657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4862870"/>
          </a:xfrm>
          <a:prstGeom prst="rect">
            <a:avLst/>
          </a:prstGeom>
        </p:spPr>
        <p:txBody>
          <a:bodyPr wrap="square">
            <a:spAutoFit/>
          </a:bodyPr>
          <a:lstStyle/>
          <a:p>
            <a:pPr marL="457200" indent="-457200">
              <a:defRPr/>
            </a:pPr>
            <a:r>
              <a:rPr lang="en-US" sz="1400" b="1" dirty="0" err="1" smtClean="0">
                <a:latin typeface="Courier New" pitchFamily="49" charset="0"/>
                <a:cs typeface="Courier New" pitchFamily="49" charset="0"/>
              </a:rPr>
              <a:t>logit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cformat</a:t>
            </a:r>
            <a:r>
              <a:rPr lang="en-US" sz="1400" b="1" dirty="0" smtClean="0">
                <a:latin typeface="Courier New" pitchFamily="49" charset="0"/>
                <a:cs typeface="Courier New" pitchFamily="49" charset="0"/>
              </a:rPr>
              <a:t>(%6.4f) </a:t>
            </a:r>
            <a:r>
              <a:rPr lang="en-US" sz="1400" b="1" dirty="0" err="1" smtClean="0">
                <a:latin typeface="Courier New" pitchFamily="49" charset="0"/>
                <a:cs typeface="Courier New" pitchFamily="49" charset="0"/>
              </a:rPr>
              <a:t>nolog</a:t>
            </a:r>
            <a:endParaRPr lang="en-US" sz="1400" b="1" dirty="0" smtClean="0">
              <a:latin typeface="Courier New" pitchFamily="49" charset="0"/>
              <a:cs typeface="Courier New" pitchFamily="49" charset="0"/>
            </a:endParaRP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Logistic regression                               Number of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      47157</a:t>
            </a:r>
          </a:p>
          <a:p>
            <a:pPr marL="457200" indent="-457200">
              <a:defRPr/>
            </a:pPr>
            <a:r>
              <a:rPr lang="en-US" sz="1400" b="1" dirty="0" smtClean="0">
                <a:latin typeface="Courier New" pitchFamily="49" charset="0"/>
                <a:cs typeface="Courier New" pitchFamily="49" charset="0"/>
              </a:rPr>
              <a:t>Log likelihood = -19272.104</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Coef</a:t>
            </a:r>
            <a:r>
              <a:rPr lang="en-US" sz="1400" b="1" dirty="0" smtClean="0">
                <a:latin typeface="Courier New" pitchFamily="49" charset="0"/>
                <a:cs typeface="Courier New" pitchFamily="49" charset="0"/>
              </a:rPr>
              <a:t>.    Std. Err.    z     P&gt;|z|     [95% Conf. Interval]</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     0.2785     0.0309     9.00   0.000       0.2179      0.3391</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-0.1033     0.0158    -6.54   0.000      -0.1342     -0.0723</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     0.0022     0.0003     7.69   0.000       0.0016      0.0027</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race |</a:t>
            </a:r>
          </a:p>
          <a:p>
            <a:pPr marL="457200" indent="-457200">
              <a:defRPr/>
            </a:pPr>
            <a:r>
              <a:rPr lang="en-US" sz="1400" b="1" dirty="0" smtClean="0">
                <a:latin typeface="Courier New" pitchFamily="49" charset="0"/>
                <a:cs typeface="Courier New" pitchFamily="49" charset="0"/>
              </a:rPr>
              <a:t>          2  |     0.4457     0.0379    11.75   0.000       0.3714      0.5201</a:t>
            </a:r>
          </a:p>
          <a:p>
            <a:pPr marL="457200" indent="-457200">
              <a:defRPr/>
            </a:pPr>
            <a:r>
              <a:rPr lang="en-US" sz="1400" b="1" dirty="0" smtClean="0">
                <a:latin typeface="Courier New" pitchFamily="49" charset="0"/>
                <a:cs typeface="Courier New" pitchFamily="49" charset="0"/>
              </a:rPr>
              <a:t>          3  |     0.0127     0.0338     0.37   0.708      -0.0536      0.0789</a:t>
            </a:r>
          </a:p>
          <a:p>
            <a:pPr marL="457200" indent="-457200">
              <a:defRPr/>
            </a:pPr>
            <a:r>
              <a:rPr lang="en-US" sz="1400" b="1" dirty="0" smtClean="0">
                <a:latin typeface="Courier New" pitchFamily="49" charset="0"/>
                <a:cs typeface="Courier New" pitchFamily="49" charset="0"/>
              </a:rPr>
              <a:t>          4  |    -0.0415     0.0595    -0.70   0.486      -0.1580      0.0751</a:t>
            </a:r>
          </a:p>
          <a:p>
            <a:pPr marL="457200" indent="-457200">
              <a:defRPr/>
            </a:pP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_cons |    -0.8972     0.2196    -4.09   0.000      -1.3276     -0.4668</a:t>
            </a:r>
          </a:p>
          <a:p>
            <a:pPr marL="457200" indent="-457200">
              <a:defRPr/>
            </a:pPr>
            <a:r>
              <a:rPr lang="en-US" sz="1400" b="1" dirty="0" smtClean="0">
                <a:latin typeface="Courier New" pitchFamily="49" charset="0"/>
                <a:cs typeface="Courier New" pitchFamily="49" charset="0"/>
              </a:rPr>
              <a:t>------------------------------------------------------------------------------</a:t>
            </a:r>
          </a:p>
          <a:p>
            <a:pPr marL="457200" indent="-457200">
              <a:defRPr/>
            </a:pPr>
            <a:endParaRPr lang="en-US" sz="1400" b="1" dirty="0" smtClean="0">
              <a:solidFill>
                <a:srgbClr val="000099"/>
              </a:solidFill>
              <a:latin typeface="Courier New" pitchFamily="49" charset="0"/>
              <a:cs typeface="Courier New" pitchFamily="49" charset="0"/>
            </a:endParaRPr>
          </a:p>
          <a:p>
            <a:pPr marL="457200" indent="-457200">
              <a:defRPr/>
            </a:pPr>
            <a:r>
              <a:rPr lang="en-US" sz="1600" b="1" dirty="0" smtClean="0">
                <a:latin typeface="Comic Sans MS" pitchFamily="66" charset="0"/>
                <a:cs typeface="Courier New" pitchFamily="49" charset="0"/>
              </a:rPr>
              <a:t>Predicted probability of </a:t>
            </a:r>
            <a:r>
              <a:rPr lang="en-US" sz="1600" b="1" dirty="0" err="1" smtClean="0">
                <a:latin typeface="Comic Sans MS" pitchFamily="66" charset="0"/>
                <a:cs typeface="Courier New" pitchFamily="49" charset="0"/>
              </a:rPr>
              <a:t>PTB</a:t>
            </a:r>
            <a:r>
              <a:rPr lang="en-US" sz="1600" b="1" dirty="0" smtClean="0">
                <a:latin typeface="Comic Sans MS" pitchFamily="66" charset="0"/>
                <a:cs typeface="Courier New" pitchFamily="49" charset="0"/>
              </a:rPr>
              <a:t> for an unmarried 25 year old non-Hispanic white woman: </a:t>
            </a:r>
            <a:endParaRPr lang="en-US" sz="1600" b="1" dirty="0" smtClean="0">
              <a:latin typeface="Comic Sans MS" pitchFamily="66" charset="0"/>
            </a:endParaRPr>
          </a:p>
        </p:txBody>
      </p:sp>
      <p:graphicFrame>
        <p:nvGraphicFramePr>
          <p:cNvPr id="46082" name="Object 2"/>
          <p:cNvGraphicFramePr>
            <a:graphicFrameLocks noChangeAspect="1"/>
          </p:cNvGraphicFramePr>
          <p:nvPr/>
        </p:nvGraphicFramePr>
        <p:xfrm>
          <a:off x="470535" y="5303683"/>
          <a:ext cx="8114190" cy="1053454"/>
        </p:xfrm>
        <a:graphic>
          <a:graphicData uri="http://schemas.openxmlformats.org/presentationml/2006/ole">
            <mc:AlternateContent xmlns:mc="http://schemas.openxmlformats.org/markup-compatibility/2006">
              <mc:Choice xmlns:v="urn:schemas-microsoft-com:vml" Requires="v">
                <p:oleObj spid="_x0000_s4115" name="Equation" r:id="rId3" imgW="3924300" imgH="508000" progId="">
                  <p:embed/>
                </p:oleObj>
              </mc:Choice>
              <mc:Fallback>
                <p:oleObj name="Equation" r:id="rId3" imgW="3924300" imgH="508000"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535" y="5303683"/>
                        <a:ext cx="8114190" cy="10534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718027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6463308"/>
          </a:xfrm>
          <a:prstGeom prst="rect">
            <a:avLst/>
          </a:prstGeom>
        </p:spPr>
        <p:txBody>
          <a:bodyPr wrap="square">
            <a:spAutoFit/>
          </a:bodyPr>
          <a:lstStyle/>
          <a:p>
            <a:pPr marL="457200" indent="-457200">
              <a:defRPr/>
            </a:pPr>
            <a:r>
              <a:rPr lang="en-US" sz="2400" b="1" dirty="0" smtClean="0">
                <a:solidFill>
                  <a:srgbClr val="000099"/>
                </a:solidFill>
                <a:latin typeface="Comic Sans MS" pitchFamily="66" charset="0"/>
              </a:rPr>
              <a:t>Many ways to generate these numbers in </a:t>
            </a:r>
            <a:r>
              <a:rPr lang="en-US" sz="2400" b="1" dirty="0" err="1" smtClean="0">
                <a:solidFill>
                  <a:srgbClr val="000099"/>
                </a:solidFill>
                <a:latin typeface="Comic Sans MS" pitchFamily="66" charset="0"/>
              </a:rPr>
              <a:t>Stata</a:t>
            </a:r>
            <a:r>
              <a:rPr lang="en-US" sz="2400" b="1" dirty="0" smtClean="0">
                <a:solidFill>
                  <a:srgbClr val="000099"/>
                </a:solidFill>
                <a:latin typeface="Comic Sans MS" pitchFamily="66" charset="0"/>
              </a:rPr>
              <a:t>: </a:t>
            </a:r>
          </a:p>
          <a:p>
            <a:pPr marL="457200" indent="-457200">
              <a:defRPr/>
            </a:pPr>
            <a:endParaRPr lang="en-US" sz="2400" b="1" dirty="0" smtClean="0">
              <a:solidFill>
                <a:srgbClr val="000099"/>
              </a:solidFill>
              <a:latin typeface="Comic Sans MS" pitchFamily="66" charset="0"/>
            </a:endParaRPr>
          </a:p>
          <a:p>
            <a:pPr marL="457200" indent="-457200">
              <a:buAutoNum type="arabicParenR"/>
              <a:defRPr/>
            </a:pPr>
            <a:r>
              <a:rPr lang="en-US" sz="2400" b="1" dirty="0" smtClean="0">
                <a:solidFill>
                  <a:srgbClr val="000099"/>
                </a:solidFill>
                <a:latin typeface="Comic Sans MS" pitchFamily="66" charset="0"/>
              </a:rPr>
              <a:t>use the </a:t>
            </a:r>
            <a:r>
              <a:rPr lang="en-US" sz="2400" b="1" dirty="0" err="1" smtClean="0">
                <a:solidFill>
                  <a:srgbClr val="000099"/>
                </a:solidFill>
                <a:latin typeface="Comic Sans MS" pitchFamily="66" charset="0"/>
              </a:rPr>
              <a:t>postestimation</a:t>
            </a:r>
            <a:r>
              <a:rPr lang="en-US" sz="2400" b="1" dirty="0" smtClean="0">
                <a:solidFill>
                  <a:srgbClr val="000099"/>
                </a:solidFill>
                <a:latin typeface="Comic Sans MS" pitchFamily="66" charset="0"/>
              </a:rPr>
              <a:t> –predict- command</a:t>
            </a:r>
          </a:p>
          <a:p>
            <a:pPr marL="457200" indent="-457200">
              <a:defRPr/>
            </a:pPr>
            <a:endParaRPr lang="en-US" sz="1400" b="1" dirty="0" smtClean="0">
              <a:solidFill>
                <a:srgbClr val="000099"/>
              </a:solidFill>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predict p</a:t>
            </a:r>
          </a:p>
          <a:p>
            <a:pPr marL="457200" indent="-457200">
              <a:defRPr/>
            </a:pPr>
            <a:r>
              <a:rPr lang="en-US" sz="1400" b="1" dirty="0" smtClean="0">
                <a:latin typeface="Courier New" pitchFamily="49" charset="0"/>
                <a:cs typeface="Courier New" pitchFamily="49" charset="0"/>
              </a:rPr>
              <a:t>tab p if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25 &amp;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==1 &amp; race == 1</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    Pr(</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Freq.     Percent</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.1356811 |        211      100.00</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tab p if </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 == 25 &amp;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==0 &amp; race == 1 	</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.1062031 |        447      100.00</a:t>
            </a:r>
          </a:p>
          <a:p>
            <a:pPr marL="457200" indent="-457200">
              <a:defRPr/>
            </a:pPr>
            <a:endParaRPr lang="en-US" sz="2400" b="1" dirty="0" smtClean="0">
              <a:solidFill>
                <a:srgbClr val="000099"/>
              </a:solidFill>
              <a:latin typeface="Comic Sans MS" pitchFamily="66" charset="0"/>
            </a:endParaRPr>
          </a:p>
          <a:p>
            <a:pPr marL="457200" indent="-457200">
              <a:defRPr/>
            </a:pPr>
            <a:r>
              <a:rPr lang="en-US" sz="2400" b="1" dirty="0" smtClean="0">
                <a:solidFill>
                  <a:srgbClr val="000099"/>
                </a:solidFill>
                <a:latin typeface="Comic Sans MS" pitchFamily="66" charset="0"/>
              </a:rPr>
              <a:t>2) use the –display- command</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err="1" smtClean="0">
                <a:latin typeface="Courier New" pitchFamily="49" charset="0"/>
                <a:cs typeface="Courier New" pitchFamily="49" charset="0"/>
              </a:rPr>
              <a:t>disp</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.1356811</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disp</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.029478</a:t>
            </a:r>
          </a:p>
        </p:txBody>
      </p:sp>
      <p:sp>
        <p:nvSpPr>
          <p:cNvPr id="3" name="Rectangle 2"/>
          <p:cNvSpPr/>
          <p:nvPr/>
        </p:nvSpPr>
        <p:spPr>
          <a:xfrm>
            <a:off x="4786315" y="3475154"/>
            <a:ext cx="3621504" cy="307777"/>
          </a:xfrm>
          <a:prstGeom prst="rect">
            <a:avLst/>
          </a:prstGeom>
          <a:solidFill>
            <a:schemeClr val="tx2">
              <a:lumMod val="20000"/>
              <a:lumOff val="80000"/>
            </a:schemeClr>
          </a:solidFill>
          <a:ln>
            <a:solidFill>
              <a:srgbClr val="0070C0"/>
            </a:solidFill>
          </a:ln>
        </p:spPr>
        <p:txBody>
          <a:bodyPr wrap="none">
            <a:spAutoFit/>
          </a:bodyPr>
          <a:lstStyle/>
          <a:p>
            <a:r>
              <a:rPr lang="en-US" sz="1400" b="1" dirty="0" smtClean="0">
                <a:latin typeface="Courier New" pitchFamily="49" charset="0"/>
                <a:cs typeface="Courier New" pitchFamily="49" charset="0"/>
              </a:rPr>
              <a:t>0.1356811 - 0.1062031 = 0.029478</a:t>
            </a:r>
            <a:endParaRPr lang="en-US" sz="1400" dirty="0"/>
          </a:p>
        </p:txBody>
      </p:sp>
    </p:spTree>
    <p:extLst>
      <p:ext uri="{BB962C8B-B14F-4D97-AF65-F5344CB8AC3E}">
        <p14:creationId xmlns:p14="http://schemas.microsoft.com/office/powerpoint/2010/main" val="65334016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114" y="126478"/>
            <a:ext cx="8802210" cy="5816977"/>
          </a:xfrm>
          <a:prstGeom prst="rect">
            <a:avLst/>
          </a:prstGeom>
        </p:spPr>
        <p:txBody>
          <a:bodyPr wrap="square">
            <a:spAutoFit/>
          </a:bodyPr>
          <a:lstStyle/>
          <a:p>
            <a:pPr marL="457200" indent="-457200">
              <a:defRPr/>
            </a:pPr>
            <a:r>
              <a:rPr lang="en-US" sz="2400" b="1" dirty="0" smtClean="0">
                <a:solidFill>
                  <a:srgbClr val="000099"/>
                </a:solidFill>
                <a:latin typeface="Comic Sans MS" pitchFamily="66" charset="0"/>
              </a:rPr>
              <a:t>3) use the –</a:t>
            </a:r>
            <a:r>
              <a:rPr lang="en-US" sz="2400" b="1" dirty="0" err="1" smtClean="0">
                <a:solidFill>
                  <a:srgbClr val="000099"/>
                </a:solidFill>
                <a:latin typeface="Comic Sans MS" pitchFamily="66" charset="0"/>
              </a:rPr>
              <a:t>nlcom</a:t>
            </a:r>
            <a:r>
              <a:rPr lang="en-US" sz="2400" b="1" dirty="0" smtClean="0">
                <a:solidFill>
                  <a:srgbClr val="000099"/>
                </a:solidFill>
                <a:latin typeface="Comic Sans MS" pitchFamily="66" charset="0"/>
              </a:rPr>
              <a:t>- command</a:t>
            </a:r>
          </a:p>
          <a:p>
            <a:pPr marL="457200" indent="-457200">
              <a:defRPr/>
            </a:pPr>
            <a:endParaRPr lang="en-US" sz="1400" b="1" dirty="0" smtClean="0">
              <a:latin typeface="Courier New" pitchFamily="49" charset="0"/>
              <a:cs typeface="Courier New" pitchFamily="49" charset="0"/>
            </a:endParaRPr>
          </a:p>
          <a:p>
            <a:pPr marL="457200" indent="-457200">
              <a:defRPr/>
            </a:pPr>
            <a:r>
              <a:rPr lang="en-US" sz="1400" b="1" dirty="0" err="1" smtClean="0">
                <a:latin typeface="Courier New" pitchFamily="49" charset="0"/>
                <a:cs typeface="Courier New" pitchFamily="49" charset="0"/>
              </a:rPr>
              <a:t>nlcom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Coef</a:t>
            </a:r>
            <a:r>
              <a:rPr lang="en-US" sz="1400" b="1" dirty="0" smtClean="0">
                <a:latin typeface="Courier New" pitchFamily="49" charset="0"/>
                <a:cs typeface="Courier New" pitchFamily="49" charset="0"/>
              </a:rPr>
              <a:t>.   Std. Err.      z    P&gt;|z|     [95% Conf. Interval]</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_nl_1 |    .029478   .0034232     8.61   0.000     .0227687    .0361873</a:t>
            </a:r>
          </a:p>
          <a:p>
            <a:pPr marL="457200" indent="-457200">
              <a:defRPr/>
            </a:pPr>
            <a:r>
              <a:rPr lang="en-US" sz="1400" b="1" dirty="0" smtClean="0">
                <a:latin typeface="Courier New" pitchFamily="49" charset="0"/>
                <a:cs typeface="Courier New" pitchFamily="49" charset="0"/>
              </a:rPr>
              <a:t>------------------------------------------------------------------------------</a:t>
            </a:r>
          </a:p>
          <a:p>
            <a:pPr marL="457200" indent="-457200">
              <a:defRPr/>
            </a:pPr>
            <a:endParaRPr lang="en-US" sz="1400" b="1" dirty="0" smtClean="0">
              <a:latin typeface="Courier New" pitchFamily="49" charset="0"/>
              <a:cs typeface="Courier New" pitchFamily="49" charset="0"/>
            </a:endParaRPr>
          </a:p>
          <a:p>
            <a:pPr marL="457200" indent="-457200">
              <a:defRPr/>
            </a:pPr>
            <a:r>
              <a:rPr lang="en-US" sz="2400" b="1" dirty="0" smtClean="0">
                <a:solidFill>
                  <a:srgbClr val="000099"/>
                </a:solidFill>
                <a:latin typeface="Comic Sans MS" pitchFamily="66" charset="0"/>
              </a:rPr>
              <a:t>The same command works just as easily for the RR: </a:t>
            </a:r>
          </a:p>
          <a:p>
            <a:pPr marL="457200" indent="-457200">
              <a:defRPr/>
            </a:pPr>
            <a:endParaRPr lang="en-US" sz="2400" b="1" dirty="0" smtClean="0">
              <a:solidFill>
                <a:srgbClr val="000099"/>
              </a:solidFill>
              <a:latin typeface="Comic Sans MS" pitchFamily="66" charset="0"/>
            </a:endParaRPr>
          </a:p>
          <a:p>
            <a:pPr marL="457200" indent="-457200">
              <a:defRPr/>
            </a:pPr>
            <a:r>
              <a:rPr lang="en-US" sz="1400" b="1" dirty="0" err="1" smtClean="0">
                <a:latin typeface="Courier New" pitchFamily="49" charset="0"/>
                <a:cs typeface="Courier New" pitchFamily="49" charset="0"/>
              </a:rPr>
              <a:t>nlcom</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(_b[_cons]+(25*_b[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])+(25*25*_b[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a:t>
            </a:r>
          </a:p>
          <a:p>
            <a:pPr marL="457200" indent="-457200">
              <a:defRPr/>
            </a:pPr>
            <a:endParaRPr lang="en-US" sz="1400" b="1" dirty="0" smtClean="0">
              <a:solidFill>
                <a:srgbClr val="000099"/>
              </a:solidFill>
              <a:latin typeface="Courier New" pitchFamily="49" charset="0"/>
              <a:cs typeface="Courier New" pitchFamily="49" charset="0"/>
            </a:endParaRP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Coef</a:t>
            </a:r>
            <a:r>
              <a:rPr lang="en-US" sz="1400" b="1" dirty="0" smtClean="0">
                <a:latin typeface="Courier New" pitchFamily="49" charset="0"/>
                <a:cs typeface="Courier New" pitchFamily="49" charset="0"/>
              </a:rPr>
              <a:t>.   Std. Err.      z    P&gt;|z|     [95% Conf. Interval]</a:t>
            </a:r>
          </a:p>
          <a:p>
            <a:pPr marL="457200" indent="-457200">
              <a:defRPr/>
            </a:pPr>
            <a:r>
              <a:rPr lang="en-US" sz="1400" b="1" dirty="0" smtClean="0">
                <a:latin typeface="Courier New" pitchFamily="49" charset="0"/>
                <a:cs typeface="Courier New" pitchFamily="49" charset="0"/>
              </a:rPr>
              <a:t>-------------+----------------------------------------------------------------</a:t>
            </a:r>
          </a:p>
          <a:p>
            <a:pPr marL="457200" indent="-457200">
              <a:defRPr/>
            </a:pPr>
            <a:r>
              <a:rPr lang="en-US" sz="1400" b="1" dirty="0" smtClean="0">
                <a:latin typeface="Courier New" pitchFamily="49" charset="0"/>
                <a:cs typeface="Courier New" pitchFamily="49" charset="0"/>
              </a:rPr>
              <a:t>       _nl_1 |   1.277562   .0346129    36.91   0.000     1.209722    1.345402</a:t>
            </a:r>
          </a:p>
          <a:p>
            <a:pPr marL="457200" indent="-457200">
              <a:defRPr/>
            </a:pPr>
            <a:r>
              <a:rPr lang="en-US" sz="1400" b="1" dirty="0" smtClean="0">
                <a:latin typeface="Courier New" pitchFamily="49" charset="0"/>
                <a:cs typeface="Courier New" pitchFamily="49" charset="0"/>
              </a:rPr>
              <a:t>------------------------------------------------------------------------------</a:t>
            </a:r>
          </a:p>
          <a:p>
            <a:pPr marL="457200" indent="-457200">
              <a:defRPr/>
            </a:pPr>
            <a:endParaRPr lang="en-US" sz="1400" b="1" dirty="0" smtClean="0">
              <a:latin typeface="Courier New" pitchFamily="49" charset="0"/>
              <a:cs typeface="Courier New" pitchFamily="49" charset="0"/>
            </a:endParaRPr>
          </a:p>
          <a:p>
            <a:pPr marL="457200" indent="-457200">
              <a:defRPr/>
            </a:pPr>
            <a:r>
              <a:rPr lang="en-US" sz="2400" b="1" dirty="0" smtClean="0">
                <a:solidFill>
                  <a:srgbClr val="000099"/>
                </a:solidFill>
                <a:latin typeface="Comic Sans MS" pitchFamily="66" charset="0"/>
              </a:rPr>
              <a:t>But this is for a specific covariate pattern (in this case, </a:t>
            </a:r>
          </a:p>
          <a:p>
            <a:pPr marL="457200" indent="-457200">
              <a:defRPr/>
            </a:pPr>
            <a:r>
              <a:rPr lang="en-US" sz="2400" b="1" dirty="0" smtClean="0">
                <a:solidFill>
                  <a:srgbClr val="000099"/>
                </a:solidFill>
                <a:latin typeface="Comic Sans MS" pitchFamily="66" charset="0"/>
                <a:cs typeface="Courier New" pitchFamily="49" charset="0"/>
              </a:rPr>
              <a:t>NH-white women aged 25). </a:t>
            </a:r>
            <a:endParaRPr lang="en-US" sz="1400" b="1" dirty="0" smtClean="0">
              <a:latin typeface="Courier New" pitchFamily="49" charset="0"/>
              <a:cs typeface="Courier New" pitchFamily="49" charset="0"/>
            </a:endParaRPr>
          </a:p>
        </p:txBody>
      </p:sp>
    </p:spTree>
    <p:extLst>
      <p:ext uri="{BB962C8B-B14F-4D97-AF65-F5344CB8AC3E}">
        <p14:creationId xmlns:p14="http://schemas.microsoft.com/office/powerpoint/2010/main" val="2640629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Oddness of Odds Ratios</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dirty="0" smtClean="0"/>
              <a:t>Compare the outcomes in two groups</a:t>
            </a:r>
          </a:p>
          <a:p>
            <a:pPr>
              <a:buNone/>
            </a:pPr>
            <a:r>
              <a:rPr lang="en-US" dirty="0"/>
              <a:t>	</a:t>
            </a:r>
            <a:r>
              <a:rPr lang="en-US" dirty="0" smtClean="0"/>
              <a:t>Odds in Group 2:   </a:t>
            </a:r>
            <a:r>
              <a:rPr lang="en-US" u="sng" dirty="0" smtClean="0"/>
              <a:t>P2/(1-P2)</a:t>
            </a:r>
          </a:p>
          <a:p>
            <a:pPr>
              <a:buNone/>
            </a:pPr>
            <a:r>
              <a:rPr lang="en-US" dirty="0"/>
              <a:t>	</a:t>
            </a:r>
            <a:r>
              <a:rPr lang="en-US" dirty="0" smtClean="0"/>
              <a:t>Odds in Group 1:   P1/(1-P1)</a:t>
            </a:r>
          </a:p>
          <a:p>
            <a:r>
              <a:rPr lang="en-US" dirty="0" smtClean="0"/>
              <a:t>Correct Interpretation:  Group 2 has (1-OR)% increased odds of outcome Y compared to Group 1</a:t>
            </a:r>
          </a:p>
          <a:p>
            <a:r>
              <a:rPr lang="en-US" dirty="0" smtClean="0"/>
              <a:t>Problem: temptation to interpret as relative risks because a ratio of odds is difficult to understand; OR does not approximate RR when outcome is common</a:t>
            </a:r>
            <a:endParaRPr lang="en-US" dirty="0"/>
          </a:p>
        </p:txBody>
      </p:sp>
      <p:sp>
        <p:nvSpPr>
          <p:cNvPr id="4" name="TextBox 3"/>
          <p:cNvSpPr txBox="1"/>
          <p:nvPr/>
        </p:nvSpPr>
        <p:spPr>
          <a:xfrm>
            <a:off x="5715000" y="2286000"/>
            <a:ext cx="978153" cy="584775"/>
          </a:xfrm>
          <a:prstGeom prst="rect">
            <a:avLst/>
          </a:prstGeom>
          <a:noFill/>
        </p:spPr>
        <p:txBody>
          <a:bodyPr wrap="none" rtlCol="0">
            <a:spAutoFit/>
          </a:bodyPr>
          <a:lstStyle/>
          <a:p>
            <a:r>
              <a:rPr lang="en-US" sz="3200" dirty="0" smtClean="0"/>
              <a:t>= OR</a:t>
            </a:r>
            <a:endParaRPr lang="en-US" sz="3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2" y="174087"/>
            <a:ext cx="8780014" cy="2154436"/>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Could evaluate the RD &amp; RR holding all covariates at their means: marginal effect at the mean</a:t>
            </a:r>
          </a:p>
          <a:p>
            <a:endParaRPr lang="en-US" sz="2400" b="1" dirty="0">
              <a:solidFill>
                <a:srgbClr val="000099"/>
              </a:solidFill>
              <a:latin typeface="Comic Sans MS" pitchFamily="66" charset="0"/>
              <a:cs typeface="Courier New" pitchFamily="49" charset="0"/>
            </a:endParaRPr>
          </a:p>
          <a:p>
            <a:endParaRPr lang="en-US" sz="2400" b="1" dirty="0" smtClean="0">
              <a:solidFill>
                <a:srgbClr val="000099"/>
              </a:solidFill>
              <a:latin typeface="Comic Sans MS" pitchFamily="66" charset="0"/>
              <a:cs typeface="Courier New" pitchFamily="49" charset="0"/>
            </a:endParaRPr>
          </a:p>
          <a:p>
            <a:endParaRPr lang="en-US" sz="2400" b="1" dirty="0" smtClean="0">
              <a:solidFill>
                <a:srgbClr val="000099"/>
              </a:solidFill>
              <a:latin typeface="Comic Sans MS" pitchFamily="66" charset="0"/>
              <a:cs typeface="Courier New" pitchFamily="49" charset="0"/>
            </a:endParaRPr>
          </a:p>
          <a:p>
            <a:endParaRPr lang="en-US" sz="1400" b="1" dirty="0" smtClean="0">
              <a:solidFill>
                <a:srgbClr val="000099"/>
              </a:solidFill>
              <a:latin typeface="Comic Sans MS" pitchFamily="66" charset="0"/>
              <a:cs typeface="Courier New" pitchFamily="49" charset="0"/>
            </a:endParaRPr>
          </a:p>
        </p:txBody>
      </p:sp>
      <p:pic>
        <p:nvPicPr>
          <p:cNvPr id="66562" name="Picture 2"/>
          <p:cNvPicPr>
            <a:picLocks noChangeAspect="1" noChangeArrowheads="1"/>
          </p:cNvPicPr>
          <p:nvPr/>
        </p:nvPicPr>
        <p:blipFill>
          <a:blip r:embed="rId2" cstate="print"/>
          <a:srcRect/>
          <a:stretch>
            <a:fillRect/>
          </a:stretch>
        </p:blipFill>
        <p:spPr bwMode="auto">
          <a:xfrm>
            <a:off x="304800" y="1143000"/>
            <a:ext cx="8232206" cy="2195512"/>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cstate="print"/>
          <a:srcRect/>
          <a:stretch>
            <a:fillRect/>
          </a:stretch>
        </p:blipFill>
        <p:spPr bwMode="auto">
          <a:xfrm>
            <a:off x="228600" y="4267200"/>
            <a:ext cx="8219969" cy="685800"/>
          </a:xfrm>
          <a:prstGeom prst="rect">
            <a:avLst/>
          </a:prstGeom>
          <a:noFill/>
          <a:ln w="9525">
            <a:noFill/>
            <a:miter lim="800000"/>
            <a:headEnd/>
            <a:tailEnd/>
          </a:ln>
          <a:effectLst/>
        </p:spPr>
      </p:pic>
      <p:sp>
        <p:nvSpPr>
          <p:cNvPr id="3" name="Rectangle 2"/>
          <p:cNvSpPr/>
          <p:nvPr/>
        </p:nvSpPr>
        <p:spPr>
          <a:xfrm>
            <a:off x="5588493" y="2111536"/>
            <a:ext cx="3333565" cy="1200329"/>
          </a:xfrm>
          <a:prstGeom prst="rect">
            <a:avLst/>
          </a:prstGeom>
          <a:solidFill>
            <a:schemeClr val="tx2">
              <a:lumMod val="20000"/>
              <a:lumOff val="80000"/>
            </a:schemeClr>
          </a:solidFill>
          <a:ln w="38100">
            <a:solidFill>
              <a:srgbClr val="FF0000"/>
            </a:solidFill>
          </a:ln>
        </p:spPr>
        <p:txBody>
          <a:bodyPr wrap="square">
            <a:spAutoFit/>
          </a:bodyPr>
          <a:lstStyle/>
          <a:p>
            <a:r>
              <a:rPr lang="en-US" b="1" dirty="0" smtClean="0">
                <a:solidFill>
                  <a:srgbClr val="000099"/>
                </a:solidFill>
                <a:latin typeface="Comic Sans MS" pitchFamily="66" charset="0"/>
                <a:cs typeface="Courier New" pitchFamily="49" charset="0"/>
              </a:rPr>
              <a:t>Adjusted RD for the average woman in the dataset = 0.0318 </a:t>
            </a:r>
          </a:p>
          <a:p>
            <a:r>
              <a:rPr lang="en-US" b="1" dirty="0" smtClean="0">
                <a:solidFill>
                  <a:srgbClr val="000099"/>
                </a:solidFill>
                <a:latin typeface="Comic Sans MS" pitchFamily="66" charset="0"/>
                <a:cs typeface="Courier New" pitchFamily="49" charset="0"/>
              </a:rPr>
              <a:t>(95% CI: 0.0249, 0.0388)</a:t>
            </a:r>
          </a:p>
        </p:txBody>
      </p:sp>
      <p:sp>
        <p:nvSpPr>
          <p:cNvPr id="9" name="Rectangle 8"/>
          <p:cNvSpPr/>
          <p:nvPr/>
        </p:nvSpPr>
        <p:spPr>
          <a:xfrm>
            <a:off x="152400" y="3429000"/>
            <a:ext cx="8991600" cy="892552"/>
          </a:xfrm>
          <a:prstGeom prst="rect">
            <a:avLst/>
          </a:prstGeom>
        </p:spPr>
        <p:txBody>
          <a:bodyPr wrap="square">
            <a:spAutoFit/>
          </a:bodyPr>
          <a:lstStyle/>
          <a:p>
            <a:r>
              <a:rPr lang="en-US" sz="1200" dirty="0" err="1" smtClean="0"/>
              <a:t>logit</a:t>
            </a:r>
            <a:r>
              <a:rPr lang="en-US" sz="1200" dirty="0" smtClean="0"/>
              <a:t> </a:t>
            </a:r>
            <a:r>
              <a:rPr lang="en-US" sz="1200" dirty="0" err="1" smtClean="0"/>
              <a:t>ptb</a:t>
            </a:r>
            <a:r>
              <a:rPr lang="en-US" sz="1200" dirty="0" smtClean="0"/>
              <a:t> </a:t>
            </a:r>
            <a:r>
              <a:rPr lang="en-US" sz="1200" dirty="0" err="1" smtClean="0"/>
              <a:t>unmar</a:t>
            </a:r>
            <a:r>
              <a:rPr lang="en-US" sz="1200" dirty="0" smtClean="0"/>
              <a:t> </a:t>
            </a:r>
            <a:r>
              <a:rPr lang="en-US" sz="1200" dirty="0" err="1" smtClean="0"/>
              <a:t>c.mager</a:t>
            </a:r>
            <a:r>
              <a:rPr lang="en-US" sz="1200" dirty="0" smtClean="0"/>
              <a:t>##</a:t>
            </a:r>
            <a:r>
              <a:rPr lang="en-US" sz="1200" dirty="0" err="1" smtClean="0"/>
              <a:t>c.mager</a:t>
            </a:r>
            <a:r>
              <a:rPr lang="en-US" sz="1200" dirty="0" smtClean="0"/>
              <a:t> </a:t>
            </a:r>
            <a:r>
              <a:rPr lang="en-US" sz="1200" dirty="0" err="1" smtClean="0"/>
              <a:t>i.race</a:t>
            </a:r>
            <a:r>
              <a:rPr lang="en-US" sz="1200" dirty="0" smtClean="0"/>
              <a:t>, </a:t>
            </a:r>
            <a:r>
              <a:rPr lang="en-US" sz="1200" dirty="0" err="1" smtClean="0"/>
              <a:t>cformat</a:t>
            </a:r>
            <a:r>
              <a:rPr lang="en-US" sz="1200" dirty="0" smtClean="0"/>
              <a:t>(%6.4f) </a:t>
            </a:r>
            <a:r>
              <a:rPr lang="en-US" sz="1200" dirty="0" err="1" smtClean="0"/>
              <a:t>nolog</a:t>
            </a:r>
            <a:endParaRPr lang="en-US" sz="1200" dirty="0" smtClean="0"/>
          </a:p>
          <a:p>
            <a:r>
              <a:rPr lang="en-US" sz="1200" dirty="0" err="1" smtClean="0"/>
              <a:t>nlcom</a:t>
            </a:r>
            <a:r>
              <a:rPr lang="en-US" sz="1200" dirty="0" smtClean="0"/>
              <a:t>  </a:t>
            </a:r>
            <a:r>
              <a:rPr lang="en-US" sz="1200" dirty="0" err="1" smtClean="0"/>
              <a:t>invlogit</a:t>
            </a:r>
            <a:r>
              <a:rPr lang="en-US" sz="1200" dirty="0" smtClean="0"/>
              <a:t>(_b[_cons]+_b[</a:t>
            </a:r>
            <a:r>
              <a:rPr lang="en-US" sz="1200" dirty="0" err="1" smtClean="0"/>
              <a:t>unmar</a:t>
            </a:r>
            <a:r>
              <a:rPr lang="en-US" sz="1200" dirty="0" smtClean="0"/>
              <a:t>]+(26.27*_b[</a:t>
            </a:r>
            <a:r>
              <a:rPr lang="en-US" sz="1200" dirty="0" err="1" smtClean="0"/>
              <a:t>mager</a:t>
            </a:r>
            <a:r>
              <a:rPr lang="en-US" sz="1200" dirty="0" smtClean="0"/>
              <a:t>])+(26.27*26.27*_b[</a:t>
            </a:r>
            <a:r>
              <a:rPr lang="en-US" sz="1200" dirty="0" err="1" smtClean="0"/>
              <a:t>c.mager#c.mager</a:t>
            </a:r>
            <a:r>
              <a:rPr lang="en-US" sz="1200" dirty="0" smtClean="0"/>
              <a:t>])+.2054*_b[2.race]+.4146*_b[3.race]+</a:t>
            </a:r>
          </a:p>
          <a:p>
            <a:r>
              <a:rPr lang="en-US" sz="1200" dirty="0" smtClean="0"/>
              <a:t>            .0667*_b[4.race])   </a:t>
            </a:r>
            <a:r>
              <a:rPr lang="en-US" sz="1600" b="1" dirty="0" smtClean="0">
                <a:solidFill>
                  <a:srgbClr val="FF0000"/>
                </a:solidFill>
              </a:rPr>
              <a:t>-</a:t>
            </a:r>
            <a:r>
              <a:rPr lang="en-US" sz="1400" b="1" dirty="0" smtClean="0">
                <a:solidFill>
                  <a:srgbClr val="FF0000"/>
                </a:solidFill>
              </a:rPr>
              <a:t> </a:t>
            </a:r>
            <a:r>
              <a:rPr lang="en-US" sz="1200" dirty="0" smtClean="0"/>
              <a:t>  </a:t>
            </a:r>
            <a:r>
              <a:rPr lang="en-US" sz="1200" dirty="0" err="1" smtClean="0"/>
              <a:t>invlogit</a:t>
            </a:r>
            <a:r>
              <a:rPr lang="en-US" sz="1200" dirty="0" smtClean="0"/>
              <a:t>(_b[_cons]+(26.27*_b[</a:t>
            </a:r>
            <a:r>
              <a:rPr lang="en-US" sz="1200" dirty="0" err="1" smtClean="0"/>
              <a:t>mager</a:t>
            </a:r>
            <a:r>
              <a:rPr lang="en-US" sz="1200" dirty="0" smtClean="0"/>
              <a:t>])+(26.27*26.27*_b[</a:t>
            </a:r>
            <a:r>
              <a:rPr lang="en-US" sz="1200" dirty="0" err="1" smtClean="0"/>
              <a:t>c.mager#c.mager</a:t>
            </a:r>
            <a:r>
              <a:rPr lang="en-US" sz="1200" dirty="0" smtClean="0"/>
              <a:t>])+.2054*_b[2.race]+</a:t>
            </a:r>
          </a:p>
          <a:p>
            <a:r>
              <a:rPr lang="en-US" sz="1200" dirty="0" smtClean="0"/>
              <a:t>             .4146*_b[3.race]+.0677*_b[4.race])</a:t>
            </a:r>
            <a:endParaRPr lang="en-US" sz="1200" dirty="0"/>
          </a:p>
        </p:txBody>
      </p:sp>
      <p:pic>
        <p:nvPicPr>
          <p:cNvPr id="66564" name="Picture 4"/>
          <p:cNvPicPr>
            <a:picLocks noChangeAspect="1" noChangeArrowheads="1"/>
          </p:cNvPicPr>
          <p:nvPr/>
        </p:nvPicPr>
        <p:blipFill>
          <a:blip r:embed="rId4" cstate="print"/>
          <a:srcRect/>
          <a:stretch>
            <a:fillRect/>
          </a:stretch>
        </p:blipFill>
        <p:spPr bwMode="auto">
          <a:xfrm>
            <a:off x="152400" y="5790299"/>
            <a:ext cx="8305800" cy="831164"/>
          </a:xfrm>
          <a:prstGeom prst="rect">
            <a:avLst/>
          </a:prstGeom>
          <a:noFill/>
          <a:ln w="9525">
            <a:noFill/>
            <a:miter lim="800000"/>
            <a:headEnd/>
            <a:tailEnd/>
          </a:ln>
          <a:effectLst/>
        </p:spPr>
      </p:pic>
      <p:sp>
        <p:nvSpPr>
          <p:cNvPr id="13" name="TextBox 12"/>
          <p:cNvSpPr txBox="1"/>
          <p:nvPr/>
        </p:nvSpPr>
        <p:spPr>
          <a:xfrm>
            <a:off x="152400" y="5105400"/>
            <a:ext cx="8686800" cy="954107"/>
          </a:xfrm>
          <a:prstGeom prst="rect">
            <a:avLst/>
          </a:prstGeom>
          <a:noFill/>
        </p:spPr>
        <p:txBody>
          <a:bodyPr wrap="square" rtlCol="0">
            <a:spAutoFit/>
          </a:bodyPr>
          <a:lstStyle/>
          <a:p>
            <a:r>
              <a:rPr lang="en-US" sz="1200" dirty="0" err="1" smtClean="0"/>
              <a:t>nlcom</a:t>
            </a:r>
            <a:r>
              <a:rPr lang="en-US" sz="1200" dirty="0" smtClean="0"/>
              <a:t>  </a:t>
            </a:r>
            <a:r>
              <a:rPr lang="en-US" sz="1200" dirty="0" err="1" smtClean="0"/>
              <a:t>invlogit</a:t>
            </a:r>
            <a:r>
              <a:rPr lang="en-US" sz="1200" dirty="0" smtClean="0"/>
              <a:t>(_b[_cons]+_b[</a:t>
            </a:r>
            <a:r>
              <a:rPr lang="en-US" sz="1200" dirty="0" err="1" smtClean="0"/>
              <a:t>unmar</a:t>
            </a:r>
            <a:r>
              <a:rPr lang="en-US" sz="1200" dirty="0" smtClean="0"/>
              <a:t>]+(26.27*_b[</a:t>
            </a:r>
            <a:r>
              <a:rPr lang="en-US" sz="1200" dirty="0" err="1" smtClean="0"/>
              <a:t>mager</a:t>
            </a:r>
            <a:r>
              <a:rPr lang="en-US" sz="1200" dirty="0" smtClean="0"/>
              <a:t>])+(26.27*26.27*_b[</a:t>
            </a:r>
            <a:r>
              <a:rPr lang="en-US" sz="1200" dirty="0" err="1" smtClean="0"/>
              <a:t>c.mager#c.mager</a:t>
            </a:r>
            <a:r>
              <a:rPr lang="en-US" sz="1200" dirty="0" smtClean="0"/>
              <a:t>])+.2054*_b[2.race]+.4146*_b[3.race]+</a:t>
            </a:r>
          </a:p>
          <a:p>
            <a:r>
              <a:rPr lang="en-US" sz="1200" dirty="0" smtClean="0"/>
              <a:t>            .0667*_b[4.race])   </a:t>
            </a:r>
            <a:r>
              <a:rPr lang="en-US" sz="1400" b="1" dirty="0" smtClean="0">
                <a:solidFill>
                  <a:srgbClr val="FF0000"/>
                </a:solidFill>
              </a:rPr>
              <a:t>/ </a:t>
            </a:r>
            <a:r>
              <a:rPr lang="en-US" sz="1200" dirty="0" smtClean="0"/>
              <a:t>  </a:t>
            </a:r>
            <a:r>
              <a:rPr lang="en-US" sz="1200" dirty="0" err="1" smtClean="0"/>
              <a:t>invlogit</a:t>
            </a:r>
            <a:r>
              <a:rPr lang="en-US" sz="1200" dirty="0" smtClean="0"/>
              <a:t>(_b[_cons]+(26.27*_b[</a:t>
            </a:r>
            <a:r>
              <a:rPr lang="en-US" sz="1200" dirty="0" err="1" smtClean="0"/>
              <a:t>mager</a:t>
            </a:r>
            <a:r>
              <a:rPr lang="en-US" sz="1200" dirty="0" smtClean="0"/>
              <a:t>])+(26.27*26.27*_b[</a:t>
            </a:r>
            <a:r>
              <a:rPr lang="en-US" sz="1200" dirty="0" err="1" smtClean="0"/>
              <a:t>c.mager#c.mager</a:t>
            </a:r>
            <a:r>
              <a:rPr lang="en-US" sz="1200" dirty="0" smtClean="0"/>
              <a:t>])+.2054*_b[2.race]+</a:t>
            </a:r>
          </a:p>
          <a:p>
            <a:r>
              <a:rPr lang="en-US" sz="1200" dirty="0" smtClean="0"/>
              <a:t>             .4146*_b[3.race]+.0677*_b[4.race])</a:t>
            </a:r>
          </a:p>
          <a:p>
            <a:endParaRPr lang="en-US" dirty="0"/>
          </a:p>
        </p:txBody>
      </p:sp>
    </p:spTree>
    <p:extLst>
      <p:ext uri="{BB962C8B-B14F-4D97-AF65-F5344CB8AC3E}">
        <p14:creationId xmlns:p14="http://schemas.microsoft.com/office/powerpoint/2010/main" val="42128237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2" y="174087"/>
            <a:ext cx="8780014" cy="6278642"/>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Very easy with the margins post-estimation</a:t>
            </a:r>
          </a:p>
          <a:p>
            <a:endParaRPr lang="en-US" sz="1400" b="1" dirty="0" smtClean="0">
              <a:solidFill>
                <a:srgbClr val="000099"/>
              </a:solidFill>
              <a:latin typeface="Comic Sans MS" pitchFamily="66" charset="0"/>
              <a:cs typeface="Courier New" pitchFamily="49" charset="0"/>
            </a:endParaRPr>
          </a:p>
          <a:p>
            <a:r>
              <a:rPr lang="en-US" sz="1300" b="1" dirty="0" smtClean="0">
                <a:solidFill>
                  <a:srgbClr val="000099"/>
                </a:solidFill>
                <a:latin typeface="Courier New" pitchFamily="49" charset="0"/>
                <a:cs typeface="Courier New" pitchFamily="49" charset="0"/>
              </a:rPr>
              <a:t>margins </a:t>
            </a:r>
            <a:r>
              <a:rPr lang="en-US" sz="1300" b="1" dirty="0" err="1" smtClean="0">
                <a:solidFill>
                  <a:srgbClr val="000099"/>
                </a:solidFill>
                <a:latin typeface="Courier New" pitchFamily="49" charset="0"/>
                <a:cs typeface="Courier New" pitchFamily="49" charset="0"/>
              </a:rPr>
              <a:t>unmar</a:t>
            </a:r>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atmeans</a:t>
            </a:r>
            <a:r>
              <a:rPr lang="en-US" sz="1300" b="1" dirty="0" smtClean="0">
                <a:solidFill>
                  <a:srgbClr val="000099"/>
                </a:solidFill>
                <a:latin typeface="Courier New" pitchFamily="49" charset="0"/>
                <a:cs typeface="Courier New" pitchFamily="49" charset="0"/>
              </a:rPr>
              <a:t> post</a:t>
            </a:r>
          </a:p>
          <a:p>
            <a:endParaRPr lang="en-US" sz="1300" b="1" dirty="0" smtClean="0">
              <a:solidFill>
                <a:srgbClr val="000099"/>
              </a:solidFill>
              <a:latin typeface="Courier New" pitchFamily="49" charset="0"/>
              <a:cs typeface="Courier New" pitchFamily="49" charset="0"/>
            </a:endParaRPr>
          </a:p>
          <a:p>
            <a:r>
              <a:rPr lang="en-US" sz="1300" b="1" dirty="0" smtClean="0">
                <a:solidFill>
                  <a:srgbClr val="000099"/>
                </a:solidFill>
                <a:latin typeface="Courier New" pitchFamily="49" charset="0"/>
                <a:cs typeface="Courier New" pitchFamily="49" charset="0"/>
              </a:rPr>
              <a:t>Adjusted predictions                              Number of </a:t>
            </a:r>
            <a:r>
              <a:rPr lang="en-US" sz="1300" b="1" dirty="0" err="1" smtClean="0">
                <a:solidFill>
                  <a:srgbClr val="000099"/>
                </a:solidFill>
                <a:latin typeface="Courier New" pitchFamily="49" charset="0"/>
                <a:cs typeface="Courier New" pitchFamily="49" charset="0"/>
              </a:rPr>
              <a:t>obs</a:t>
            </a:r>
            <a:r>
              <a:rPr lang="en-US" sz="1300" b="1" dirty="0" smtClean="0">
                <a:solidFill>
                  <a:srgbClr val="000099"/>
                </a:solidFill>
                <a:latin typeface="Courier New" pitchFamily="49" charset="0"/>
                <a:cs typeface="Courier New" pitchFamily="49" charset="0"/>
              </a:rPr>
              <a:t>   =      47157</a:t>
            </a:r>
          </a:p>
          <a:p>
            <a:r>
              <a:rPr lang="en-US" sz="1300" b="1" dirty="0" smtClean="0">
                <a:solidFill>
                  <a:srgbClr val="000099"/>
                </a:solidFill>
                <a:latin typeface="Courier New" pitchFamily="49" charset="0"/>
                <a:cs typeface="Courier New" pitchFamily="49" charset="0"/>
              </a:rPr>
              <a:t>Model </a:t>
            </a:r>
            <a:r>
              <a:rPr lang="en-US" sz="1300" b="1" dirty="0" err="1" smtClean="0">
                <a:solidFill>
                  <a:srgbClr val="000099"/>
                </a:solidFill>
                <a:latin typeface="Courier New" pitchFamily="49" charset="0"/>
                <a:cs typeface="Courier New" pitchFamily="49" charset="0"/>
              </a:rPr>
              <a:t>VCE</a:t>
            </a:r>
            <a:r>
              <a:rPr lang="en-US" sz="1300" b="1" dirty="0" smtClean="0">
                <a:solidFill>
                  <a:srgbClr val="000099"/>
                </a:solidFill>
                <a:latin typeface="Courier New" pitchFamily="49" charset="0"/>
                <a:cs typeface="Courier New" pitchFamily="49" charset="0"/>
              </a:rPr>
              <a:t>    : </a:t>
            </a:r>
            <a:r>
              <a:rPr lang="en-US" sz="1300" b="1" dirty="0" err="1" smtClean="0">
                <a:solidFill>
                  <a:srgbClr val="000099"/>
                </a:solidFill>
                <a:latin typeface="Courier New" pitchFamily="49" charset="0"/>
                <a:cs typeface="Courier New" pitchFamily="49" charset="0"/>
              </a:rPr>
              <a:t>OIM</a:t>
            </a:r>
            <a:endParaRPr lang="en-US" sz="1300" b="1" dirty="0" smtClean="0">
              <a:solidFill>
                <a:srgbClr val="000099"/>
              </a:solidFill>
              <a:latin typeface="Courier New" pitchFamily="49" charset="0"/>
              <a:cs typeface="Courier New" pitchFamily="49" charset="0"/>
            </a:endParaRPr>
          </a:p>
          <a:p>
            <a:endParaRPr lang="en-US" sz="1300" b="1" dirty="0" smtClean="0">
              <a:solidFill>
                <a:srgbClr val="000099"/>
              </a:solidFill>
              <a:latin typeface="Courier New" pitchFamily="49" charset="0"/>
              <a:cs typeface="Courier New" pitchFamily="49" charset="0"/>
            </a:endParaRPr>
          </a:p>
          <a:p>
            <a:r>
              <a:rPr lang="en-US" sz="1300" b="1" dirty="0" smtClean="0">
                <a:solidFill>
                  <a:srgbClr val="000099"/>
                </a:solidFill>
                <a:latin typeface="Courier New" pitchFamily="49" charset="0"/>
                <a:cs typeface="Courier New" pitchFamily="49" charset="0"/>
              </a:rPr>
              <a:t>Expression   : Pr(</a:t>
            </a:r>
            <a:r>
              <a:rPr lang="en-US" sz="1300" b="1" dirty="0" err="1" smtClean="0">
                <a:solidFill>
                  <a:srgbClr val="000099"/>
                </a:solidFill>
                <a:latin typeface="Courier New" pitchFamily="49" charset="0"/>
                <a:cs typeface="Courier New" pitchFamily="49" charset="0"/>
              </a:rPr>
              <a:t>ptb</a:t>
            </a:r>
            <a:r>
              <a:rPr lang="en-US" sz="1300" b="1" dirty="0" smtClean="0">
                <a:solidFill>
                  <a:srgbClr val="000099"/>
                </a:solidFill>
                <a:latin typeface="Courier New" pitchFamily="49" charset="0"/>
                <a:cs typeface="Courier New" pitchFamily="49" charset="0"/>
              </a:rPr>
              <a:t>), predict()</a:t>
            </a:r>
          </a:p>
          <a:p>
            <a:r>
              <a:rPr lang="en-US" sz="1300" b="1" dirty="0" smtClean="0">
                <a:solidFill>
                  <a:srgbClr val="000099"/>
                </a:solidFill>
                <a:latin typeface="Courier New" pitchFamily="49" charset="0"/>
                <a:cs typeface="Courier New" pitchFamily="49" charset="0"/>
              </a:rPr>
              <a:t>at           : 0.unmar         =    .4882626 (mean)</a:t>
            </a:r>
          </a:p>
          <a:p>
            <a:r>
              <a:rPr lang="en-US" sz="1300" b="1" dirty="0" smtClean="0">
                <a:solidFill>
                  <a:srgbClr val="000099"/>
                </a:solidFill>
                <a:latin typeface="Courier New" pitchFamily="49" charset="0"/>
                <a:cs typeface="Courier New" pitchFamily="49" charset="0"/>
              </a:rPr>
              <a:t>               1.unmar         =    .5117374 (mean)</a:t>
            </a:r>
          </a:p>
          <a:p>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mager</a:t>
            </a:r>
            <a:r>
              <a:rPr lang="en-US" sz="1300" b="1" dirty="0" smtClean="0">
                <a:solidFill>
                  <a:srgbClr val="000099"/>
                </a:solidFill>
                <a:latin typeface="Courier New" pitchFamily="49" charset="0"/>
                <a:cs typeface="Courier New" pitchFamily="49" charset="0"/>
              </a:rPr>
              <a:t>           =    26.27179 (mean)</a:t>
            </a:r>
          </a:p>
          <a:p>
            <a:r>
              <a:rPr lang="en-US" sz="1300" b="1" dirty="0" smtClean="0">
                <a:solidFill>
                  <a:srgbClr val="000099"/>
                </a:solidFill>
                <a:latin typeface="Courier New" pitchFamily="49" charset="0"/>
                <a:cs typeface="Courier New" pitchFamily="49" charset="0"/>
              </a:rPr>
              <a:t>               1.race          =    .3133575 (mean)</a:t>
            </a:r>
          </a:p>
          <a:p>
            <a:r>
              <a:rPr lang="en-US" sz="1300" b="1" dirty="0" smtClean="0">
                <a:solidFill>
                  <a:srgbClr val="000099"/>
                </a:solidFill>
                <a:latin typeface="Courier New" pitchFamily="49" charset="0"/>
                <a:cs typeface="Courier New" pitchFamily="49" charset="0"/>
              </a:rPr>
              <a:t>               2.race          =    .2054202 (mean)</a:t>
            </a:r>
          </a:p>
          <a:p>
            <a:r>
              <a:rPr lang="en-US" sz="1300" b="1" dirty="0" smtClean="0">
                <a:solidFill>
                  <a:srgbClr val="000099"/>
                </a:solidFill>
                <a:latin typeface="Courier New" pitchFamily="49" charset="0"/>
                <a:cs typeface="Courier New" pitchFamily="49" charset="0"/>
              </a:rPr>
              <a:t>               3.race          =    .4145514 (mean)</a:t>
            </a:r>
          </a:p>
          <a:p>
            <a:r>
              <a:rPr lang="en-US" sz="1300" b="1" dirty="0" smtClean="0">
                <a:solidFill>
                  <a:srgbClr val="000099"/>
                </a:solidFill>
                <a:latin typeface="Courier New" pitchFamily="49" charset="0"/>
                <a:cs typeface="Courier New" pitchFamily="49" charset="0"/>
              </a:rPr>
              <a:t>               4.race          =    .0666709 (mean)</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            Delta-method</a:t>
            </a:r>
          </a:p>
          <a:p>
            <a:r>
              <a:rPr lang="en-US" sz="1300" b="1" dirty="0" smtClean="0">
                <a:solidFill>
                  <a:srgbClr val="000099"/>
                </a:solidFill>
                <a:latin typeface="Courier New" pitchFamily="49" charset="0"/>
                <a:cs typeface="Courier New" pitchFamily="49" charset="0"/>
              </a:rPr>
              <a:t>             |     Margin   Std. Err.      z    P&gt;|z|     [95% Conf. Interval]</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unmar</a:t>
            </a:r>
            <a:r>
              <a:rPr lang="en-US" sz="1300" b="1" dirty="0" smtClean="0">
                <a:solidFill>
                  <a:srgbClr val="000099"/>
                </a:solidFill>
                <a:latin typeface="Courier New" pitchFamily="49" charset="0"/>
                <a:cs typeface="Courier New" pitchFamily="49" charset="0"/>
              </a:rPr>
              <a:t> |</a:t>
            </a:r>
          </a:p>
          <a:p>
            <a:r>
              <a:rPr lang="en-US" sz="1300" b="1" dirty="0" smtClean="0">
                <a:solidFill>
                  <a:srgbClr val="000099"/>
                </a:solidFill>
                <a:latin typeface="Courier New" pitchFamily="49" charset="0"/>
                <a:cs typeface="Courier New" pitchFamily="49" charset="0"/>
              </a:rPr>
              <a:t>          0  |   .1164296   .0024155    48.20   0.000     .1116953    .1211638</a:t>
            </a:r>
          </a:p>
          <a:p>
            <a:r>
              <a:rPr lang="en-US" sz="1300" b="1" dirty="0" smtClean="0">
                <a:solidFill>
                  <a:srgbClr val="000099"/>
                </a:solidFill>
                <a:latin typeface="Courier New" pitchFamily="49" charset="0"/>
                <a:cs typeface="Courier New" pitchFamily="49" charset="0"/>
              </a:rPr>
              <a:t>          1  |   .1482751    .002951    50.25   0.000     .1424912    .1540591</a:t>
            </a:r>
          </a:p>
          <a:p>
            <a:r>
              <a:rPr lang="en-US" sz="1300" b="1" dirty="0" smtClean="0">
                <a:solidFill>
                  <a:srgbClr val="000099"/>
                </a:solidFill>
                <a:latin typeface="Courier New" pitchFamily="49" charset="0"/>
                <a:cs typeface="Courier New" pitchFamily="49" charset="0"/>
              </a:rPr>
              <a:t>------------------------------------------------------------------------------</a:t>
            </a:r>
          </a:p>
          <a:p>
            <a:endParaRPr lang="en-US" sz="1300" b="1" dirty="0" smtClean="0">
              <a:solidFill>
                <a:srgbClr val="000099"/>
              </a:solidFill>
              <a:latin typeface="Courier New" pitchFamily="49" charset="0"/>
              <a:cs typeface="Courier New" pitchFamily="49" charset="0"/>
            </a:endParaRPr>
          </a:p>
          <a:p>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lincom</a:t>
            </a:r>
            <a:r>
              <a:rPr lang="en-US" sz="1300" b="1" dirty="0" smtClean="0">
                <a:solidFill>
                  <a:srgbClr val="000099"/>
                </a:solidFill>
                <a:latin typeface="Courier New" pitchFamily="49" charset="0"/>
                <a:cs typeface="Courier New" pitchFamily="49" charset="0"/>
              </a:rPr>
              <a:t> _b[1.unmar] - _b[0.unmar]</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      </a:t>
            </a:r>
            <a:r>
              <a:rPr lang="en-US" sz="1300" b="1" dirty="0" err="1" smtClean="0">
                <a:solidFill>
                  <a:srgbClr val="000099"/>
                </a:solidFill>
                <a:latin typeface="Courier New" pitchFamily="49" charset="0"/>
                <a:cs typeface="Courier New" pitchFamily="49" charset="0"/>
              </a:rPr>
              <a:t>Coef</a:t>
            </a:r>
            <a:r>
              <a:rPr lang="en-US" sz="1300" b="1" dirty="0" smtClean="0">
                <a:solidFill>
                  <a:srgbClr val="000099"/>
                </a:solidFill>
                <a:latin typeface="Courier New" pitchFamily="49" charset="0"/>
                <a:cs typeface="Courier New" pitchFamily="49" charset="0"/>
              </a:rPr>
              <a:t>.   Std. Err.      z    P&gt;|z|     [95% Conf. Interval]</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(1) |   .0318456   .0035663     8.93   0.000     .0248558    .0388354</a:t>
            </a:r>
          </a:p>
          <a:p>
            <a:r>
              <a:rPr lang="en-US" sz="1300" b="1" dirty="0" smtClean="0">
                <a:solidFill>
                  <a:srgbClr val="000099"/>
                </a:solidFill>
                <a:latin typeface="Courier New" pitchFamily="49" charset="0"/>
                <a:cs typeface="Courier New" pitchFamily="49" charset="0"/>
              </a:rPr>
              <a:t>------------------------------------------------------------------------------</a:t>
            </a:r>
          </a:p>
        </p:txBody>
      </p:sp>
      <p:grpSp>
        <p:nvGrpSpPr>
          <p:cNvPr id="6" name="Group 5"/>
          <p:cNvGrpSpPr/>
          <p:nvPr/>
        </p:nvGrpSpPr>
        <p:grpSpPr>
          <a:xfrm>
            <a:off x="2743200" y="2133600"/>
            <a:ext cx="6178858" cy="3928615"/>
            <a:chOff x="2743200" y="2111536"/>
            <a:chExt cx="6178858" cy="3928615"/>
          </a:xfrm>
        </p:grpSpPr>
        <p:sp>
          <p:nvSpPr>
            <p:cNvPr id="3" name="Rectangle 2"/>
            <p:cNvSpPr/>
            <p:nvPr/>
          </p:nvSpPr>
          <p:spPr>
            <a:xfrm>
              <a:off x="5588493" y="2111536"/>
              <a:ext cx="3333565" cy="1200329"/>
            </a:xfrm>
            <a:prstGeom prst="rect">
              <a:avLst/>
            </a:prstGeom>
            <a:solidFill>
              <a:schemeClr val="tx2">
                <a:lumMod val="20000"/>
                <a:lumOff val="80000"/>
              </a:schemeClr>
            </a:solidFill>
            <a:ln w="38100">
              <a:solidFill>
                <a:srgbClr val="FF0000"/>
              </a:solidFill>
            </a:ln>
          </p:spPr>
          <p:txBody>
            <a:bodyPr wrap="square">
              <a:spAutoFit/>
            </a:bodyPr>
            <a:lstStyle/>
            <a:p>
              <a:r>
                <a:rPr lang="en-US" b="1" dirty="0" smtClean="0">
                  <a:solidFill>
                    <a:srgbClr val="000099"/>
                  </a:solidFill>
                  <a:latin typeface="Comic Sans MS" pitchFamily="66" charset="0"/>
                  <a:cs typeface="Courier New" pitchFamily="49" charset="0"/>
                </a:rPr>
                <a:t>Adjusted RD for the average woman in the dataset = 0.0318 </a:t>
              </a:r>
            </a:p>
            <a:p>
              <a:r>
                <a:rPr lang="en-US" b="1" dirty="0" smtClean="0">
                  <a:solidFill>
                    <a:srgbClr val="000099"/>
                  </a:solidFill>
                  <a:latin typeface="Comic Sans MS" pitchFamily="66" charset="0"/>
                  <a:cs typeface="Courier New" pitchFamily="49" charset="0"/>
                </a:rPr>
                <a:t>(95% CI: 0.0249, 0.0388)</a:t>
              </a:r>
            </a:p>
          </p:txBody>
        </p:sp>
        <p:cxnSp>
          <p:nvCxnSpPr>
            <p:cNvPr id="5" name="Straight Arrow Connector 4"/>
            <p:cNvCxnSpPr/>
            <p:nvPr/>
          </p:nvCxnSpPr>
          <p:spPr>
            <a:xfrm flipH="1">
              <a:off x="2743200" y="3330736"/>
              <a:ext cx="4114800" cy="27094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621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2" y="174087"/>
            <a:ext cx="8780014" cy="5416868"/>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Or the same thing in a single command line:</a:t>
            </a:r>
          </a:p>
          <a:p>
            <a:endParaRPr lang="en-US" sz="1400" b="1" dirty="0" smtClean="0">
              <a:solidFill>
                <a:srgbClr val="000099"/>
              </a:solidFill>
              <a:latin typeface="Comic Sans MS" pitchFamily="66" charset="0"/>
              <a:cs typeface="Courier New" pitchFamily="49" charset="0"/>
            </a:endParaRPr>
          </a:p>
          <a:p>
            <a:r>
              <a:rPr lang="en-US" sz="1400" b="1" dirty="0" smtClean="0">
                <a:solidFill>
                  <a:srgbClr val="000099"/>
                </a:solidFill>
                <a:latin typeface="Courier New" pitchFamily="49" charset="0"/>
                <a:cs typeface="Courier New" pitchFamily="49" charset="0"/>
              </a:rPr>
              <a:t>quietly </a:t>
            </a:r>
            <a:r>
              <a:rPr lang="en-US" sz="1400" b="1" dirty="0" err="1" smtClean="0">
                <a:solidFill>
                  <a:srgbClr val="000099"/>
                </a:solidFill>
                <a:latin typeface="Courier New" pitchFamily="49" charset="0"/>
                <a:cs typeface="Courier New" pitchFamily="49" charset="0"/>
              </a:rPr>
              <a:t>logit</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ptb</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i.unmar</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c.mager</a:t>
            </a:r>
            <a:r>
              <a:rPr lang="en-US" sz="1400" b="1" dirty="0" smtClean="0">
                <a:solidFill>
                  <a:srgbClr val="000099"/>
                </a:solidFill>
                <a:latin typeface="Courier New" pitchFamily="49" charset="0"/>
                <a:cs typeface="Courier New" pitchFamily="49" charset="0"/>
              </a:rPr>
              <a:t>##</a:t>
            </a:r>
            <a:r>
              <a:rPr lang="en-US" sz="1400" b="1" dirty="0" err="1" smtClean="0">
                <a:solidFill>
                  <a:srgbClr val="000099"/>
                </a:solidFill>
                <a:latin typeface="Courier New" pitchFamily="49" charset="0"/>
                <a:cs typeface="Courier New" pitchFamily="49" charset="0"/>
              </a:rPr>
              <a:t>c.mager</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i.race</a:t>
            </a:r>
            <a:endParaRPr lang="en-US" sz="1400" b="1" dirty="0" smtClean="0">
              <a:solidFill>
                <a:srgbClr val="000099"/>
              </a:solidFill>
              <a:latin typeface="Courier New" pitchFamily="49" charset="0"/>
              <a:cs typeface="Courier New" pitchFamily="49" charset="0"/>
            </a:endParaRPr>
          </a:p>
          <a:p>
            <a:r>
              <a:rPr lang="en-US" sz="1400" b="1" dirty="0" smtClean="0">
                <a:solidFill>
                  <a:srgbClr val="000099"/>
                </a:solidFill>
                <a:latin typeface="Courier New" pitchFamily="49" charset="0"/>
                <a:cs typeface="Courier New" pitchFamily="49" charset="0"/>
              </a:rPr>
              <a:t>margins, </a:t>
            </a:r>
            <a:r>
              <a:rPr lang="en-US" sz="1400" b="1" dirty="0" err="1" smtClean="0">
                <a:solidFill>
                  <a:srgbClr val="000099"/>
                </a:solidFill>
                <a:latin typeface="Courier New" pitchFamily="49" charset="0"/>
                <a:cs typeface="Courier New" pitchFamily="49" charset="0"/>
              </a:rPr>
              <a:t>dydx</a:t>
            </a:r>
            <a:r>
              <a:rPr lang="en-US" sz="1400" b="1" dirty="0" smtClean="0">
                <a:solidFill>
                  <a:srgbClr val="000099"/>
                </a:solidFill>
                <a:latin typeface="Courier New" pitchFamily="49" charset="0"/>
                <a:cs typeface="Courier New" pitchFamily="49" charset="0"/>
              </a:rPr>
              <a:t>(</a:t>
            </a:r>
            <a:r>
              <a:rPr lang="en-US" sz="1400" b="1" dirty="0" err="1" smtClean="0">
                <a:solidFill>
                  <a:srgbClr val="000099"/>
                </a:solidFill>
                <a:latin typeface="Courier New" pitchFamily="49" charset="0"/>
                <a:cs typeface="Courier New" pitchFamily="49" charset="0"/>
              </a:rPr>
              <a:t>unmar</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atmeans</a:t>
            </a:r>
            <a:endParaRPr lang="en-US" sz="1400" b="1" dirty="0" smtClean="0">
              <a:solidFill>
                <a:srgbClr val="000099"/>
              </a:solidFill>
              <a:latin typeface="Courier New" pitchFamily="49" charset="0"/>
              <a:cs typeface="Courier New" pitchFamily="49" charset="0"/>
            </a:endParaRPr>
          </a:p>
          <a:p>
            <a:endParaRPr lang="en-US" sz="1400" b="1" dirty="0" smtClean="0">
              <a:solidFill>
                <a:srgbClr val="000099"/>
              </a:solidFill>
              <a:latin typeface="Courier New" pitchFamily="49" charset="0"/>
              <a:cs typeface="Courier New" pitchFamily="49" charset="0"/>
            </a:endParaRPr>
          </a:p>
          <a:p>
            <a:r>
              <a:rPr lang="en-US" sz="1400" b="1" dirty="0" smtClean="0">
                <a:solidFill>
                  <a:srgbClr val="000099"/>
                </a:solidFill>
                <a:latin typeface="Courier New" pitchFamily="49" charset="0"/>
                <a:cs typeface="Courier New" pitchFamily="49" charset="0"/>
              </a:rPr>
              <a:t>Conditional marginal effects                      Number of </a:t>
            </a:r>
            <a:r>
              <a:rPr lang="en-US" sz="1400" b="1" dirty="0" err="1" smtClean="0">
                <a:solidFill>
                  <a:srgbClr val="000099"/>
                </a:solidFill>
                <a:latin typeface="Courier New" pitchFamily="49" charset="0"/>
                <a:cs typeface="Courier New" pitchFamily="49" charset="0"/>
              </a:rPr>
              <a:t>obs</a:t>
            </a:r>
            <a:r>
              <a:rPr lang="en-US" sz="1400" b="1" dirty="0" smtClean="0">
                <a:solidFill>
                  <a:srgbClr val="000099"/>
                </a:solidFill>
                <a:latin typeface="Courier New" pitchFamily="49" charset="0"/>
                <a:cs typeface="Courier New" pitchFamily="49" charset="0"/>
              </a:rPr>
              <a:t>   =      47157</a:t>
            </a:r>
          </a:p>
          <a:p>
            <a:r>
              <a:rPr lang="en-US" sz="1400" b="1" dirty="0" smtClean="0">
                <a:solidFill>
                  <a:srgbClr val="000099"/>
                </a:solidFill>
                <a:latin typeface="Courier New" pitchFamily="49" charset="0"/>
                <a:cs typeface="Courier New" pitchFamily="49" charset="0"/>
              </a:rPr>
              <a:t>Model </a:t>
            </a:r>
            <a:r>
              <a:rPr lang="en-US" sz="1400" b="1" dirty="0" err="1" smtClean="0">
                <a:solidFill>
                  <a:srgbClr val="000099"/>
                </a:solidFill>
                <a:latin typeface="Courier New" pitchFamily="49" charset="0"/>
                <a:cs typeface="Courier New" pitchFamily="49" charset="0"/>
              </a:rPr>
              <a:t>VCE</a:t>
            </a:r>
            <a:r>
              <a:rPr lang="en-US" sz="1400" b="1" dirty="0" smtClean="0">
                <a:solidFill>
                  <a:srgbClr val="000099"/>
                </a:solidFill>
                <a:latin typeface="Courier New" pitchFamily="49" charset="0"/>
                <a:cs typeface="Courier New" pitchFamily="49" charset="0"/>
              </a:rPr>
              <a:t>    : </a:t>
            </a:r>
            <a:r>
              <a:rPr lang="en-US" sz="1400" b="1" dirty="0" err="1" smtClean="0">
                <a:solidFill>
                  <a:srgbClr val="000099"/>
                </a:solidFill>
                <a:latin typeface="Courier New" pitchFamily="49" charset="0"/>
                <a:cs typeface="Courier New" pitchFamily="49" charset="0"/>
              </a:rPr>
              <a:t>OIM</a:t>
            </a:r>
            <a:endParaRPr lang="en-US" sz="1400" b="1" dirty="0" smtClean="0">
              <a:solidFill>
                <a:srgbClr val="000099"/>
              </a:solidFill>
              <a:latin typeface="Courier New" pitchFamily="49" charset="0"/>
              <a:cs typeface="Courier New" pitchFamily="49" charset="0"/>
            </a:endParaRPr>
          </a:p>
          <a:p>
            <a:endParaRPr lang="en-US" sz="1400" b="1" dirty="0" smtClean="0">
              <a:solidFill>
                <a:srgbClr val="000099"/>
              </a:solidFill>
              <a:latin typeface="Courier New" pitchFamily="49" charset="0"/>
              <a:cs typeface="Courier New" pitchFamily="49" charset="0"/>
            </a:endParaRPr>
          </a:p>
          <a:p>
            <a:r>
              <a:rPr lang="en-US" sz="1400" b="1" dirty="0" smtClean="0">
                <a:solidFill>
                  <a:srgbClr val="000099"/>
                </a:solidFill>
                <a:latin typeface="Courier New" pitchFamily="49" charset="0"/>
                <a:cs typeface="Courier New" pitchFamily="49" charset="0"/>
              </a:rPr>
              <a:t>Expression   : Pr(</a:t>
            </a:r>
            <a:r>
              <a:rPr lang="en-US" sz="1400" b="1" dirty="0" err="1" smtClean="0">
                <a:solidFill>
                  <a:srgbClr val="000099"/>
                </a:solidFill>
                <a:latin typeface="Courier New" pitchFamily="49" charset="0"/>
                <a:cs typeface="Courier New" pitchFamily="49" charset="0"/>
              </a:rPr>
              <a:t>ptb</a:t>
            </a:r>
            <a:r>
              <a:rPr lang="en-US" sz="1400" b="1" dirty="0" smtClean="0">
                <a:solidFill>
                  <a:srgbClr val="000099"/>
                </a:solidFill>
                <a:latin typeface="Courier New" pitchFamily="49" charset="0"/>
                <a:cs typeface="Courier New" pitchFamily="49" charset="0"/>
              </a:rPr>
              <a:t>), predict()</a:t>
            </a:r>
          </a:p>
          <a:p>
            <a:r>
              <a:rPr lang="en-US" sz="1400" b="1" dirty="0" err="1" smtClean="0">
                <a:solidFill>
                  <a:srgbClr val="000099"/>
                </a:solidFill>
                <a:latin typeface="Courier New" pitchFamily="49" charset="0"/>
                <a:cs typeface="Courier New" pitchFamily="49" charset="0"/>
              </a:rPr>
              <a:t>dy</a:t>
            </a:r>
            <a:r>
              <a:rPr lang="en-US" sz="1400" b="1" dirty="0" smtClean="0">
                <a:solidFill>
                  <a:srgbClr val="000099"/>
                </a:solidFill>
                <a:latin typeface="Courier New" pitchFamily="49" charset="0"/>
                <a:cs typeface="Courier New" pitchFamily="49" charset="0"/>
              </a:rPr>
              <a:t>/</a:t>
            </a:r>
            <a:r>
              <a:rPr lang="en-US" sz="1400" b="1" dirty="0" err="1" smtClean="0">
                <a:solidFill>
                  <a:srgbClr val="000099"/>
                </a:solidFill>
                <a:latin typeface="Courier New" pitchFamily="49" charset="0"/>
                <a:cs typeface="Courier New" pitchFamily="49" charset="0"/>
              </a:rPr>
              <a:t>dx</a:t>
            </a:r>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w.r.t</a:t>
            </a:r>
            <a:r>
              <a:rPr lang="en-US" sz="1400" b="1" dirty="0" smtClean="0">
                <a:solidFill>
                  <a:srgbClr val="000099"/>
                </a:solidFill>
                <a:latin typeface="Courier New" pitchFamily="49" charset="0"/>
                <a:cs typeface="Courier New" pitchFamily="49" charset="0"/>
              </a:rPr>
              <a:t>. : 1.unmar</a:t>
            </a:r>
          </a:p>
          <a:p>
            <a:r>
              <a:rPr lang="en-US" sz="1400" b="1" dirty="0" smtClean="0">
                <a:solidFill>
                  <a:srgbClr val="000099"/>
                </a:solidFill>
                <a:latin typeface="Courier New" pitchFamily="49" charset="0"/>
                <a:cs typeface="Courier New" pitchFamily="49" charset="0"/>
              </a:rPr>
              <a:t>at           : 0.unmar         =    .4882626 (mean)</a:t>
            </a:r>
          </a:p>
          <a:p>
            <a:r>
              <a:rPr lang="en-US" sz="1400" b="1" dirty="0" smtClean="0">
                <a:solidFill>
                  <a:srgbClr val="000099"/>
                </a:solidFill>
                <a:latin typeface="Courier New" pitchFamily="49" charset="0"/>
                <a:cs typeface="Courier New" pitchFamily="49" charset="0"/>
              </a:rPr>
              <a:t>               1.unmar         =    .5117374 (mean)</a:t>
            </a:r>
          </a:p>
          <a:p>
            <a:r>
              <a:rPr lang="en-US" sz="1400" b="1" dirty="0" smtClean="0">
                <a:solidFill>
                  <a:srgbClr val="000099"/>
                </a:solidFill>
                <a:latin typeface="Courier New" pitchFamily="49" charset="0"/>
                <a:cs typeface="Courier New" pitchFamily="49" charset="0"/>
              </a:rPr>
              <a:t>               </a:t>
            </a:r>
            <a:r>
              <a:rPr lang="en-US" sz="1400" b="1" dirty="0" err="1" smtClean="0">
                <a:solidFill>
                  <a:srgbClr val="000099"/>
                </a:solidFill>
                <a:latin typeface="Courier New" pitchFamily="49" charset="0"/>
                <a:cs typeface="Courier New" pitchFamily="49" charset="0"/>
              </a:rPr>
              <a:t>mager</a:t>
            </a:r>
            <a:r>
              <a:rPr lang="en-US" sz="1400" b="1" dirty="0" smtClean="0">
                <a:solidFill>
                  <a:srgbClr val="000099"/>
                </a:solidFill>
                <a:latin typeface="Courier New" pitchFamily="49" charset="0"/>
                <a:cs typeface="Courier New" pitchFamily="49" charset="0"/>
              </a:rPr>
              <a:t>           =    26.27179 (mean)</a:t>
            </a:r>
          </a:p>
          <a:p>
            <a:r>
              <a:rPr lang="en-US" sz="1400" b="1" dirty="0" smtClean="0">
                <a:solidFill>
                  <a:srgbClr val="000099"/>
                </a:solidFill>
                <a:latin typeface="Courier New" pitchFamily="49" charset="0"/>
                <a:cs typeface="Courier New" pitchFamily="49" charset="0"/>
              </a:rPr>
              <a:t>               1.race          =    .3133575 (mean)</a:t>
            </a:r>
          </a:p>
          <a:p>
            <a:r>
              <a:rPr lang="en-US" sz="1400" b="1" dirty="0" smtClean="0">
                <a:solidFill>
                  <a:srgbClr val="000099"/>
                </a:solidFill>
                <a:latin typeface="Courier New" pitchFamily="49" charset="0"/>
                <a:cs typeface="Courier New" pitchFamily="49" charset="0"/>
              </a:rPr>
              <a:t>               2.race          =    .2054202 (mean)</a:t>
            </a:r>
          </a:p>
          <a:p>
            <a:r>
              <a:rPr lang="en-US" sz="1400" b="1" dirty="0" smtClean="0">
                <a:solidFill>
                  <a:srgbClr val="000099"/>
                </a:solidFill>
                <a:latin typeface="Courier New" pitchFamily="49" charset="0"/>
                <a:cs typeface="Courier New" pitchFamily="49" charset="0"/>
              </a:rPr>
              <a:t>               3.race          =    .4145514 (mean)</a:t>
            </a:r>
          </a:p>
          <a:p>
            <a:r>
              <a:rPr lang="en-US" sz="1400" b="1" dirty="0" smtClean="0">
                <a:solidFill>
                  <a:srgbClr val="000099"/>
                </a:solidFill>
                <a:latin typeface="Courier New" pitchFamily="49" charset="0"/>
                <a:cs typeface="Courier New" pitchFamily="49" charset="0"/>
              </a:rPr>
              <a:t>               4.race          =    .0666709 (mean)</a:t>
            </a:r>
          </a:p>
          <a:p>
            <a:r>
              <a:rPr lang="en-US" sz="1400" b="1" dirty="0" smtClean="0">
                <a:solidFill>
                  <a:srgbClr val="000099"/>
                </a:solidFill>
                <a:latin typeface="Courier New" pitchFamily="49" charset="0"/>
                <a:cs typeface="Courier New" pitchFamily="49" charset="0"/>
              </a:rPr>
              <a:t>------------------------------------------------------------------------------</a:t>
            </a:r>
          </a:p>
          <a:p>
            <a:r>
              <a:rPr lang="en-US" sz="1400" b="1" dirty="0" smtClean="0">
                <a:solidFill>
                  <a:srgbClr val="000099"/>
                </a:solidFill>
                <a:latin typeface="Courier New" pitchFamily="49" charset="0"/>
                <a:cs typeface="Courier New" pitchFamily="49" charset="0"/>
              </a:rPr>
              <a:t>             |            Delta-method</a:t>
            </a:r>
          </a:p>
          <a:p>
            <a:r>
              <a:rPr lang="en-US" sz="1400" b="1" dirty="0" smtClean="0">
                <a:solidFill>
                  <a:srgbClr val="000099"/>
                </a:solidFill>
                <a:latin typeface="Courier New" pitchFamily="49" charset="0"/>
                <a:cs typeface="Courier New" pitchFamily="49" charset="0"/>
              </a:rPr>
              <a:t>             |      </a:t>
            </a:r>
            <a:r>
              <a:rPr lang="en-US" sz="1400" b="1" dirty="0" err="1" smtClean="0">
                <a:solidFill>
                  <a:srgbClr val="000099"/>
                </a:solidFill>
                <a:latin typeface="Courier New" pitchFamily="49" charset="0"/>
                <a:cs typeface="Courier New" pitchFamily="49" charset="0"/>
              </a:rPr>
              <a:t>dy</a:t>
            </a:r>
            <a:r>
              <a:rPr lang="en-US" sz="1400" b="1" dirty="0" smtClean="0">
                <a:solidFill>
                  <a:srgbClr val="000099"/>
                </a:solidFill>
                <a:latin typeface="Courier New" pitchFamily="49" charset="0"/>
                <a:cs typeface="Courier New" pitchFamily="49" charset="0"/>
              </a:rPr>
              <a:t>/</a:t>
            </a:r>
            <a:r>
              <a:rPr lang="en-US" sz="1400" b="1" dirty="0" err="1" smtClean="0">
                <a:solidFill>
                  <a:srgbClr val="000099"/>
                </a:solidFill>
                <a:latin typeface="Courier New" pitchFamily="49" charset="0"/>
                <a:cs typeface="Courier New" pitchFamily="49" charset="0"/>
              </a:rPr>
              <a:t>dx</a:t>
            </a:r>
            <a:r>
              <a:rPr lang="en-US" sz="1400" b="1" dirty="0" smtClean="0">
                <a:solidFill>
                  <a:srgbClr val="000099"/>
                </a:solidFill>
                <a:latin typeface="Courier New" pitchFamily="49" charset="0"/>
                <a:cs typeface="Courier New" pitchFamily="49" charset="0"/>
              </a:rPr>
              <a:t>   Std. Err.      z    P&gt;|z|     [95% Conf. Interval]</a:t>
            </a:r>
          </a:p>
          <a:p>
            <a:r>
              <a:rPr lang="en-US" sz="1400" b="1" dirty="0" smtClean="0">
                <a:solidFill>
                  <a:srgbClr val="000099"/>
                </a:solidFill>
                <a:latin typeface="Courier New" pitchFamily="49" charset="0"/>
                <a:cs typeface="Courier New" pitchFamily="49" charset="0"/>
              </a:rPr>
              <a:t>-------------+----------------------------------------------------------------</a:t>
            </a:r>
          </a:p>
          <a:p>
            <a:r>
              <a:rPr lang="en-US" sz="1400" b="1" dirty="0" smtClean="0">
                <a:solidFill>
                  <a:srgbClr val="000099"/>
                </a:solidFill>
                <a:latin typeface="Courier New" pitchFamily="49" charset="0"/>
                <a:cs typeface="Courier New" pitchFamily="49" charset="0"/>
              </a:rPr>
              <a:t>     1.unmar |   .0318456   .0035663     8.93   0.000     .0248558    .0388354</a:t>
            </a:r>
          </a:p>
          <a:p>
            <a:r>
              <a:rPr lang="en-US" sz="1400" b="1" dirty="0" smtClean="0">
                <a:solidFill>
                  <a:srgbClr val="000099"/>
                </a:solidFill>
                <a:latin typeface="Courier New" pitchFamily="49" charset="0"/>
                <a:cs typeface="Courier New" pitchFamily="49" charset="0"/>
              </a:rPr>
              <a:t>------------------------------------------------------------------------------</a:t>
            </a:r>
          </a:p>
          <a:p>
            <a:r>
              <a:rPr lang="en-US" sz="1400" b="1" dirty="0" smtClean="0">
                <a:solidFill>
                  <a:srgbClr val="000099"/>
                </a:solidFill>
                <a:latin typeface="Courier New" pitchFamily="49" charset="0"/>
                <a:cs typeface="Courier New" pitchFamily="49" charset="0"/>
              </a:rPr>
              <a:t>Note: </a:t>
            </a:r>
            <a:r>
              <a:rPr lang="en-US" sz="1400" b="1" dirty="0" err="1" smtClean="0">
                <a:solidFill>
                  <a:srgbClr val="000099"/>
                </a:solidFill>
                <a:latin typeface="Courier New" pitchFamily="49" charset="0"/>
                <a:cs typeface="Courier New" pitchFamily="49" charset="0"/>
              </a:rPr>
              <a:t>dy</a:t>
            </a:r>
            <a:r>
              <a:rPr lang="en-US" sz="1400" b="1" dirty="0" smtClean="0">
                <a:solidFill>
                  <a:srgbClr val="000099"/>
                </a:solidFill>
                <a:latin typeface="Courier New" pitchFamily="49" charset="0"/>
                <a:cs typeface="Courier New" pitchFamily="49" charset="0"/>
              </a:rPr>
              <a:t>/</a:t>
            </a:r>
            <a:r>
              <a:rPr lang="en-US" sz="1400" b="1" dirty="0" err="1" smtClean="0">
                <a:solidFill>
                  <a:srgbClr val="000099"/>
                </a:solidFill>
                <a:latin typeface="Courier New" pitchFamily="49" charset="0"/>
                <a:cs typeface="Courier New" pitchFamily="49" charset="0"/>
              </a:rPr>
              <a:t>dx</a:t>
            </a:r>
            <a:r>
              <a:rPr lang="en-US" sz="1400" b="1" dirty="0" smtClean="0">
                <a:solidFill>
                  <a:srgbClr val="000099"/>
                </a:solidFill>
                <a:latin typeface="Courier New" pitchFamily="49" charset="0"/>
                <a:cs typeface="Courier New" pitchFamily="49" charset="0"/>
              </a:rPr>
              <a:t> for factor levels is the discrete change from the base level.</a:t>
            </a:r>
          </a:p>
        </p:txBody>
      </p:sp>
      <p:sp>
        <p:nvSpPr>
          <p:cNvPr id="4" name="Rectangle 3"/>
          <p:cNvSpPr/>
          <p:nvPr/>
        </p:nvSpPr>
        <p:spPr>
          <a:xfrm>
            <a:off x="1504759" y="5706993"/>
            <a:ext cx="5535228" cy="646331"/>
          </a:xfrm>
          <a:prstGeom prst="rect">
            <a:avLst/>
          </a:prstGeom>
          <a:solidFill>
            <a:schemeClr val="tx2">
              <a:lumMod val="20000"/>
              <a:lumOff val="80000"/>
            </a:schemeClr>
          </a:solidFill>
          <a:ln w="38100">
            <a:solidFill>
              <a:srgbClr val="FF0000"/>
            </a:solidFill>
          </a:ln>
        </p:spPr>
        <p:txBody>
          <a:bodyPr wrap="square">
            <a:spAutoFit/>
          </a:bodyPr>
          <a:lstStyle/>
          <a:p>
            <a:r>
              <a:rPr lang="en-US" b="1" dirty="0" smtClean="0">
                <a:solidFill>
                  <a:srgbClr val="000099"/>
                </a:solidFill>
                <a:latin typeface="Comic Sans MS" pitchFamily="66" charset="0"/>
                <a:cs typeface="Courier New" pitchFamily="49" charset="0"/>
              </a:rPr>
              <a:t>Adjusted RD for the average woman in the dataset = 0.0318 (95% CI: 0.0249, 0.0388)</a:t>
            </a:r>
          </a:p>
        </p:txBody>
      </p:sp>
    </p:spTree>
    <p:extLst>
      <p:ext uri="{BB962C8B-B14F-4D97-AF65-F5344CB8AC3E}">
        <p14:creationId xmlns:p14="http://schemas.microsoft.com/office/powerpoint/2010/main" val="3772583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922" y="94186"/>
            <a:ext cx="8780014" cy="6647974"/>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And of course you can get the marginal RR at the mean</a:t>
            </a:r>
          </a:p>
          <a:p>
            <a:r>
              <a:rPr lang="en-US" sz="2400" b="1" dirty="0" smtClean="0">
                <a:solidFill>
                  <a:srgbClr val="000099"/>
                </a:solidFill>
                <a:latin typeface="Comic Sans MS" pitchFamily="66" charset="0"/>
                <a:cs typeface="Courier New" pitchFamily="49" charset="0"/>
              </a:rPr>
              <a:t>values of the covariates, too:</a:t>
            </a:r>
          </a:p>
          <a:p>
            <a:endParaRPr lang="en-US" sz="1400" b="1" dirty="0" smtClean="0">
              <a:solidFill>
                <a:srgbClr val="000099"/>
              </a:solidFill>
              <a:latin typeface="Comic Sans MS" pitchFamily="66" charset="0"/>
              <a:cs typeface="Courier New" pitchFamily="49" charset="0"/>
            </a:endParaRPr>
          </a:p>
          <a:p>
            <a:r>
              <a:rPr lang="en-US" sz="1300" b="1" dirty="0" smtClean="0">
                <a:solidFill>
                  <a:srgbClr val="000099"/>
                </a:solidFill>
                <a:latin typeface="Courier New" pitchFamily="49" charset="0"/>
                <a:cs typeface="Courier New" pitchFamily="49" charset="0"/>
              </a:rPr>
              <a:t>margins </a:t>
            </a:r>
            <a:r>
              <a:rPr lang="en-US" sz="1300" b="1" dirty="0" err="1" smtClean="0">
                <a:solidFill>
                  <a:srgbClr val="000099"/>
                </a:solidFill>
                <a:latin typeface="Courier New" pitchFamily="49" charset="0"/>
                <a:cs typeface="Courier New" pitchFamily="49" charset="0"/>
              </a:rPr>
              <a:t>unmar</a:t>
            </a:r>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atmeans</a:t>
            </a:r>
            <a:r>
              <a:rPr lang="en-US" sz="1300" b="1" dirty="0" smtClean="0">
                <a:solidFill>
                  <a:srgbClr val="000099"/>
                </a:solidFill>
                <a:latin typeface="Courier New" pitchFamily="49" charset="0"/>
                <a:cs typeface="Courier New" pitchFamily="49" charset="0"/>
              </a:rPr>
              <a:t> post</a:t>
            </a:r>
          </a:p>
          <a:p>
            <a:endParaRPr lang="en-US" sz="1300" b="1" dirty="0" smtClean="0">
              <a:solidFill>
                <a:srgbClr val="000099"/>
              </a:solidFill>
              <a:latin typeface="Courier New" pitchFamily="49" charset="0"/>
              <a:cs typeface="Courier New" pitchFamily="49" charset="0"/>
            </a:endParaRPr>
          </a:p>
          <a:p>
            <a:r>
              <a:rPr lang="en-US" sz="1300" b="1" dirty="0" smtClean="0">
                <a:solidFill>
                  <a:srgbClr val="000099"/>
                </a:solidFill>
                <a:latin typeface="Courier New" pitchFamily="49" charset="0"/>
                <a:cs typeface="Courier New" pitchFamily="49" charset="0"/>
              </a:rPr>
              <a:t>Adjusted predictions                              Number of </a:t>
            </a:r>
            <a:r>
              <a:rPr lang="en-US" sz="1300" b="1" dirty="0" err="1" smtClean="0">
                <a:solidFill>
                  <a:srgbClr val="000099"/>
                </a:solidFill>
                <a:latin typeface="Courier New" pitchFamily="49" charset="0"/>
                <a:cs typeface="Courier New" pitchFamily="49" charset="0"/>
              </a:rPr>
              <a:t>obs</a:t>
            </a:r>
            <a:r>
              <a:rPr lang="en-US" sz="1300" b="1" dirty="0" smtClean="0">
                <a:solidFill>
                  <a:srgbClr val="000099"/>
                </a:solidFill>
                <a:latin typeface="Courier New" pitchFamily="49" charset="0"/>
                <a:cs typeface="Courier New" pitchFamily="49" charset="0"/>
              </a:rPr>
              <a:t>   =      47157</a:t>
            </a:r>
          </a:p>
          <a:p>
            <a:r>
              <a:rPr lang="en-US" sz="1300" b="1" dirty="0" smtClean="0">
                <a:solidFill>
                  <a:srgbClr val="000099"/>
                </a:solidFill>
                <a:latin typeface="Courier New" pitchFamily="49" charset="0"/>
                <a:cs typeface="Courier New" pitchFamily="49" charset="0"/>
              </a:rPr>
              <a:t>Model </a:t>
            </a:r>
            <a:r>
              <a:rPr lang="en-US" sz="1300" b="1" dirty="0" err="1" smtClean="0">
                <a:solidFill>
                  <a:srgbClr val="000099"/>
                </a:solidFill>
                <a:latin typeface="Courier New" pitchFamily="49" charset="0"/>
                <a:cs typeface="Courier New" pitchFamily="49" charset="0"/>
              </a:rPr>
              <a:t>VCE</a:t>
            </a:r>
            <a:r>
              <a:rPr lang="en-US" sz="1300" b="1" dirty="0" smtClean="0">
                <a:solidFill>
                  <a:srgbClr val="000099"/>
                </a:solidFill>
                <a:latin typeface="Courier New" pitchFamily="49" charset="0"/>
                <a:cs typeface="Courier New" pitchFamily="49" charset="0"/>
              </a:rPr>
              <a:t>    : </a:t>
            </a:r>
            <a:r>
              <a:rPr lang="en-US" sz="1300" b="1" dirty="0" err="1" smtClean="0">
                <a:solidFill>
                  <a:srgbClr val="000099"/>
                </a:solidFill>
                <a:latin typeface="Courier New" pitchFamily="49" charset="0"/>
                <a:cs typeface="Courier New" pitchFamily="49" charset="0"/>
              </a:rPr>
              <a:t>OIM</a:t>
            </a:r>
            <a:endParaRPr lang="en-US" sz="1300" b="1" dirty="0" smtClean="0">
              <a:solidFill>
                <a:srgbClr val="000099"/>
              </a:solidFill>
              <a:latin typeface="Courier New" pitchFamily="49" charset="0"/>
              <a:cs typeface="Courier New" pitchFamily="49" charset="0"/>
            </a:endParaRPr>
          </a:p>
          <a:p>
            <a:endParaRPr lang="en-US" sz="1300" b="1" dirty="0" smtClean="0">
              <a:solidFill>
                <a:srgbClr val="000099"/>
              </a:solidFill>
              <a:latin typeface="Courier New" pitchFamily="49" charset="0"/>
              <a:cs typeface="Courier New" pitchFamily="49" charset="0"/>
            </a:endParaRPr>
          </a:p>
          <a:p>
            <a:r>
              <a:rPr lang="en-US" sz="1300" b="1" dirty="0" smtClean="0">
                <a:solidFill>
                  <a:srgbClr val="000099"/>
                </a:solidFill>
                <a:latin typeface="Courier New" pitchFamily="49" charset="0"/>
                <a:cs typeface="Courier New" pitchFamily="49" charset="0"/>
              </a:rPr>
              <a:t>Expression   : Pr(</a:t>
            </a:r>
            <a:r>
              <a:rPr lang="en-US" sz="1300" b="1" dirty="0" err="1" smtClean="0">
                <a:solidFill>
                  <a:srgbClr val="000099"/>
                </a:solidFill>
                <a:latin typeface="Courier New" pitchFamily="49" charset="0"/>
                <a:cs typeface="Courier New" pitchFamily="49" charset="0"/>
              </a:rPr>
              <a:t>ptb</a:t>
            </a:r>
            <a:r>
              <a:rPr lang="en-US" sz="1300" b="1" dirty="0" smtClean="0">
                <a:solidFill>
                  <a:srgbClr val="000099"/>
                </a:solidFill>
                <a:latin typeface="Courier New" pitchFamily="49" charset="0"/>
                <a:cs typeface="Courier New" pitchFamily="49" charset="0"/>
              </a:rPr>
              <a:t>), predict()</a:t>
            </a:r>
          </a:p>
          <a:p>
            <a:r>
              <a:rPr lang="en-US" sz="1300" b="1" dirty="0" smtClean="0">
                <a:solidFill>
                  <a:srgbClr val="000099"/>
                </a:solidFill>
                <a:latin typeface="Courier New" pitchFamily="49" charset="0"/>
                <a:cs typeface="Courier New" pitchFamily="49" charset="0"/>
              </a:rPr>
              <a:t>at           : 0.unmar         =    .4882626 (mean)</a:t>
            </a:r>
          </a:p>
          <a:p>
            <a:r>
              <a:rPr lang="en-US" sz="1300" b="1" dirty="0" smtClean="0">
                <a:solidFill>
                  <a:srgbClr val="000099"/>
                </a:solidFill>
                <a:latin typeface="Courier New" pitchFamily="49" charset="0"/>
                <a:cs typeface="Courier New" pitchFamily="49" charset="0"/>
              </a:rPr>
              <a:t>               1.unmar         =    .5117374 (mean)</a:t>
            </a:r>
          </a:p>
          <a:p>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mager</a:t>
            </a:r>
            <a:r>
              <a:rPr lang="en-US" sz="1300" b="1" dirty="0" smtClean="0">
                <a:solidFill>
                  <a:srgbClr val="000099"/>
                </a:solidFill>
                <a:latin typeface="Courier New" pitchFamily="49" charset="0"/>
                <a:cs typeface="Courier New" pitchFamily="49" charset="0"/>
              </a:rPr>
              <a:t>           =    26.27179 (mean)</a:t>
            </a:r>
          </a:p>
          <a:p>
            <a:r>
              <a:rPr lang="en-US" sz="1300" b="1" dirty="0" smtClean="0">
                <a:solidFill>
                  <a:srgbClr val="000099"/>
                </a:solidFill>
                <a:latin typeface="Courier New" pitchFamily="49" charset="0"/>
                <a:cs typeface="Courier New" pitchFamily="49" charset="0"/>
              </a:rPr>
              <a:t>               1.race          =    .3133575 (mean)</a:t>
            </a:r>
          </a:p>
          <a:p>
            <a:r>
              <a:rPr lang="en-US" sz="1300" b="1" dirty="0" smtClean="0">
                <a:solidFill>
                  <a:srgbClr val="000099"/>
                </a:solidFill>
                <a:latin typeface="Courier New" pitchFamily="49" charset="0"/>
                <a:cs typeface="Courier New" pitchFamily="49" charset="0"/>
              </a:rPr>
              <a:t>               2.race          =    .2054202 (mean)</a:t>
            </a:r>
          </a:p>
          <a:p>
            <a:r>
              <a:rPr lang="en-US" sz="1300" b="1" dirty="0" smtClean="0">
                <a:solidFill>
                  <a:srgbClr val="000099"/>
                </a:solidFill>
                <a:latin typeface="Courier New" pitchFamily="49" charset="0"/>
                <a:cs typeface="Courier New" pitchFamily="49" charset="0"/>
              </a:rPr>
              <a:t>               3.race          =    .4145514 (mean)</a:t>
            </a:r>
          </a:p>
          <a:p>
            <a:r>
              <a:rPr lang="en-US" sz="1300" b="1" dirty="0" smtClean="0">
                <a:solidFill>
                  <a:srgbClr val="000099"/>
                </a:solidFill>
                <a:latin typeface="Courier New" pitchFamily="49" charset="0"/>
                <a:cs typeface="Courier New" pitchFamily="49" charset="0"/>
              </a:rPr>
              <a:t>               4.race          =    .0666709 (mean)</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            Delta-method</a:t>
            </a:r>
          </a:p>
          <a:p>
            <a:r>
              <a:rPr lang="en-US" sz="1300" b="1" dirty="0" smtClean="0">
                <a:solidFill>
                  <a:srgbClr val="000099"/>
                </a:solidFill>
                <a:latin typeface="Courier New" pitchFamily="49" charset="0"/>
                <a:cs typeface="Courier New" pitchFamily="49" charset="0"/>
              </a:rPr>
              <a:t>             |     Margin   Std. Err.      z    P&gt;|z|     [95% Conf. Interval]</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a:t>
            </a:r>
            <a:r>
              <a:rPr lang="en-US" sz="1300" b="1" dirty="0" err="1" smtClean="0">
                <a:solidFill>
                  <a:srgbClr val="000099"/>
                </a:solidFill>
                <a:latin typeface="Courier New" pitchFamily="49" charset="0"/>
                <a:cs typeface="Courier New" pitchFamily="49" charset="0"/>
              </a:rPr>
              <a:t>unmar</a:t>
            </a:r>
            <a:r>
              <a:rPr lang="en-US" sz="1300" b="1" dirty="0" smtClean="0">
                <a:solidFill>
                  <a:srgbClr val="000099"/>
                </a:solidFill>
                <a:latin typeface="Courier New" pitchFamily="49" charset="0"/>
                <a:cs typeface="Courier New" pitchFamily="49" charset="0"/>
              </a:rPr>
              <a:t> |</a:t>
            </a:r>
          </a:p>
          <a:p>
            <a:r>
              <a:rPr lang="en-US" sz="1300" b="1" dirty="0" smtClean="0">
                <a:solidFill>
                  <a:srgbClr val="000099"/>
                </a:solidFill>
                <a:latin typeface="Courier New" pitchFamily="49" charset="0"/>
                <a:cs typeface="Courier New" pitchFamily="49" charset="0"/>
              </a:rPr>
              <a:t>          0  |   .1164296   .0024155    48.20   0.000     .1116953    .1211638</a:t>
            </a:r>
          </a:p>
          <a:p>
            <a:r>
              <a:rPr lang="en-US" sz="1300" b="1" dirty="0" smtClean="0">
                <a:solidFill>
                  <a:srgbClr val="000099"/>
                </a:solidFill>
                <a:latin typeface="Courier New" pitchFamily="49" charset="0"/>
                <a:cs typeface="Courier New" pitchFamily="49" charset="0"/>
              </a:rPr>
              <a:t>          1  |   .1482751    .002951    50.25   0.000     .1424912    .1540591</a:t>
            </a:r>
          </a:p>
          <a:p>
            <a:r>
              <a:rPr lang="en-US" sz="1300" b="1" dirty="0" smtClean="0">
                <a:solidFill>
                  <a:srgbClr val="000099"/>
                </a:solidFill>
                <a:latin typeface="Courier New" pitchFamily="49" charset="0"/>
                <a:cs typeface="Courier New" pitchFamily="49" charset="0"/>
              </a:rPr>
              <a:t>------------------------------------------------------------------------------</a:t>
            </a:r>
          </a:p>
          <a:p>
            <a:endParaRPr lang="en-US" sz="1300" b="1" dirty="0" smtClean="0">
              <a:solidFill>
                <a:srgbClr val="000099"/>
              </a:solidFill>
              <a:latin typeface="Courier New" pitchFamily="49" charset="0"/>
              <a:cs typeface="Courier New" pitchFamily="49" charset="0"/>
            </a:endParaRPr>
          </a:p>
          <a:p>
            <a:r>
              <a:rPr lang="en-US" sz="1300" b="1" dirty="0" err="1" smtClean="0">
                <a:solidFill>
                  <a:srgbClr val="000099"/>
                </a:solidFill>
                <a:latin typeface="Courier New" pitchFamily="49" charset="0"/>
                <a:cs typeface="Courier New" pitchFamily="49" charset="0"/>
              </a:rPr>
              <a:t>nlcom</a:t>
            </a:r>
            <a:r>
              <a:rPr lang="en-US" sz="1300" b="1" dirty="0" smtClean="0">
                <a:solidFill>
                  <a:srgbClr val="000099"/>
                </a:solidFill>
                <a:latin typeface="Courier New" pitchFamily="49" charset="0"/>
                <a:cs typeface="Courier New" pitchFamily="49" charset="0"/>
              </a:rPr>
              <a:t> _b[1.unmar] / _b[0.unmar]</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      </a:t>
            </a:r>
            <a:r>
              <a:rPr lang="en-US" sz="1300" b="1" dirty="0" err="1" smtClean="0">
                <a:solidFill>
                  <a:srgbClr val="000099"/>
                </a:solidFill>
                <a:latin typeface="Courier New" pitchFamily="49" charset="0"/>
                <a:cs typeface="Courier New" pitchFamily="49" charset="0"/>
              </a:rPr>
              <a:t>Coef</a:t>
            </a:r>
            <a:r>
              <a:rPr lang="en-US" sz="1300" b="1" dirty="0" smtClean="0">
                <a:solidFill>
                  <a:srgbClr val="000099"/>
                </a:solidFill>
                <a:latin typeface="Courier New" pitchFamily="49" charset="0"/>
                <a:cs typeface="Courier New" pitchFamily="49" charset="0"/>
              </a:rPr>
              <a:t>.   Std. Err.      z    P&gt;|z|     [95% Conf. Interval]</a:t>
            </a:r>
          </a:p>
          <a:p>
            <a:r>
              <a:rPr lang="en-US" sz="1300" b="1" dirty="0" smtClean="0">
                <a:solidFill>
                  <a:srgbClr val="000099"/>
                </a:solidFill>
                <a:latin typeface="Courier New" pitchFamily="49" charset="0"/>
                <a:cs typeface="Courier New" pitchFamily="49" charset="0"/>
              </a:rPr>
              <a:t>-------------+----------------------------------------------------------------</a:t>
            </a:r>
          </a:p>
          <a:p>
            <a:r>
              <a:rPr lang="en-US" sz="1300" b="1" dirty="0" smtClean="0">
                <a:solidFill>
                  <a:srgbClr val="000099"/>
                </a:solidFill>
                <a:latin typeface="Courier New" pitchFamily="49" charset="0"/>
                <a:cs typeface="Courier New" pitchFamily="49" charset="0"/>
              </a:rPr>
              <a:t>       _nl_1 |   1.273518   .0341914    37.25   0.000     1.206504    1.340532</a:t>
            </a:r>
          </a:p>
          <a:p>
            <a:r>
              <a:rPr lang="en-US" sz="1300" b="1" dirty="0" smtClean="0">
                <a:solidFill>
                  <a:srgbClr val="000099"/>
                </a:solidFill>
                <a:latin typeface="Courier New" pitchFamily="49" charset="0"/>
                <a:cs typeface="Courier New" pitchFamily="49" charset="0"/>
              </a:rPr>
              <a:t>------------------------------------------------------------------------------</a:t>
            </a:r>
          </a:p>
        </p:txBody>
      </p:sp>
      <p:grpSp>
        <p:nvGrpSpPr>
          <p:cNvPr id="6" name="Group 5"/>
          <p:cNvGrpSpPr/>
          <p:nvPr/>
        </p:nvGrpSpPr>
        <p:grpSpPr>
          <a:xfrm>
            <a:off x="2796466" y="2111536"/>
            <a:ext cx="6125592" cy="4138344"/>
            <a:chOff x="2796466" y="2111536"/>
            <a:chExt cx="6125592" cy="4138344"/>
          </a:xfrm>
        </p:grpSpPr>
        <p:sp>
          <p:nvSpPr>
            <p:cNvPr id="4" name="Rectangle 3"/>
            <p:cNvSpPr/>
            <p:nvPr/>
          </p:nvSpPr>
          <p:spPr>
            <a:xfrm>
              <a:off x="5588493" y="2111536"/>
              <a:ext cx="3333565" cy="1200329"/>
            </a:xfrm>
            <a:prstGeom prst="rect">
              <a:avLst/>
            </a:prstGeom>
            <a:solidFill>
              <a:schemeClr val="tx2">
                <a:lumMod val="20000"/>
                <a:lumOff val="80000"/>
              </a:schemeClr>
            </a:solidFill>
            <a:ln w="38100">
              <a:solidFill>
                <a:srgbClr val="FF0000"/>
              </a:solidFill>
            </a:ln>
          </p:spPr>
          <p:txBody>
            <a:bodyPr wrap="square">
              <a:spAutoFit/>
            </a:bodyPr>
            <a:lstStyle/>
            <a:p>
              <a:r>
                <a:rPr lang="en-US" b="1" dirty="0" smtClean="0">
                  <a:solidFill>
                    <a:srgbClr val="000099"/>
                  </a:solidFill>
                  <a:latin typeface="Comic Sans MS" pitchFamily="66" charset="0"/>
                  <a:cs typeface="Courier New" pitchFamily="49" charset="0"/>
                </a:rPr>
                <a:t>Adjusted RR for the average woman in the dataset = 1.27 </a:t>
              </a:r>
            </a:p>
            <a:p>
              <a:r>
                <a:rPr lang="en-US" b="1" dirty="0" smtClean="0">
                  <a:solidFill>
                    <a:srgbClr val="000099"/>
                  </a:solidFill>
                  <a:latin typeface="Comic Sans MS" pitchFamily="66" charset="0"/>
                  <a:cs typeface="Courier New" pitchFamily="49" charset="0"/>
                </a:rPr>
                <a:t>     (95% CI: 1.21,1.34)</a:t>
              </a:r>
            </a:p>
          </p:txBody>
        </p:sp>
        <p:cxnSp>
          <p:nvCxnSpPr>
            <p:cNvPr id="5" name="Straight Arrow Connector 4"/>
            <p:cNvCxnSpPr>
              <a:stCxn id="4" idx="2"/>
            </p:cNvCxnSpPr>
            <p:nvPr/>
          </p:nvCxnSpPr>
          <p:spPr>
            <a:xfrm flipH="1">
              <a:off x="2796466" y="3311865"/>
              <a:ext cx="4458810" cy="29380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1829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610600" cy="8125301"/>
          </a:xfrm>
          <a:prstGeom prst="rect">
            <a:avLst/>
          </a:prstGeom>
          <a:noFill/>
        </p:spPr>
        <p:txBody>
          <a:bodyPr wrap="square" rtlCol="0">
            <a:spAutoFit/>
          </a:bodyPr>
          <a:lstStyle/>
          <a:p>
            <a:r>
              <a:rPr lang="en-US" sz="2800" b="1" dirty="0" smtClean="0">
                <a:solidFill>
                  <a:srgbClr val="000099"/>
                </a:solidFill>
                <a:latin typeface="Comic Sans MS" pitchFamily="66" charset="0"/>
                <a:cs typeface="Courier New" pitchFamily="49" charset="0"/>
              </a:rPr>
              <a:t>Problem with the marginal </a:t>
            </a:r>
            <a:r>
              <a:rPr lang="en-US" sz="2800" b="1" dirty="0">
                <a:solidFill>
                  <a:srgbClr val="000099"/>
                </a:solidFill>
                <a:latin typeface="Comic Sans MS" pitchFamily="66" charset="0"/>
                <a:cs typeface="Courier New" pitchFamily="49" charset="0"/>
              </a:rPr>
              <a:t>effect at the </a:t>
            </a:r>
            <a:r>
              <a:rPr lang="en-US" sz="2800" b="1" dirty="0" smtClean="0">
                <a:solidFill>
                  <a:srgbClr val="000099"/>
                </a:solidFill>
                <a:latin typeface="Comic Sans MS" pitchFamily="66" charset="0"/>
                <a:cs typeface="Courier New" pitchFamily="49" charset="0"/>
              </a:rPr>
              <a:t>mean</a:t>
            </a:r>
          </a:p>
          <a:p>
            <a:endParaRPr lang="en-US" sz="2800" b="1" dirty="0">
              <a:solidFill>
                <a:srgbClr val="000099"/>
              </a:solidFill>
              <a:latin typeface="Comic Sans MS" pitchFamily="66" charset="0"/>
              <a:cs typeface="Courier New" pitchFamily="49" charset="0"/>
            </a:endParaRPr>
          </a:p>
          <a:p>
            <a:r>
              <a:rPr lang="en-US" sz="2800" b="1" dirty="0" smtClean="0">
                <a:solidFill>
                  <a:srgbClr val="000099"/>
                </a:solidFill>
                <a:latin typeface="Comic Sans MS" pitchFamily="66" charset="0"/>
                <a:cs typeface="Courier New" pitchFamily="49" charset="0"/>
              </a:rPr>
              <a:t>There may be no one in the data set with this covariate combination and marginal effect</a:t>
            </a:r>
          </a:p>
          <a:p>
            <a:endParaRPr lang="en-US" sz="2800" b="1" dirty="0">
              <a:solidFill>
                <a:srgbClr val="000099"/>
              </a:solidFill>
              <a:latin typeface="Comic Sans MS" pitchFamily="66" charset="0"/>
              <a:cs typeface="Courier New" pitchFamily="49" charset="0"/>
            </a:endParaRPr>
          </a:p>
          <a:p>
            <a:pPr marL="457200" indent="-457200">
              <a:buFontTx/>
              <a:buChar char="-"/>
            </a:pPr>
            <a:r>
              <a:rPr lang="en-US" sz="2800" b="1" dirty="0" smtClean="0">
                <a:solidFill>
                  <a:srgbClr val="000099"/>
                </a:solidFill>
                <a:latin typeface="Comic Sans MS" pitchFamily="66" charset="0"/>
                <a:cs typeface="Courier New" pitchFamily="49" charset="0"/>
              </a:rPr>
              <a:t>No woman is 31% White, 20% Black, 41% Hispanic or even 26.3 years old (integer year rather than exact age)</a:t>
            </a:r>
          </a:p>
          <a:p>
            <a:pPr marL="457200" indent="-457200">
              <a:buFontTx/>
              <a:buChar char="-"/>
            </a:pPr>
            <a:endParaRPr lang="en-US" sz="1600" b="1" dirty="0">
              <a:solidFill>
                <a:srgbClr val="000099"/>
              </a:solidFill>
              <a:latin typeface="Comic Sans MS" pitchFamily="66" charset="0"/>
              <a:cs typeface="Courier New" pitchFamily="49" charset="0"/>
            </a:endParaRPr>
          </a:p>
          <a:p>
            <a:r>
              <a:rPr lang="en-US" sz="2800" b="1" dirty="0" smtClean="0">
                <a:solidFill>
                  <a:srgbClr val="000099"/>
                </a:solidFill>
                <a:latin typeface="Comic Sans MS" pitchFamily="66" charset="0"/>
                <a:cs typeface="Courier New" pitchFamily="49" charset="0"/>
              </a:rPr>
              <a:t>Better alternative is to take the average of each individual RD, setting everyone to unmarried and then married (average marginal effect)</a:t>
            </a:r>
          </a:p>
          <a:p>
            <a:r>
              <a:rPr lang="en-US" sz="2800" b="1" dirty="0" smtClean="0">
                <a:solidFill>
                  <a:srgbClr val="000099"/>
                </a:solidFill>
                <a:latin typeface="Comic Sans MS" pitchFamily="66" charset="0"/>
                <a:cs typeface="Courier New" pitchFamily="49" charset="0"/>
              </a:rPr>
              <a:t>- But generally only a small difference in large samples </a:t>
            </a:r>
          </a:p>
          <a:p>
            <a:pPr marL="457200" indent="-457200">
              <a:buFontTx/>
              <a:buChar char="-"/>
            </a:pPr>
            <a:endParaRPr lang="en-US" sz="2800" b="1" dirty="0">
              <a:solidFill>
                <a:srgbClr val="000099"/>
              </a:solidFill>
              <a:latin typeface="Comic Sans MS" pitchFamily="66" charset="0"/>
              <a:cs typeface="Courier New" pitchFamily="49" charset="0"/>
            </a:endParaRPr>
          </a:p>
          <a:p>
            <a:endParaRPr lang="en-US" sz="2800" b="1" dirty="0">
              <a:solidFill>
                <a:srgbClr val="000099"/>
              </a:solidFill>
              <a:latin typeface="Comic Sans MS" pitchFamily="66" charset="0"/>
              <a:cs typeface="Courier New" pitchFamily="49" charset="0"/>
            </a:endParaRPr>
          </a:p>
          <a:p>
            <a:endParaRPr lang="en-US" sz="2800" b="1" dirty="0">
              <a:solidFill>
                <a:srgbClr val="000099"/>
              </a:solidFill>
              <a:latin typeface="Comic Sans MS" pitchFamily="66" charset="0"/>
              <a:cs typeface="Courier New" pitchFamily="49" charset="0"/>
            </a:endParaRPr>
          </a:p>
          <a:p>
            <a:endParaRPr lang="en-US" dirty="0"/>
          </a:p>
        </p:txBody>
      </p:sp>
    </p:spTree>
    <p:extLst>
      <p:ext uri="{BB962C8B-B14F-4D97-AF65-F5344CB8AC3E}">
        <p14:creationId xmlns:p14="http://schemas.microsoft.com/office/powerpoint/2010/main" val="41718960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86" y="67681"/>
            <a:ext cx="8868792" cy="7325082"/>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Average Marginal Effect</a:t>
            </a:r>
          </a:p>
          <a:p>
            <a:endParaRPr lang="en-US" sz="1400" b="1" dirty="0" smtClean="0">
              <a:solidFill>
                <a:srgbClr val="000099"/>
              </a:solidFill>
              <a:latin typeface="Comic Sans MS" pitchFamily="66" charset="0"/>
              <a:cs typeface="Courier New" pitchFamily="49" charset="0"/>
            </a:endParaRPr>
          </a:p>
          <a:p>
            <a:r>
              <a:rPr lang="en-US" sz="1400" b="1" dirty="0" smtClean="0">
                <a:latin typeface="Courier New" pitchFamily="49" charset="0"/>
                <a:cs typeface="Courier New" pitchFamily="49" charset="0"/>
              </a:rPr>
              <a:t>gen </a:t>
            </a:r>
            <a:r>
              <a:rPr lang="en-US" sz="1400" b="1" dirty="0" err="1" smtClean="0">
                <a:latin typeface="Courier New" pitchFamily="49" charset="0"/>
                <a:cs typeface="Courier New" pitchFamily="49" charset="0"/>
              </a:rPr>
              <a:t>ind_rd</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+ 2.race*_b[2.race] + 3.race*_b[3.race] + 4.race*_b[4.race]) </a:t>
            </a:r>
            <a:r>
              <a:rPr lang="en-US" sz="1600" b="1" dirty="0" smtClean="0">
                <a:solidFill>
                  <a:srgbClr val="FF0000"/>
                </a:solidFill>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])+ 2.race*_b[2.race]+3.race*_b[3.race] + 4.race*_b[4.race]) if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&lt;.</a:t>
            </a:r>
          </a:p>
          <a:p>
            <a:endParaRPr lang="en-US" sz="1400" b="1" dirty="0" smtClean="0">
              <a:solidFill>
                <a:srgbClr val="000099"/>
              </a:solidFill>
              <a:latin typeface="Comic Sans MS" pitchFamily="66" charset="0"/>
              <a:cs typeface="Courier New" pitchFamily="49" charset="0"/>
            </a:endParaRPr>
          </a:p>
          <a:p>
            <a:r>
              <a:rPr lang="en-US" sz="1400" b="1" dirty="0" smtClean="0">
                <a:latin typeface="Courier New" pitchFamily="49" charset="0"/>
                <a:cs typeface="Courier New" pitchFamily="49" charset="0"/>
              </a:rPr>
              <a:t>gen </a:t>
            </a:r>
            <a:r>
              <a:rPr lang="en-US" sz="1400" b="1" dirty="0" err="1" smtClean="0">
                <a:latin typeface="Courier New" pitchFamily="49" charset="0"/>
                <a:cs typeface="Courier New" pitchFamily="49" charset="0"/>
              </a:rPr>
              <a:t>ind_rr</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(_b[_cons]+_b[</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+ 2.race*_b[2.race] + 3.race*_b[3.race] + 4.race*_b[4.race]) </a:t>
            </a:r>
            <a:r>
              <a:rPr lang="en-US" sz="1400" b="1" dirty="0" smtClean="0">
                <a:solidFill>
                  <a:srgbClr val="FF0000"/>
                </a:solidFill>
                <a:latin typeface="Courier New" pitchFamily="49" charset="0"/>
                <a:cs typeface="Courier New" pitchFamily="49" charset="0"/>
              </a:rPr>
              <a: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invlogit</a:t>
            </a:r>
            <a:r>
              <a:rPr lang="en-US" sz="1400" b="1" dirty="0" smtClean="0">
                <a:latin typeface="Courier New" pitchFamily="49" charset="0"/>
                <a:cs typeface="Courier New" pitchFamily="49" charset="0"/>
              </a:rPr>
              <a:t>(_b[_cons]+(</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mager</a:t>
            </a:r>
            <a:r>
              <a:rPr lang="en-US" sz="1400" b="1" dirty="0" smtClean="0">
                <a:latin typeface="Courier New" pitchFamily="49" charset="0"/>
                <a:cs typeface="Courier New" pitchFamily="49" charset="0"/>
              </a:rPr>
              <a:t>*_b[</a:t>
            </a:r>
            <a:r>
              <a:rPr lang="en-US" sz="1400" b="1" dirty="0" err="1" smtClean="0">
                <a:latin typeface="Courier New" pitchFamily="49" charset="0"/>
                <a:cs typeface="Courier New" pitchFamily="49" charset="0"/>
              </a:rPr>
              <a:t>c.mager#c.mager</a:t>
            </a:r>
            <a:r>
              <a:rPr lang="en-US" sz="1400" b="1" dirty="0" smtClean="0">
                <a:latin typeface="Courier New" pitchFamily="49" charset="0"/>
                <a:cs typeface="Courier New" pitchFamily="49" charset="0"/>
              </a:rPr>
              <a:t>])+ 2.race*_b[2.race]+3.race*_b[3.race] + 4.race*_b[4.race]) if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&lt;.</a:t>
            </a:r>
          </a:p>
          <a:p>
            <a:endParaRPr lang="en-US" sz="1400" b="1" dirty="0" smtClean="0">
              <a:solidFill>
                <a:srgbClr val="000099"/>
              </a:solidFill>
              <a:latin typeface="Comic Sans MS" pitchFamily="66" charset="0"/>
              <a:cs typeface="Courier New" pitchFamily="49" charset="0"/>
            </a:endParaRPr>
          </a:p>
          <a:p>
            <a:endParaRPr lang="en-US" sz="1400" b="1" dirty="0" smtClean="0">
              <a:solidFill>
                <a:srgbClr val="000099"/>
              </a:solidFill>
              <a:latin typeface="Comic Sans MS" pitchFamily="66" charset="0"/>
              <a:cs typeface="Courier New" pitchFamily="49" charset="0"/>
            </a:endParaRPr>
          </a:p>
          <a:p>
            <a:endParaRPr lang="en-US" sz="1400" b="1" dirty="0" smtClean="0">
              <a:solidFill>
                <a:srgbClr val="000099"/>
              </a:solidFill>
              <a:latin typeface="Courier New" pitchFamily="49" charset="0"/>
              <a:cs typeface="Courier New" pitchFamily="49" charset="0"/>
            </a:endParaRPr>
          </a:p>
          <a:p>
            <a:endParaRPr lang="en-US" b="1" dirty="0" smtClean="0">
              <a:solidFill>
                <a:srgbClr val="000099"/>
              </a:solidFill>
              <a:latin typeface="Comic Sans MS" pitchFamily="66" charset="0"/>
              <a:cs typeface="Courier New" pitchFamily="49" charset="0"/>
            </a:endParaRPr>
          </a:p>
          <a:p>
            <a:endParaRPr lang="en-US" b="1" dirty="0" smtClean="0">
              <a:solidFill>
                <a:srgbClr val="000099"/>
              </a:solidFill>
              <a:latin typeface="Comic Sans MS" pitchFamily="66" charset="0"/>
              <a:cs typeface="Courier New" pitchFamily="49" charset="0"/>
            </a:endParaRPr>
          </a:p>
          <a:p>
            <a:endParaRPr lang="en-US" b="1" dirty="0" smtClean="0">
              <a:solidFill>
                <a:srgbClr val="000099"/>
              </a:solidFill>
              <a:latin typeface="Comic Sans MS" pitchFamily="66" charset="0"/>
              <a:cs typeface="Courier New" pitchFamily="49" charset="0"/>
            </a:endParaRPr>
          </a:p>
          <a:p>
            <a:endParaRPr lang="en-US" b="1" dirty="0" smtClean="0">
              <a:solidFill>
                <a:srgbClr val="000099"/>
              </a:solidFill>
              <a:latin typeface="Comic Sans MS" pitchFamily="66" charset="0"/>
              <a:cs typeface="Courier New" pitchFamily="49" charset="0"/>
            </a:endParaRPr>
          </a:p>
          <a:p>
            <a:endParaRPr lang="en-US" b="1" dirty="0" smtClean="0">
              <a:solidFill>
                <a:srgbClr val="000099"/>
              </a:solidFill>
              <a:latin typeface="Comic Sans MS" pitchFamily="66" charset="0"/>
              <a:cs typeface="Courier New" pitchFamily="49" charset="0"/>
            </a:endParaRPr>
          </a:p>
          <a:p>
            <a:r>
              <a:rPr lang="en-US" b="1" dirty="0" smtClean="0">
                <a:solidFill>
                  <a:srgbClr val="000099"/>
                </a:solidFill>
                <a:latin typeface="Comic Sans MS" pitchFamily="66" charset="0"/>
                <a:cs typeface="Courier New" pitchFamily="49" charset="0"/>
              </a:rPr>
              <a:t>Average Adjusted individual RD = 0.0340</a:t>
            </a:r>
          </a:p>
          <a:p>
            <a:endParaRPr lang="en-US" b="1" dirty="0" smtClean="0">
              <a:solidFill>
                <a:srgbClr val="000099"/>
              </a:solidFill>
              <a:latin typeface="Comic Sans MS" pitchFamily="66" charset="0"/>
              <a:cs typeface="Courier New" pitchFamily="49" charset="0"/>
            </a:endParaRPr>
          </a:p>
          <a:p>
            <a:r>
              <a:rPr lang="en-US" b="1" dirty="0" smtClean="0">
                <a:solidFill>
                  <a:srgbClr val="000099"/>
                </a:solidFill>
                <a:latin typeface="Comic Sans MS" pitchFamily="66" charset="0"/>
                <a:cs typeface="Courier New" pitchFamily="49" charset="0"/>
              </a:rPr>
              <a:t>Average Adjusted individual RR = 1.2694</a:t>
            </a:r>
          </a:p>
          <a:p>
            <a:endParaRPr lang="en-US" b="1" dirty="0" smtClean="0">
              <a:solidFill>
                <a:srgbClr val="000099"/>
              </a:solidFill>
              <a:latin typeface="Comic Sans MS" pitchFamily="66" charset="0"/>
              <a:cs typeface="Courier New" pitchFamily="49" charset="0"/>
            </a:endParaRPr>
          </a:p>
          <a:p>
            <a:r>
              <a:rPr lang="en-US" b="1" dirty="0" smtClean="0">
                <a:solidFill>
                  <a:srgbClr val="000099"/>
                </a:solidFill>
                <a:latin typeface="Comic Sans MS" pitchFamily="66" charset="0"/>
                <a:cs typeface="Courier New" pitchFamily="49" charset="0"/>
              </a:rPr>
              <a:t>But no CIs since it’s an average of 47,157 paired differences rather than a single parameter </a:t>
            </a:r>
          </a:p>
          <a:p>
            <a:endParaRPr lang="en-US" b="1" dirty="0" smtClean="0">
              <a:solidFill>
                <a:srgbClr val="000099"/>
              </a:solidFill>
              <a:latin typeface="Comic Sans MS" pitchFamily="66" charset="0"/>
              <a:cs typeface="Courier New" pitchFamily="49" charset="0"/>
            </a:endParaRPr>
          </a:p>
          <a:p>
            <a:endParaRPr lang="en-US" b="1" dirty="0" smtClean="0">
              <a:solidFill>
                <a:srgbClr val="000099"/>
              </a:solidFill>
              <a:latin typeface="Comic Sans MS" pitchFamily="66" charset="0"/>
              <a:cs typeface="Courier New" pitchFamily="49" charset="0"/>
            </a:endParaRPr>
          </a:p>
        </p:txBody>
      </p:sp>
      <p:pic>
        <p:nvPicPr>
          <p:cNvPr id="67586" name="Picture 2"/>
          <p:cNvPicPr>
            <a:picLocks noChangeAspect="1" noChangeArrowheads="1"/>
          </p:cNvPicPr>
          <p:nvPr/>
        </p:nvPicPr>
        <p:blipFill>
          <a:blip r:embed="rId2" cstate="print"/>
          <a:srcRect/>
          <a:stretch>
            <a:fillRect/>
          </a:stretch>
        </p:blipFill>
        <p:spPr bwMode="auto">
          <a:xfrm>
            <a:off x="228600" y="3352800"/>
            <a:ext cx="12728767" cy="1273772"/>
          </a:xfrm>
          <a:prstGeom prst="rect">
            <a:avLst/>
          </a:prstGeom>
          <a:noFill/>
          <a:ln w="9525">
            <a:noFill/>
            <a:miter lim="800000"/>
            <a:headEnd/>
            <a:tailEnd/>
          </a:ln>
          <a:effectLst/>
        </p:spPr>
      </p:pic>
    </p:spTree>
    <p:extLst>
      <p:ext uri="{BB962C8B-B14F-4D97-AF65-F5344CB8AC3E}">
        <p14:creationId xmlns:p14="http://schemas.microsoft.com/office/powerpoint/2010/main" val="10820339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286" y="67681"/>
            <a:ext cx="8868792" cy="6586418"/>
          </a:xfrm>
          <a:prstGeom prst="rect">
            <a:avLst/>
          </a:prstGeom>
        </p:spPr>
        <p:txBody>
          <a:bodyPr wrap="square">
            <a:spAutoFit/>
          </a:bodyPr>
          <a:lstStyle/>
          <a:p>
            <a:r>
              <a:rPr lang="en-US" sz="2400" b="1" dirty="0" smtClean="0">
                <a:solidFill>
                  <a:srgbClr val="000099"/>
                </a:solidFill>
                <a:latin typeface="Comic Sans MS" pitchFamily="66" charset="0"/>
                <a:cs typeface="Courier New" pitchFamily="49" charset="0"/>
              </a:rPr>
              <a:t>But </a:t>
            </a:r>
            <a:r>
              <a:rPr lang="en-US" sz="2400" b="1" dirty="0" err="1" smtClean="0">
                <a:solidFill>
                  <a:srgbClr val="000099"/>
                </a:solidFill>
                <a:latin typeface="Comic Sans MS" pitchFamily="66" charset="0"/>
                <a:cs typeface="Courier New" pitchFamily="49" charset="0"/>
              </a:rPr>
              <a:t>Stata</a:t>
            </a:r>
            <a:r>
              <a:rPr lang="en-US" sz="2400" b="1" dirty="0" smtClean="0">
                <a:solidFill>
                  <a:srgbClr val="000099"/>
                </a:solidFill>
                <a:latin typeface="Comic Sans MS" pitchFamily="66" charset="0"/>
                <a:cs typeface="Courier New" pitchFamily="49" charset="0"/>
              </a:rPr>
              <a:t> has a handy utility that makes this easier:</a:t>
            </a:r>
          </a:p>
          <a:p>
            <a:endParaRPr lang="en-US" sz="1400" b="1" dirty="0" smtClean="0">
              <a:solidFill>
                <a:srgbClr val="000099"/>
              </a:solidFill>
              <a:latin typeface="Comic Sans MS" pitchFamily="66" charset="0"/>
              <a:cs typeface="Courier New" pitchFamily="49" charset="0"/>
            </a:endParaRPr>
          </a:p>
          <a:p>
            <a:r>
              <a:rPr lang="en-US" sz="1400" b="1" dirty="0" smtClean="0">
                <a:latin typeface="Courier New" pitchFamily="49" charset="0"/>
                <a:cs typeface="Courier New" pitchFamily="49" charset="0"/>
              </a:rPr>
              <a:t>quietly </a:t>
            </a:r>
            <a:r>
              <a:rPr lang="en-US" sz="1400" b="1" dirty="0" err="1" smtClean="0">
                <a:latin typeface="Courier New" pitchFamily="49" charset="0"/>
                <a:cs typeface="Courier New" pitchFamily="49" charset="0"/>
              </a:rPr>
              <a:t>logit</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i.unmar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c.mager</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i.race</a:t>
            </a:r>
            <a:endParaRPr lang="en-US" sz="1400" b="1" dirty="0" smtClean="0">
              <a:latin typeface="Courier New" pitchFamily="49" charset="0"/>
              <a:cs typeface="Courier New" pitchFamily="49" charset="0"/>
            </a:endParaRPr>
          </a:p>
          <a:p>
            <a:endParaRPr lang="en-US" sz="10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margins </a:t>
            </a:r>
            <a:r>
              <a:rPr lang="en-US" sz="1400" b="1" dirty="0" err="1" smtClean="0">
                <a:latin typeface="Courier New" pitchFamily="49" charset="0"/>
                <a:cs typeface="Courier New" pitchFamily="49" charset="0"/>
              </a:rPr>
              <a:t>unmar</a:t>
            </a:r>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Delta-method</a:t>
            </a:r>
          </a:p>
          <a:p>
            <a:r>
              <a:rPr lang="en-US" sz="1400" b="1" dirty="0" smtClean="0">
                <a:latin typeface="Courier New" pitchFamily="49" charset="0"/>
                <a:cs typeface="Courier New" pitchFamily="49" charset="0"/>
              </a:rPr>
              <a:t>             |     Margin   Std. Err.      z    P&gt;|z|     [95% Conf. Interval]</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 |</a:t>
            </a:r>
          </a:p>
          <a:p>
            <a:r>
              <a:rPr lang="en-US" sz="1400" b="1" dirty="0" smtClean="0">
                <a:latin typeface="Courier New" pitchFamily="49" charset="0"/>
                <a:cs typeface="Courier New" pitchFamily="49" charset="0"/>
              </a:rPr>
              <a:t>          0  |   .1270748   .0023852    53.28   0.000     .1223999    .1317496</a:t>
            </a:r>
          </a:p>
          <a:p>
            <a:r>
              <a:rPr lang="en-US" sz="1400" b="1" dirty="0" smtClean="0">
                <a:latin typeface="Courier New" pitchFamily="49" charset="0"/>
                <a:cs typeface="Courier New" pitchFamily="49" charset="0"/>
              </a:rPr>
              <a:t>          1  |   .1610457   .0025575    62.97   0.000     .1560332    .1660583</a:t>
            </a:r>
          </a:p>
          <a:p>
            <a:r>
              <a:rPr lang="en-US" sz="1400" b="1" dirty="0" smtClean="0">
                <a:latin typeface="Courier New" pitchFamily="49" charset="0"/>
                <a:cs typeface="Courier New" pitchFamily="49" charset="0"/>
              </a:rPr>
              <a:t>------------------------------------------------------------------------------</a:t>
            </a:r>
          </a:p>
          <a:p>
            <a:endParaRPr lang="en-US" sz="10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margins, </a:t>
            </a:r>
            <a:r>
              <a:rPr lang="en-US" sz="1400" b="1" dirty="0" err="1" smtClean="0">
                <a:latin typeface="Courier New" pitchFamily="49" charset="0"/>
                <a:cs typeface="Courier New" pitchFamily="49" charset="0"/>
              </a:rPr>
              <a:t>dydx</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unmar</a:t>
            </a:r>
            <a:r>
              <a:rPr lang="en-US" sz="1400" b="1" dirty="0" smtClean="0">
                <a:latin typeface="Courier New" pitchFamily="49" charset="0"/>
                <a:cs typeface="Courier New" pitchFamily="49" charset="0"/>
              </a:rPr>
              <a:t>)</a:t>
            </a:r>
          </a:p>
          <a:p>
            <a:endParaRPr lang="en-US" sz="14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Average marginal effects                          Number of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      47157</a:t>
            </a:r>
          </a:p>
          <a:p>
            <a:r>
              <a:rPr lang="en-US" sz="1400" b="1" dirty="0" smtClean="0">
                <a:latin typeface="Courier New" pitchFamily="49" charset="0"/>
                <a:cs typeface="Courier New" pitchFamily="49" charset="0"/>
              </a:rPr>
              <a:t>Model </a:t>
            </a:r>
            <a:r>
              <a:rPr lang="en-US" sz="1400" b="1" dirty="0" err="1" smtClean="0">
                <a:latin typeface="Courier New" pitchFamily="49" charset="0"/>
                <a:cs typeface="Courier New" pitchFamily="49" charset="0"/>
              </a:rPr>
              <a:t>VCE</a:t>
            </a: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OIM</a:t>
            </a:r>
            <a:endParaRPr lang="en-US" sz="1400" b="1" dirty="0" smtClean="0">
              <a:latin typeface="Courier New" pitchFamily="49" charset="0"/>
              <a:cs typeface="Courier New" pitchFamily="49" charset="0"/>
            </a:endParaRPr>
          </a:p>
          <a:p>
            <a:endParaRPr lang="en-US" sz="1000" b="1" dirty="0" smtClean="0">
              <a:latin typeface="Courier New" pitchFamily="49" charset="0"/>
              <a:cs typeface="Courier New" pitchFamily="49" charset="0"/>
            </a:endParaRPr>
          </a:p>
          <a:p>
            <a:r>
              <a:rPr lang="en-US" sz="1400" b="1" dirty="0" smtClean="0">
                <a:latin typeface="Courier New" pitchFamily="49" charset="0"/>
                <a:cs typeface="Courier New" pitchFamily="49" charset="0"/>
              </a:rPr>
              <a:t>Expression   : Pr(</a:t>
            </a:r>
            <a:r>
              <a:rPr lang="en-US" sz="1400" b="1" dirty="0" err="1" smtClean="0">
                <a:latin typeface="Courier New" pitchFamily="49" charset="0"/>
                <a:cs typeface="Courier New" pitchFamily="49" charset="0"/>
              </a:rPr>
              <a:t>ptb</a:t>
            </a:r>
            <a:r>
              <a:rPr lang="en-US" sz="1400" b="1" dirty="0" smtClean="0">
                <a:latin typeface="Courier New" pitchFamily="49" charset="0"/>
                <a:cs typeface="Courier New" pitchFamily="49" charset="0"/>
              </a:rPr>
              <a:t>), predict()</a:t>
            </a:r>
          </a:p>
          <a:p>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 </a:t>
            </a:r>
            <a:r>
              <a:rPr lang="en-US" sz="1400" b="1" dirty="0" err="1" smtClean="0">
                <a:latin typeface="Courier New" pitchFamily="49" charset="0"/>
                <a:cs typeface="Courier New" pitchFamily="49" charset="0"/>
              </a:rPr>
              <a:t>w.r.t</a:t>
            </a:r>
            <a:r>
              <a:rPr lang="en-US" sz="1400" b="1" dirty="0" smtClean="0">
                <a:latin typeface="Courier New" pitchFamily="49" charset="0"/>
                <a:cs typeface="Courier New" pitchFamily="49" charset="0"/>
              </a:rPr>
              <a:t>. : 1.unmar</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            Delta-method</a:t>
            </a:r>
          </a:p>
          <a:p>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   Std. Err.      z    P&gt;|z|     [95% Conf. Interval]</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     1.unmar |    .033971   .0037548     9.05   0.000     .0266118    .0413302</a:t>
            </a:r>
          </a:p>
          <a:p>
            <a:r>
              <a:rPr lang="en-US" sz="1400" b="1" dirty="0" smtClean="0">
                <a:latin typeface="Courier New" pitchFamily="49" charset="0"/>
                <a:cs typeface="Courier New" pitchFamily="49" charset="0"/>
              </a:rPr>
              <a:t>------------------------------------------------------------------------------</a:t>
            </a:r>
          </a:p>
          <a:p>
            <a:r>
              <a:rPr lang="en-US" sz="1400" b="1" dirty="0" smtClean="0">
                <a:latin typeface="Courier New" pitchFamily="49" charset="0"/>
                <a:cs typeface="Courier New" pitchFamily="49" charset="0"/>
              </a:rPr>
              <a:t>Note: </a:t>
            </a:r>
            <a:r>
              <a:rPr lang="en-US" sz="1400" b="1" dirty="0" err="1" smtClean="0">
                <a:latin typeface="Courier New" pitchFamily="49" charset="0"/>
                <a:cs typeface="Courier New" pitchFamily="49" charset="0"/>
              </a:rPr>
              <a:t>dy</a:t>
            </a:r>
            <a:r>
              <a:rPr lang="en-US" sz="1400" b="1" dirty="0" smtClean="0">
                <a:latin typeface="Courier New" pitchFamily="49" charset="0"/>
                <a:cs typeface="Courier New" pitchFamily="49" charset="0"/>
              </a:rPr>
              <a:t>/</a:t>
            </a:r>
            <a:r>
              <a:rPr lang="en-US" sz="1400" b="1" dirty="0" err="1" smtClean="0">
                <a:latin typeface="Courier New" pitchFamily="49" charset="0"/>
                <a:cs typeface="Courier New" pitchFamily="49" charset="0"/>
              </a:rPr>
              <a:t>dx</a:t>
            </a:r>
            <a:r>
              <a:rPr lang="en-US" sz="1400" b="1" dirty="0" smtClean="0">
                <a:latin typeface="Courier New" pitchFamily="49" charset="0"/>
                <a:cs typeface="Courier New" pitchFamily="49" charset="0"/>
              </a:rPr>
              <a:t> for factor levels is the discrete change from the base level.</a:t>
            </a:r>
          </a:p>
          <a:p>
            <a:endParaRPr lang="en-US" sz="1400" b="1" dirty="0" smtClean="0">
              <a:solidFill>
                <a:srgbClr val="000099"/>
              </a:solidFill>
              <a:latin typeface="Courier New" pitchFamily="49" charset="0"/>
              <a:cs typeface="Courier New" pitchFamily="49" charset="0"/>
            </a:endParaRPr>
          </a:p>
          <a:p>
            <a:r>
              <a:rPr lang="en-US" b="1" dirty="0" smtClean="0">
                <a:solidFill>
                  <a:srgbClr val="000099"/>
                </a:solidFill>
                <a:latin typeface="Comic Sans MS" pitchFamily="66" charset="0"/>
                <a:cs typeface="Courier New" pitchFamily="49" charset="0"/>
              </a:rPr>
              <a:t>Average age-adjusted individual RD = 0.0340 (95% CI: 0.0266, 0.0413)</a:t>
            </a:r>
          </a:p>
        </p:txBody>
      </p:sp>
    </p:spTree>
    <p:extLst>
      <p:ext uri="{BB962C8B-B14F-4D97-AF65-F5344CB8AC3E}">
        <p14:creationId xmlns:p14="http://schemas.microsoft.com/office/powerpoint/2010/main" val="23971459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rgbClr val="000080"/>
                </a:solidFill>
                <a:latin typeface="Comic Sans MS" pitchFamily="66" charset="0"/>
              </a:rPr>
              <a:t>SAS Logistic Model</a:t>
            </a:r>
            <a:endParaRPr lang="en-US" dirty="0"/>
          </a:p>
        </p:txBody>
      </p:sp>
      <p:sp>
        <p:nvSpPr>
          <p:cNvPr id="3" name="Content Placeholder 2"/>
          <p:cNvSpPr>
            <a:spLocks noGrp="1"/>
          </p:cNvSpPr>
          <p:nvPr>
            <p:ph idx="1"/>
          </p:nvPr>
        </p:nvSpPr>
        <p:spPr>
          <a:xfrm>
            <a:off x="457200" y="1219200"/>
            <a:ext cx="8229600" cy="5562600"/>
          </a:xfrm>
        </p:spPr>
        <p:txBody>
          <a:bodyPr>
            <a:normAutofit fontScale="85000" lnSpcReduction="20000"/>
          </a:bodyPr>
          <a:lstStyle/>
          <a:p>
            <a:r>
              <a:rPr lang="en-US" dirty="0" smtClean="0"/>
              <a:t>May be possible to get CIs with NLMIXED but complicated</a:t>
            </a:r>
          </a:p>
          <a:p>
            <a:r>
              <a:rPr lang="en-US" dirty="0" smtClean="0"/>
              <a:t>SUDAAN may be better option -- simple random sample design without weights</a:t>
            </a:r>
          </a:p>
          <a:p>
            <a:endParaRPr lang="en-US" dirty="0" smtClean="0"/>
          </a:p>
          <a:p>
            <a:pPr>
              <a:buNone/>
            </a:pPr>
            <a:r>
              <a:rPr lang="en-US" sz="2400" b="1" dirty="0" smtClean="0">
                <a:solidFill>
                  <a:srgbClr val="000080"/>
                </a:solidFill>
                <a:latin typeface="Courier New"/>
              </a:rPr>
              <a:t>PROC</a:t>
            </a:r>
            <a:r>
              <a:rPr lang="en-US" sz="2400" b="1" dirty="0" smtClean="0">
                <a:solidFill>
                  <a:srgbClr val="000000"/>
                </a:solidFill>
                <a:latin typeface="Courier New"/>
              </a:rPr>
              <a:t> </a:t>
            </a:r>
            <a:r>
              <a:rPr lang="en-US" sz="2400" b="1" dirty="0" smtClean="0">
                <a:solidFill>
                  <a:srgbClr val="000080"/>
                </a:solidFill>
                <a:latin typeface="Courier New"/>
              </a:rPr>
              <a:t>RLOGIST</a:t>
            </a:r>
            <a:r>
              <a:rPr lang="en-US" sz="2400" b="1" dirty="0" smtClean="0">
                <a:solidFill>
                  <a:srgbClr val="000000"/>
                </a:solidFill>
                <a:latin typeface="Courier New"/>
              </a:rPr>
              <a:t> data=</a:t>
            </a:r>
            <a:r>
              <a:rPr lang="en-US" sz="2400" b="1" dirty="0" err="1" smtClean="0">
                <a:solidFill>
                  <a:srgbClr val="000000"/>
                </a:solidFill>
                <a:latin typeface="Courier New"/>
              </a:rPr>
              <a:t>nola_cohort</a:t>
            </a:r>
            <a:r>
              <a:rPr lang="en-US" sz="2400" b="1" dirty="0" smtClean="0">
                <a:solidFill>
                  <a:srgbClr val="000000"/>
                </a:solidFill>
                <a:latin typeface="Courier New"/>
              </a:rPr>
              <a:t> design=</a:t>
            </a:r>
            <a:r>
              <a:rPr lang="en-US" sz="2400" b="1" dirty="0" err="1" smtClean="0">
                <a:solidFill>
                  <a:srgbClr val="000000"/>
                </a:solidFill>
                <a:latin typeface="Courier New"/>
              </a:rPr>
              <a:t>srs</a:t>
            </a:r>
            <a:r>
              <a:rPr lang="en-US" sz="2400" b="1" dirty="0" smtClean="0">
                <a:solidFill>
                  <a:srgbClr val="000000"/>
                </a:solidFill>
                <a:latin typeface="Courier New"/>
              </a:rPr>
              <a:t>;</a:t>
            </a:r>
          </a:p>
          <a:p>
            <a:pPr>
              <a:buNone/>
            </a:pPr>
            <a:r>
              <a:rPr lang="en-US" sz="2400" dirty="0" smtClean="0">
                <a:solidFill>
                  <a:srgbClr val="0000FF"/>
                </a:solidFill>
                <a:latin typeface="Courier New"/>
              </a:rPr>
              <a:t>class</a:t>
            </a:r>
            <a:r>
              <a:rPr lang="en-US" sz="2400" dirty="0" smtClean="0">
                <a:solidFill>
                  <a:srgbClr val="000000"/>
                </a:solidFill>
                <a:latin typeface="Courier New"/>
              </a:rPr>
              <a:t> </a:t>
            </a:r>
            <a:r>
              <a:rPr lang="en-US" sz="2400" dirty="0" err="1" smtClean="0">
                <a:solidFill>
                  <a:srgbClr val="000000"/>
                </a:solidFill>
                <a:latin typeface="Courier New"/>
              </a:rPr>
              <a:t>unmar</a:t>
            </a:r>
            <a:r>
              <a:rPr lang="en-US" sz="2400" dirty="0" smtClean="0">
                <a:solidFill>
                  <a:srgbClr val="000000"/>
                </a:solidFill>
                <a:latin typeface="Courier New"/>
              </a:rPr>
              <a:t> /dir=descending;</a:t>
            </a:r>
          </a:p>
          <a:p>
            <a:pPr>
              <a:buNone/>
            </a:pPr>
            <a:r>
              <a:rPr lang="en-US" sz="2400" dirty="0" smtClean="0">
                <a:solidFill>
                  <a:srgbClr val="0000FF"/>
                </a:solidFill>
                <a:latin typeface="Courier New"/>
              </a:rPr>
              <a:t>model</a:t>
            </a:r>
            <a:r>
              <a:rPr lang="en-US" sz="2400" dirty="0" smtClean="0">
                <a:solidFill>
                  <a:srgbClr val="000000"/>
                </a:solidFill>
                <a:latin typeface="Courier New"/>
              </a:rPr>
              <a:t> </a:t>
            </a:r>
            <a:r>
              <a:rPr lang="en-US" sz="2400" dirty="0" err="1" smtClean="0">
                <a:solidFill>
                  <a:srgbClr val="000000"/>
                </a:solidFill>
                <a:latin typeface="Courier New"/>
              </a:rPr>
              <a:t>ptb</a:t>
            </a:r>
            <a:r>
              <a:rPr lang="en-US" sz="2400" dirty="0" smtClean="0">
                <a:solidFill>
                  <a:srgbClr val="000000"/>
                </a:solidFill>
                <a:latin typeface="Courier New"/>
              </a:rPr>
              <a:t> = </a:t>
            </a:r>
            <a:r>
              <a:rPr lang="en-US" sz="2400" dirty="0" err="1" smtClean="0">
                <a:solidFill>
                  <a:srgbClr val="000000"/>
                </a:solidFill>
                <a:latin typeface="Courier New"/>
              </a:rPr>
              <a:t>unmar</a:t>
            </a:r>
            <a:r>
              <a:rPr lang="en-US" sz="2400" dirty="0" smtClean="0">
                <a:solidFill>
                  <a:srgbClr val="000000"/>
                </a:solidFill>
                <a:latin typeface="Courier New"/>
              </a:rPr>
              <a:t> </a:t>
            </a:r>
            <a:r>
              <a:rPr lang="en-US" sz="2400" dirty="0" err="1" smtClean="0">
                <a:solidFill>
                  <a:srgbClr val="000000"/>
                </a:solidFill>
                <a:latin typeface="Courier New"/>
              </a:rPr>
              <a:t>mager</a:t>
            </a:r>
            <a:r>
              <a:rPr lang="en-US" sz="2400" dirty="0" smtClean="0">
                <a:solidFill>
                  <a:srgbClr val="000000"/>
                </a:solidFill>
                <a:latin typeface="Courier New"/>
              </a:rPr>
              <a:t> mager2 </a:t>
            </a:r>
            <a:r>
              <a:rPr lang="en-US" sz="2400" dirty="0" err="1" smtClean="0">
                <a:solidFill>
                  <a:srgbClr val="000000"/>
                </a:solidFill>
                <a:latin typeface="Courier New"/>
              </a:rPr>
              <a:t>nhblack</a:t>
            </a:r>
            <a:r>
              <a:rPr lang="en-US" sz="2400" dirty="0" smtClean="0">
                <a:solidFill>
                  <a:srgbClr val="000000"/>
                </a:solidFill>
                <a:latin typeface="Courier New"/>
              </a:rPr>
              <a:t> </a:t>
            </a:r>
            <a:r>
              <a:rPr lang="en-US" sz="2400" dirty="0" err="1" smtClean="0">
                <a:solidFill>
                  <a:srgbClr val="000000"/>
                </a:solidFill>
                <a:latin typeface="Courier New"/>
              </a:rPr>
              <a:t>hispanic</a:t>
            </a:r>
            <a:r>
              <a:rPr lang="en-US" sz="2400" dirty="0" smtClean="0">
                <a:solidFill>
                  <a:srgbClr val="000000"/>
                </a:solidFill>
                <a:latin typeface="Courier New"/>
              </a:rPr>
              <a:t> other;</a:t>
            </a:r>
          </a:p>
          <a:p>
            <a:pPr>
              <a:buNone/>
            </a:pPr>
            <a:r>
              <a:rPr lang="en-US" sz="2400" dirty="0" err="1" smtClean="0">
                <a:solidFill>
                  <a:srgbClr val="000000"/>
                </a:solidFill>
                <a:latin typeface="Courier New"/>
              </a:rPr>
              <a:t>predmarg</a:t>
            </a:r>
            <a:r>
              <a:rPr lang="en-US" sz="2400" dirty="0" smtClean="0">
                <a:solidFill>
                  <a:srgbClr val="000000"/>
                </a:solidFill>
                <a:latin typeface="Courier New"/>
              </a:rPr>
              <a:t> </a:t>
            </a:r>
            <a:r>
              <a:rPr lang="en-US" sz="2400" dirty="0" err="1" smtClean="0">
                <a:solidFill>
                  <a:srgbClr val="000000"/>
                </a:solidFill>
                <a:latin typeface="Courier New"/>
              </a:rPr>
              <a:t>unmar</a:t>
            </a:r>
            <a:r>
              <a:rPr lang="en-US" sz="2400" dirty="0" smtClean="0">
                <a:solidFill>
                  <a:srgbClr val="000000"/>
                </a:solidFill>
                <a:latin typeface="Courier New"/>
              </a:rPr>
              <a:t> /</a:t>
            </a:r>
            <a:r>
              <a:rPr lang="en-US" sz="2400" dirty="0" err="1" smtClean="0">
                <a:solidFill>
                  <a:srgbClr val="000000"/>
                </a:solidFill>
                <a:latin typeface="Courier New"/>
              </a:rPr>
              <a:t>adjrr</a:t>
            </a:r>
            <a:r>
              <a:rPr lang="en-US" sz="2400" dirty="0" smtClean="0">
                <a:solidFill>
                  <a:srgbClr val="000000"/>
                </a:solidFill>
                <a:latin typeface="Courier New"/>
              </a:rPr>
              <a:t>; </a:t>
            </a:r>
          </a:p>
          <a:p>
            <a:pPr>
              <a:buNone/>
            </a:pPr>
            <a:r>
              <a:rPr lang="en-US" sz="2400" dirty="0" err="1" smtClean="0">
                <a:solidFill>
                  <a:srgbClr val="000000"/>
                </a:solidFill>
                <a:latin typeface="Courier New"/>
              </a:rPr>
              <a:t>pred_eff</a:t>
            </a:r>
            <a:r>
              <a:rPr lang="en-US" sz="2400" dirty="0" smtClean="0">
                <a:solidFill>
                  <a:srgbClr val="000000"/>
                </a:solidFill>
                <a:latin typeface="Courier New"/>
              </a:rPr>
              <a:t> </a:t>
            </a:r>
            <a:r>
              <a:rPr lang="en-US" sz="2400" dirty="0" err="1" smtClean="0">
                <a:solidFill>
                  <a:srgbClr val="000000"/>
                </a:solidFill>
                <a:latin typeface="Courier New"/>
              </a:rPr>
              <a:t>unmar</a:t>
            </a:r>
            <a:r>
              <a:rPr lang="en-US" sz="2400" dirty="0" smtClean="0">
                <a:solidFill>
                  <a:srgbClr val="000000"/>
                </a:solidFill>
                <a:latin typeface="Courier New"/>
              </a:rPr>
              <a:t>=(0</a:t>
            </a:r>
            <a:r>
              <a:rPr lang="en-US" sz="2400" b="1" dirty="0" smtClean="0">
                <a:solidFill>
                  <a:srgbClr val="000000"/>
                </a:solidFill>
                <a:latin typeface="Courier New"/>
              </a:rPr>
              <a:t> </a:t>
            </a:r>
            <a:r>
              <a:rPr lang="en-US" sz="2400" b="1" dirty="0" smtClean="0">
                <a:solidFill>
                  <a:srgbClr val="008080"/>
                </a:solidFill>
                <a:latin typeface="Courier New"/>
              </a:rPr>
              <a:t>1</a:t>
            </a:r>
            <a:r>
              <a:rPr lang="en-US" sz="2400" b="1" dirty="0" smtClean="0">
                <a:solidFill>
                  <a:srgbClr val="000000"/>
                </a:solidFill>
                <a:latin typeface="Courier New"/>
              </a:rPr>
              <a:t>)</a:t>
            </a:r>
            <a:r>
              <a:rPr lang="en-US" sz="2400" dirty="0" smtClean="0">
                <a:solidFill>
                  <a:srgbClr val="000000"/>
                </a:solidFill>
                <a:latin typeface="Courier New"/>
              </a:rPr>
              <a:t> /name=</a:t>
            </a:r>
            <a:r>
              <a:rPr lang="en-US" sz="2400" dirty="0" smtClean="0">
                <a:solidFill>
                  <a:srgbClr val="800080"/>
                </a:solidFill>
                <a:latin typeface="Courier New"/>
              </a:rPr>
              <a:t>"</a:t>
            </a:r>
            <a:r>
              <a:rPr lang="en-US" sz="2400" dirty="0" err="1" smtClean="0">
                <a:solidFill>
                  <a:srgbClr val="800080"/>
                </a:solidFill>
                <a:latin typeface="Courier New"/>
              </a:rPr>
              <a:t>RD:unmar</a:t>
            </a:r>
            <a:r>
              <a:rPr lang="en-US" sz="2400" dirty="0" smtClean="0">
                <a:solidFill>
                  <a:srgbClr val="800080"/>
                </a:solidFill>
                <a:latin typeface="Courier New"/>
              </a:rPr>
              <a:t>"</a:t>
            </a:r>
            <a:r>
              <a:rPr lang="en-US" sz="2400" b="1" dirty="0" smtClean="0">
                <a:solidFill>
                  <a:srgbClr val="000000"/>
                </a:solidFill>
                <a:latin typeface="Courier New"/>
              </a:rPr>
              <a:t>;</a:t>
            </a:r>
          </a:p>
          <a:p>
            <a:pPr>
              <a:buNone/>
            </a:pPr>
            <a:r>
              <a:rPr lang="en-US" sz="2400" dirty="0" err="1" smtClean="0">
                <a:latin typeface="Courier New" pitchFamily="49" charset="0"/>
                <a:cs typeface="Courier New" pitchFamily="49" charset="0"/>
              </a:rPr>
              <a:t>setenv</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decwidth</a:t>
            </a:r>
            <a:r>
              <a:rPr lang="en-US" sz="2400" dirty="0" smtClean="0">
                <a:latin typeface="Courier New" pitchFamily="49" charset="0"/>
                <a:cs typeface="Courier New" pitchFamily="49" charset="0"/>
              </a:rPr>
              <a:t>=</a:t>
            </a:r>
            <a:r>
              <a:rPr lang="en-US" sz="2400" b="1" dirty="0" smtClean="0">
                <a:latin typeface="Courier New" pitchFamily="49" charset="0"/>
                <a:cs typeface="Courier New" pitchFamily="49" charset="0"/>
              </a:rPr>
              <a:t>4;</a:t>
            </a:r>
            <a:endParaRPr lang="en-US" sz="2400" b="1" dirty="0" smtClean="0">
              <a:solidFill>
                <a:srgbClr val="000000"/>
              </a:solidFill>
              <a:latin typeface="Courier New" pitchFamily="49" charset="0"/>
              <a:cs typeface="Courier New" pitchFamily="49" charset="0"/>
            </a:endParaRPr>
          </a:p>
          <a:p>
            <a:pPr>
              <a:buNone/>
            </a:pPr>
            <a:r>
              <a:rPr lang="en-US" sz="2400" b="1" dirty="0" smtClean="0">
                <a:solidFill>
                  <a:srgbClr val="000080"/>
                </a:solidFill>
                <a:latin typeface="Courier New"/>
              </a:rPr>
              <a:t>run</a:t>
            </a:r>
            <a:r>
              <a:rPr lang="en-US" sz="2400" b="1" dirty="0" smtClean="0">
                <a:solidFill>
                  <a:srgbClr val="000000"/>
                </a:solidFill>
                <a:latin typeface="Courier New"/>
              </a:rPr>
              <a:t>;</a:t>
            </a:r>
          </a:p>
          <a:p>
            <a:pPr>
              <a:buNone/>
            </a:pPr>
            <a:endParaRPr lang="en-US" sz="2400" b="1" dirty="0">
              <a:solidFill>
                <a:srgbClr val="000000"/>
              </a:solidFill>
              <a:latin typeface="Courier New"/>
            </a:endParaRPr>
          </a:p>
          <a:p>
            <a:pPr>
              <a:buNone/>
            </a:pPr>
            <a:r>
              <a:rPr lang="en-US" sz="2400" dirty="0" err="1">
                <a:latin typeface="Calibri" pitchFamily="34" charset="0"/>
                <a:cs typeface="Calibri" pitchFamily="34" charset="0"/>
              </a:rPr>
              <a:t>Bieler</a:t>
            </a:r>
            <a:r>
              <a:rPr lang="en-US" sz="2400" dirty="0">
                <a:latin typeface="Calibri" pitchFamily="34" charset="0"/>
                <a:cs typeface="Calibri" pitchFamily="34" charset="0"/>
              </a:rPr>
              <a:t> GS, Brown GG, Williams RL, Brogan DJ. Estimating model-adjusted risks, risk differences, and risk ratios from complex survey data. Am J </a:t>
            </a:r>
            <a:r>
              <a:rPr lang="en-US" sz="2400" dirty="0" err="1">
                <a:latin typeface="Calibri" pitchFamily="34" charset="0"/>
                <a:cs typeface="Calibri" pitchFamily="34" charset="0"/>
              </a:rPr>
              <a:t>Epidemiol</a:t>
            </a:r>
            <a:r>
              <a:rPr lang="en-US" sz="2400" dirty="0">
                <a:latin typeface="Calibri" pitchFamily="34" charset="0"/>
                <a:cs typeface="Calibri" pitchFamily="34" charset="0"/>
              </a:rPr>
              <a:t>. 2010 Mar 1;171(5):618-23. </a:t>
            </a:r>
          </a:p>
          <a:p>
            <a:pPr>
              <a:buNone/>
            </a:pPr>
            <a:endParaRPr lang="en-US" sz="2400" dirty="0">
              <a:latin typeface="Calibri" pitchFamily="34" charset="0"/>
              <a:cs typeface="Calibri" pitchFamily="34" charset="0"/>
            </a:endParaRPr>
          </a:p>
        </p:txBody>
      </p:sp>
    </p:spTree>
    <p:extLst>
      <p:ext uri="{BB962C8B-B14F-4D97-AF65-F5344CB8AC3E}">
        <p14:creationId xmlns:p14="http://schemas.microsoft.com/office/powerpoint/2010/main" val="30828276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6172200"/>
          </a:xfrm>
          <a:prstGeom prst="rect">
            <a:avLst/>
          </a:prstGeom>
        </p:spPr>
        <p:txBody>
          <a:bodyPr vert="horz" lIns="91440" tIns="45720" rIns="91440" bIns="45720" rtlCol="0" anchor="ctr">
            <a:noAutofit/>
          </a:bodyPr>
          <a:lstStyle/>
          <a:p>
            <a:pPr>
              <a:spcBef>
                <a:spcPts val="0"/>
              </a:spcBef>
              <a:buNone/>
            </a:pPr>
            <a:r>
              <a:rPr lang="en-US" sz="1200" dirty="0" smtClean="0"/>
              <a:t>Variance Estimation Method: Taylor Series (SRS)</a:t>
            </a:r>
          </a:p>
          <a:p>
            <a:pPr>
              <a:spcBef>
                <a:spcPts val="0"/>
              </a:spcBef>
              <a:buNone/>
            </a:pPr>
            <a:r>
              <a:rPr lang="nl-NL" sz="1200" dirty="0" smtClean="0"/>
              <a:t>SE Method: Robust (Binder, 1983)</a:t>
            </a:r>
          </a:p>
          <a:p>
            <a:pPr>
              <a:spcBef>
                <a:spcPts val="0"/>
              </a:spcBef>
              <a:buNone/>
            </a:pPr>
            <a:r>
              <a:rPr lang="en-US" sz="1200" dirty="0" smtClean="0"/>
              <a:t>Working Correlations: Independent</a:t>
            </a:r>
          </a:p>
          <a:p>
            <a:pPr>
              <a:spcBef>
                <a:spcPts val="0"/>
              </a:spcBef>
              <a:buNone/>
            </a:pPr>
            <a:r>
              <a:rPr lang="en-US" sz="1200" dirty="0" smtClean="0"/>
              <a:t>Link Function: </a:t>
            </a:r>
            <a:r>
              <a:rPr lang="en-US" sz="1200" dirty="0" err="1" smtClean="0"/>
              <a:t>Logit</a:t>
            </a:r>
            <a:endParaRPr lang="en-US" sz="1200" dirty="0" smtClean="0"/>
          </a:p>
          <a:p>
            <a:pPr>
              <a:spcBef>
                <a:spcPts val="0"/>
              </a:spcBef>
              <a:buNone/>
            </a:pPr>
            <a:r>
              <a:rPr lang="en-US" sz="1200" dirty="0" smtClean="0"/>
              <a:t>Response variable PTB: PTB</a:t>
            </a:r>
          </a:p>
          <a:p>
            <a:pPr>
              <a:spcBef>
                <a:spcPts val="0"/>
              </a:spcBef>
              <a:buNone/>
            </a:pPr>
            <a:r>
              <a:rPr lang="en-US" sz="1200" dirty="0" smtClean="0"/>
              <a:t>by: Contrast.</a:t>
            </a:r>
          </a:p>
          <a:p>
            <a:pPr>
              <a:spcBef>
                <a:spcPts val="0"/>
              </a:spcBef>
              <a:buNone/>
            </a:pPr>
            <a:r>
              <a:rPr lang="en-US" sz="1200" dirty="0" smtClean="0"/>
              <a:t>-------------------------------------------------------</a:t>
            </a:r>
          </a:p>
          <a:p>
            <a:pPr>
              <a:spcBef>
                <a:spcPts val="0"/>
              </a:spcBef>
              <a:buNone/>
            </a:pPr>
            <a:r>
              <a:rPr lang="en-US" sz="1200" dirty="0" smtClean="0"/>
              <a:t>Contrast                                 Lower    Upper</a:t>
            </a:r>
          </a:p>
          <a:p>
            <a:pPr>
              <a:spcBef>
                <a:spcPts val="0"/>
              </a:spcBef>
              <a:buNone/>
            </a:pPr>
            <a:r>
              <a:rPr lang="en-US" sz="1200" dirty="0" smtClean="0"/>
              <a:t>                                                   95%      95%</a:t>
            </a:r>
          </a:p>
          <a:p>
            <a:pPr>
              <a:spcBef>
                <a:spcPts val="0"/>
              </a:spcBef>
              <a:buNone/>
            </a:pPr>
            <a:r>
              <a:rPr lang="en-US" sz="1200" dirty="0" smtClean="0"/>
              <a:t>                        EXP(Contrast)   Limit    </a:t>
            </a:r>
            <a:r>
              <a:rPr lang="en-US" sz="1200" dirty="0" err="1" smtClean="0"/>
              <a:t>Limit</a:t>
            </a:r>
            <a:endParaRPr lang="en-US" sz="1200" dirty="0" smtClean="0"/>
          </a:p>
          <a:p>
            <a:pPr>
              <a:spcBef>
                <a:spcPts val="0"/>
              </a:spcBef>
              <a:buNone/>
            </a:pPr>
            <a:r>
              <a:rPr lang="en-US" sz="1200" dirty="0" smtClean="0"/>
              <a:t>-------------------------------------------------------</a:t>
            </a:r>
          </a:p>
          <a:p>
            <a:pPr>
              <a:spcBef>
                <a:spcPts val="0"/>
              </a:spcBef>
              <a:buNone/>
            </a:pPr>
            <a:r>
              <a:rPr lang="en-US" sz="1200" dirty="0" err="1" smtClean="0"/>
              <a:t>OR:unmar</a:t>
            </a:r>
            <a:r>
              <a:rPr lang="en-US" sz="1200" dirty="0" smtClean="0"/>
              <a:t>             1.3211   1.2422   1.4051</a:t>
            </a:r>
          </a:p>
          <a:p>
            <a:pPr>
              <a:spcBef>
                <a:spcPts val="0"/>
              </a:spcBef>
              <a:buNone/>
            </a:pPr>
            <a:r>
              <a:rPr lang="en-US" sz="1200" dirty="0" smtClean="0"/>
              <a:t>-------------------------------------------------------</a:t>
            </a:r>
          </a:p>
          <a:p>
            <a:pPr>
              <a:buNone/>
            </a:pPr>
            <a:r>
              <a:rPr lang="en-US" sz="1200" dirty="0" smtClean="0"/>
              <a:t>----------------------------------------------------------------------</a:t>
            </a:r>
          </a:p>
          <a:p>
            <a:pPr>
              <a:buNone/>
            </a:pPr>
            <a:r>
              <a:rPr lang="en-US" sz="1200" dirty="0" smtClean="0"/>
              <a:t>Predicted Marginal     Predicted</a:t>
            </a:r>
          </a:p>
          <a:p>
            <a:pPr>
              <a:buNone/>
            </a:pPr>
            <a:r>
              <a:rPr lang="fr-FR" sz="1200" dirty="0" smtClean="0"/>
              <a:t>  #1                      Marginal        SE     T:Marg=0    P-value</a:t>
            </a:r>
          </a:p>
          <a:p>
            <a:pPr>
              <a:buNone/>
            </a:pPr>
            <a:r>
              <a:rPr lang="en-US" sz="1200" dirty="0" smtClean="0"/>
              <a:t>----------------------------------------------------------------------</a:t>
            </a:r>
          </a:p>
          <a:p>
            <a:pPr>
              <a:buNone/>
            </a:pPr>
            <a:r>
              <a:rPr lang="en-US" sz="1200" dirty="0" smtClean="0"/>
              <a:t>UNMAR</a:t>
            </a:r>
          </a:p>
          <a:p>
            <a:pPr>
              <a:buNone/>
            </a:pPr>
            <a:r>
              <a:rPr lang="en-US" sz="1200" dirty="0" smtClean="0"/>
              <a:t>  1                        0.1610       0.0026      62.3591     0.0000</a:t>
            </a:r>
          </a:p>
          <a:p>
            <a:pPr>
              <a:buNone/>
            </a:pPr>
            <a:r>
              <a:rPr lang="en-US" sz="1200" dirty="0" smtClean="0"/>
              <a:t>  0                        0.1271       0.0024      52.6430     0.0000</a:t>
            </a:r>
          </a:p>
          <a:p>
            <a:pPr>
              <a:buNone/>
            </a:pPr>
            <a:r>
              <a:rPr lang="en-US" sz="1200" dirty="0" smtClean="0"/>
              <a:t>----------------------------------------------------------------------</a:t>
            </a:r>
          </a:p>
          <a:p>
            <a:pPr>
              <a:spcBef>
                <a:spcPts val="0"/>
              </a:spcBef>
              <a:buNone/>
            </a:pPr>
            <a:r>
              <a:rPr lang="en-US" sz="1200" dirty="0" smtClean="0"/>
              <a:t>----------------------------------------------------------------</a:t>
            </a:r>
          </a:p>
          <a:p>
            <a:pPr>
              <a:spcBef>
                <a:spcPts val="0"/>
              </a:spcBef>
              <a:buNone/>
            </a:pPr>
            <a:r>
              <a:rPr lang="en-US" sz="1200" dirty="0" smtClean="0"/>
              <a:t>Predicted Marginal     PREDMARG              Lower      Upper</a:t>
            </a:r>
          </a:p>
          <a:p>
            <a:pPr>
              <a:spcBef>
                <a:spcPts val="0"/>
              </a:spcBef>
              <a:buNone/>
            </a:pPr>
            <a:r>
              <a:rPr lang="en-US" sz="1200" dirty="0" smtClean="0"/>
              <a:t>  Risk Ratio #1        Risk                  95%        95%</a:t>
            </a:r>
          </a:p>
          <a:p>
            <a:pPr>
              <a:spcBef>
                <a:spcPts val="0"/>
              </a:spcBef>
              <a:buNone/>
            </a:pPr>
            <a:r>
              <a:rPr lang="en-US" sz="1200" dirty="0" smtClean="0"/>
              <a:t>                                Ratio         SE   Limit      </a:t>
            </a:r>
            <a:r>
              <a:rPr lang="en-US" sz="1200" dirty="0" err="1" smtClean="0"/>
              <a:t>Limit</a:t>
            </a:r>
            <a:endParaRPr lang="en-US" sz="1200" dirty="0" smtClean="0"/>
          </a:p>
          <a:p>
            <a:pPr>
              <a:spcBef>
                <a:spcPts val="0"/>
              </a:spcBef>
              <a:buNone/>
            </a:pPr>
            <a:r>
              <a:rPr lang="en-US" sz="1200" dirty="0" smtClean="0"/>
              <a:t>----------------------------------------------------------------</a:t>
            </a:r>
          </a:p>
          <a:p>
            <a:pPr>
              <a:spcBef>
                <a:spcPts val="0"/>
              </a:spcBef>
              <a:buNone/>
            </a:pPr>
            <a:r>
              <a:rPr lang="en-US" sz="1200" dirty="0" smtClean="0"/>
              <a:t>UNMAR</a:t>
            </a:r>
          </a:p>
          <a:p>
            <a:pPr>
              <a:spcBef>
                <a:spcPts val="0"/>
              </a:spcBef>
              <a:buNone/>
            </a:pPr>
            <a:r>
              <a:rPr lang="en-US" sz="1200" dirty="0" smtClean="0"/>
              <a:t>  1 vs. 0                1.2673     0.0340     1.2024     1.3357</a:t>
            </a:r>
          </a:p>
          <a:p>
            <a:pPr>
              <a:spcBef>
                <a:spcPts val="0"/>
              </a:spcBef>
              <a:buNone/>
            </a:pPr>
            <a:r>
              <a:rPr lang="en-US" sz="1200" dirty="0" smtClean="0"/>
              <a:t>----------------------------------------------------------------</a:t>
            </a:r>
          </a:p>
          <a:p>
            <a:pPr>
              <a:spcBef>
                <a:spcPts val="0"/>
              </a:spcBef>
              <a:buNone/>
            </a:pPr>
            <a:r>
              <a:rPr lang="en-US" sz="1200" dirty="0" smtClean="0"/>
              <a:t>----------------------------------------------------------------------</a:t>
            </a:r>
          </a:p>
          <a:p>
            <a:pPr>
              <a:spcBef>
                <a:spcPts val="0"/>
              </a:spcBef>
              <a:buNone/>
            </a:pPr>
            <a:r>
              <a:rPr lang="en-US" sz="1200" dirty="0" smtClean="0"/>
              <a:t>Contrasted Predicted   PREDMARG</a:t>
            </a:r>
          </a:p>
          <a:p>
            <a:pPr>
              <a:spcBef>
                <a:spcPts val="0"/>
              </a:spcBef>
              <a:buNone/>
            </a:pPr>
            <a:r>
              <a:rPr lang="fr-FR" sz="1200" dirty="0" smtClean="0"/>
              <a:t>  Marginal #1          </a:t>
            </a:r>
            <a:r>
              <a:rPr lang="fr-FR" sz="1200" dirty="0" err="1" smtClean="0"/>
              <a:t>Contrast</a:t>
            </a:r>
            <a:r>
              <a:rPr lang="fr-FR" sz="1200" dirty="0" smtClean="0"/>
              <a:t>         SE          T-Stat    P-value</a:t>
            </a:r>
          </a:p>
          <a:p>
            <a:pPr>
              <a:spcBef>
                <a:spcPts val="0"/>
              </a:spcBef>
              <a:buNone/>
            </a:pPr>
            <a:r>
              <a:rPr lang="en-US" sz="1200" dirty="0" smtClean="0"/>
              <a:t>----------------------------------------------------------------------</a:t>
            </a:r>
          </a:p>
          <a:p>
            <a:pPr>
              <a:spcBef>
                <a:spcPts val="0"/>
              </a:spcBef>
              <a:buNone/>
            </a:pPr>
            <a:r>
              <a:rPr lang="en-US" sz="1200" dirty="0" err="1" smtClean="0"/>
              <a:t>RD:unmar</a:t>
            </a:r>
            <a:r>
              <a:rPr lang="en-US" sz="1200" dirty="0" smtClean="0"/>
              <a:t>               0.0340       0.0038       8.9015     0.0000</a:t>
            </a:r>
          </a:p>
          <a:p>
            <a:pPr>
              <a:spcBef>
                <a:spcPts val="0"/>
              </a:spcBef>
              <a:buNone/>
            </a:pPr>
            <a:r>
              <a:rPr lang="en-US" sz="1200" dirty="0" smtClean="0"/>
              <a:t>----------------------------------------------------------------------</a:t>
            </a:r>
            <a:endParaRPr lang="en-US" sz="1200" dirty="0"/>
          </a:p>
        </p:txBody>
      </p:sp>
      <p:sp>
        <p:nvSpPr>
          <p:cNvPr id="2" name="TextBox 1"/>
          <p:cNvSpPr txBox="1"/>
          <p:nvPr/>
        </p:nvSpPr>
        <p:spPr>
          <a:xfrm>
            <a:off x="3810000" y="381000"/>
            <a:ext cx="5029200" cy="2677656"/>
          </a:xfrm>
          <a:prstGeom prst="rect">
            <a:avLst/>
          </a:prstGeom>
          <a:noFill/>
        </p:spPr>
        <p:txBody>
          <a:bodyPr wrap="square" rtlCol="0">
            <a:spAutoFit/>
          </a:bodyPr>
          <a:lstStyle/>
          <a:p>
            <a:pPr marL="457200" indent="-457200">
              <a:buFont typeface="Arial" pitchFamily="34" charset="0"/>
              <a:buChar char="•"/>
            </a:pPr>
            <a:r>
              <a:rPr lang="en-US" sz="2800" dirty="0" smtClean="0"/>
              <a:t>Same point estimates as in STATA</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PTB is not very common so OR is not greatly inflated but RR is more interpretable</a:t>
            </a:r>
          </a:p>
        </p:txBody>
      </p:sp>
    </p:spTree>
    <p:extLst>
      <p:ext uri="{BB962C8B-B14F-4D97-AF65-F5344CB8AC3E}">
        <p14:creationId xmlns:p14="http://schemas.microsoft.com/office/powerpoint/2010/main" val="26466553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Formula for Converting OR to RR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RR = </a:t>
                </a:r>
                <a14:m>
                  <m:oMath xmlns:m="http://schemas.openxmlformats.org/officeDocument/2006/math">
                    <m:f>
                      <m:fPr>
                        <m:ctrlPr>
                          <a:rPr lang="en-US" i="1">
                            <a:latin typeface="Cambria Math"/>
                          </a:rPr>
                        </m:ctrlPr>
                      </m:fPr>
                      <m:num>
                        <m:r>
                          <m:rPr>
                            <m:nor/>
                          </m:rPr>
                          <a:rPr lang="en-US"/>
                          <m:t>OR</m:t>
                        </m:r>
                      </m:num>
                      <m:den>
                        <m:r>
                          <m:rPr>
                            <m:nor/>
                          </m:rPr>
                          <a:rPr lang="en-US"/>
                          <m:t>1−</m:t>
                        </m:r>
                        <m:r>
                          <m:rPr>
                            <m:nor/>
                          </m:rPr>
                          <a:rPr lang="en-US"/>
                          <m:t>P</m:t>
                        </m:r>
                        <m:r>
                          <m:rPr>
                            <m:nor/>
                          </m:rPr>
                          <a:rPr lang="en-US"/>
                          <m:t>1+(</m:t>
                        </m:r>
                        <m:r>
                          <m:rPr>
                            <m:nor/>
                          </m:rPr>
                          <a:rPr lang="en-US"/>
                          <m:t>P</m:t>
                        </m:r>
                        <m:r>
                          <m:rPr>
                            <m:nor/>
                          </m:rPr>
                          <a:rPr lang="en-US"/>
                          <m:t>1∗</m:t>
                        </m:r>
                        <m:r>
                          <m:rPr>
                            <m:nor/>
                          </m:rPr>
                          <a:rPr lang="en-US"/>
                          <m:t>OR</m:t>
                        </m:r>
                        <m:r>
                          <m:rPr>
                            <m:nor/>
                          </m:rPr>
                          <a:rPr lang="en-US"/>
                          <m:t>)</m:t>
                        </m:r>
                      </m:den>
                    </m:f>
                  </m:oMath>
                </a14:m>
                <a:endParaRPr lang="en-US" dirty="0"/>
              </a:p>
              <a:p>
                <a:r>
                  <a:rPr lang="en-US" dirty="0" smtClean="0"/>
                  <a:t>Popularized by an article JAMA</a:t>
                </a:r>
                <a:endParaRPr lang="en-US" dirty="0"/>
              </a:p>
              <a:p>
                <a:r>
                  <a:rPr lang="en-US" dirty="0" smtClean="0"/>
                  <a:t>Problems include error in the point estimate when there are adjustment factors, incorrect confidence intervals, and failing to provide adjusted RDs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cstate="print"/>
                <a:stretch>
                  <a:fillRect l="-1630"/>
                </a:stretch>
              </a:blipFill>
            </p:spPr>
            <p:txBody>
              <a:bodyPr/>
              <a:lstStyle/>
              <a:p>
                <a:r>
                  <a:rPr lang="en-US">
                    <a:noFill/>
                  </a:rPr>
                  <a:t> </a:t>
                </a:r>
              </a:p>
            </p:txBody>
          </p:sp>
        </mc:Fallback>
      </mc:AlternateContent>
      <p:sp>
        <p:nvSpPr>
          <p:cNvPr id="4" name="TextBox 3"/>
          <p:cNvSpPr txBox="1"/>
          <p:nvPr/>
        </p:nvSpPr>
        <p:spPr>
          <a:xfrm>
            <a:off x="533400" y="5791200"/>
            <a:ext cx="8001000" cy="646331"/>
          </a:xfrm>
          <a:prstGeom prst="rect">
            <a:avLst/>
          </a:prstGeom>
          <a:noFill/>
        </p:spPr>
        <p:txBody>
          <a:bodyPr wrap="square" rtlCol="0">
            <a:spAutoFit/>
          </a:bodyPr>
          <a:lstStyle/>
          <a:p>
            <a:r>
              <a:rPr lang="en-US" dirty="0"/>
              <a:t>Zhang J, Yu KF. What's the relative risk? A method of correcting the odds ratio in cohort studies of common outcomes. JAMA. 1998 Nov 18;280(19):1690-1. </a:t>
            </a:r>
          </a:p>
        </p:txBody>
      </p:sp>
    </p:spTree>
    <p:extLst>
      <p:ext uri="{BB962C8B-B14F-4D97-AF65-F5344CB8AC3E}">
        <p14:creationId xmlns:p14="http://schemas.microsoft.com/office/powerpoint/2010/main" val="130826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versus RR</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RR = P2/P1</a:t>
                </a:r>
              </a:p>
              <a:p>
                <a:r>
                  <a:rPr lang="en-US" dirty="0" smtClean="0"/>
                  <a:t>OR = RR*</a:t>
                </a:r>
                <a14:m>
                  <m:oMath xmlns:m="http://schemas.openxmlformats.org/officeDocument/2006/math">
                    <m:f>
                      <m:fPr>
                        <m:ctrlPr>
                          <a:rPr lang="en-US" i="1" smtClean="0">
                            <a:latin typeface="Cambria Math"/>
                          </a:rPr>
                        </m:ctrlPr>
                      </m:fPr>
                      <m:num>
                        <m:r>
                          <m:rPr>
                            <m:nor/>
                          </m:rPr>
                          <a:rPr lang="en-US" b="0" i="0" smtClean="0"/>
                          <m:t>(1−</m:t>
                        </m:r>
                        <m:r>
                          <m:rPr>
                            <m:nor/>
                          </m:rPr>
                          <a:rPr lang="en-US" b="0" i="0" smtClean="0"/>
                          <m:t>P</m:t>
                        </m:r>
                        <m:r>
                          <m:rPr>
                            <m:nor/>
                          </m:rPr>
                          <a:rPr lang="en-US" b="0" i="0" smtClean="0"/>
                          <m:t>1)</m:t>
                        </m:r>
                      </m:num>
                      <m:den>
                        <m:r>
                          <m:rPr>
                            <m:nor/>
                          </m:rPr>
                          <a:rPr lang="en-US" b="0" i="0" smtClean="0"/>
                          <m:t>(1−</m:t>
                        </m:r>
                        <m:r>
                          <m:rPr>
                            <m:nor/>
                          </m:rPr>
                          <a:rPr lang="en-US" b="0" i="0" smtClean="0"/>
                          <m:t>P</m:t>
                        </m:r>
                        <m:r>
                          <m:rPr>
                            <m:nor/>
                          </m:rPr>
                          <a:rPr lang="en-US" b="0" i="0" smtClean="0"/>
                          <m:t>2)</m:t>
                        </m:r>
                      </m:den>
                    </m:f>
                  </m:oMath>
                </a14:m>
                <a:endParaRPr lang="en-US" dirty="0" smtClean="0"/>
              </a:p>
              <a:p>
                <a:endParaRPr lang="en-US" sz="2200" dirty="0" smtClean="0"/>
              </a:p>
              <a:p>
                <a:r>
                  <a:rPr lang="en-US" dirty="0" smtClean="0"/>
                  <a:t>For RRs&gt;1, a doubling can occur </a:t>
                </a:r>
              </a:p>
              <a:p>
                <a:pPr lvl="1"/>
                <a:r>
                  <a:rPr lang="en-US" dirty="0"/>
                  <a:t>W</a:t>
                </a:r>
                <a:r>
                  <a:rPr lang="en-US" dirty="0" smtClean="0"/>
                  <a:t>hen P1 is small and P2 is much greater</a:t>
                </a:r>
              </a:p>
              <a:p>
                <a:pPr lvl="2"/>
                <a:r>
                  <a:rPr lang="en-US" dirty="0" smtClean="0"/>
                  <a:t>For p1=.1, p2=(.1+1)/2=.55 ; RR=5.5; OR=11</a:t>
                </a:r>
              </a:p>
              <a:p>
                <a:pPr lvl="1"/>
                <a:r>
                  <a:rPr lang="en-US" dirty="0" smtClean="0"/>
                  <a:t>As P1 increases, the distance to P2 doesn’t have to be as large</a:t>
                </a:r>
              </a:p>
              <a:p>
                <a:pPr lvl="2"/>
                <a:r>
                  <a:rPr lang="en-US" dirty="0" smtClean="0"/>
                  <a:t>For p1=.5, p2=(.5+1)/2=0.75; RR=1.5; OR=3</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724400"/>
              </a:xfrm>
              <a:blipFill rotWithShape="1">
                <a:blip r:embed="rId2" cstate="print"/>
                <a:stretch>
                  <a:fillRect l="-1630" t="-2710" r="-237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Complex Survey Example</a:t>
            </a:r>
            <a:endParaRPr lang="en-US" dirty="0"/>
          </a:p>
        </p:txBody>
      </p:sp>
      <p:sp>
        <p:nvSpPr>
          <p:cNvPr id="3" name="Content Placeholder 2"/>
          <p:cNvSpPr>
            <a:spLocks noGrp="1"/>
          </p:cNvSpPr>
          <p:nvPr>
            <p:ph idx="1"/>
          </p:nvPr>
        </p:nvSpPr>
        <p:spPr/>
        <p:txBody>
          <a:bodyPr>
            <a:normAutofit fontScale="92500"/>
          </a:bodyPr>
          <a:lstStyle/>
          <a:p>
            <a:r>
              <a:rPr lang="en-US" dirty="0" smtClean="0"/>
              <a:t>2007 National Survey of Children’s Health</a:t>
            </a:r>
          </a:p>
          <a:p>
            <a:pPr lvl="1"/>
            <a:r>
              <a:rPr lang="en-US" dirty="0" smtClean="0"/>
              <a:t>Design: Children sampled within State-level strata, weights to account for unequal probability of selection, non-response, and population totals</a:t>
            </a:r>
          </a:p>
          <a:p>
            <a:pPr lvl="1"/>
            <a:r>
              <a:rPr lang="en-US" dirty="0" smtClean="0"/>
              <a:t>Outcome: Breastfed to 6 months among subpopulation of children &lt;=5</a:t>
            </a:r>
          </a:p>
          <a:p>
            <a:pPr lvl="1"/>
            <a:r>
              <a:rPr lang="en-US" dirty="0" smtClean="0"/>
              <a:t>Covariates: poverty (multiply imputed), race/ethnicity</a:t>
            </a:r>
          </a:p>
          <a:p>
            <a:r>
              <a:rPr lang="en-US" dirty="0" smtClean="0"/>
              <a:t>Direct models, logistic margins</a:t>
            </a:r>
          </a:p>
          <a:p>
            <a:r>
              <a:rPr lang="en-US" dirty="0" smtClean="0"/>
              <a:t>Interpretation of OR, RR, and RD</a:t>
            </a:r>
          </a:p>
        </p:txBody>
      </p:sp>
    </p:spTree>
    <p:extLst>
      <p:ext uri="{BB962C8B-B14F-4D97-AF65-F5344CB8AC3E}">
        <p14:creationId xmlns:p14="http://schemas.microsoft.com/office/powerpoint/2010/main" val="37518035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Common Outcome</a:t>
            </a:r>
            <a:endParaRPr lang="en-US" dirty="0"/>
          </a:p>
        </p:txBody>
      </p:sp>
      <p:sp>
        <p:nvSpPr>
          <p:cNvPr id="3" name="Content Placeholder 2"/>
          <p:cNvSpPr>
            <a:spLocks noGrp="1"/>
          </p:cNvSpPr>
          <p:nvPr>
            <p:ph idx="1"/>
          </p:nvPr>
        </p:nvSpPr>
        <p:spPr>
          <a:xfrm>
            <a:off x="381000" y="1143000"/>
            <a:ext cx="8763000" cy="5715000"/>
          </a:xfrm>
        </p:spPr>
        <p:txBody>
          <a:bodyPr>
            <a:normAutofit/>
          </a:bodyPr>
          <a:lstStyle/>
          <a:p>
            <a:pPr>
              <a:buNone/>
            </a:pPr>
            <a:r>
              <a:rPr lang="en-US" sz="1200" b="1" dirty="0" smtClean="0">
                <a:solidFill>
                  <a:srgbClr val="000080"/>
                </a:solidFill>
                <a:latin typeface="Courier New"/>
              </a:rPr>
              <a:t>PROC</a:t>
            </a:r>
            <a:r>
              <a:rPr lang="en-US" sz="1200" b="1" dirty="0" smtClean="0">
                <a:solidFill>
                  <a:srgbClr val="000000"/>
                </a:solidFill>
                <a:latin typeface="Courier New"/>
              </a:rPr>
              <a:t> </a:t>
            </a:r>
            <a:r>
              <a:rPr lang="en-US" sz="1200" b="1" dirty="0" smtClean="0">
                <a:solidFill>
                  <a:srgbClr val="000080"/>
                </a:solidFill>
                <a:latin typeface="Courier New"/>
              </a:rPr>
              <a:t>CROSSTAB</a:t>
            </a:r>
            <a:r>
              <a:rPr lang="en-US" sz="1200" b="1" dirty="0" smtClean="0">
                <a:solidFill>
                  <a:srgbClr val="000000"/>
                </a:solidFill>
                <a:latin typeface="Courier New"/>
              </a:rPr>
              <a:t> data = example design=</a:t>
            </a:r>
            <a:r>
              <a:rPr lang="en-US" sz="1200" b="1" dirty="0" err="1" smtClean="0">
                <a:solidFill>
                  <a:srgbClr val="000000"/>
                </a:solidFill>
                <a:latin typeface="Courier New"/>
              </a:rPr>
              <a:t>wr</a:t>
            </a:r>
            <a:r>
              <a:rPr lang="en-US" sz="1200" b="1" dirty="0" smtClean="0">
                <a:solidFill>
                  <a:srgbClr val="000000"/>
                </a:solidFill>
                <a:latin typeface="Courier New"/>
              </a:rPr>
              <a:t>; </a:t>
            </a:r>
          </a:p>
          <a:p>
            <a:pPr>
              <a:buNone/>
            </a:pPr>
            <a:r>
              <a:rPr lang="en-US" sz="1200" dirty="0" smtClean="0">
                <a:solidFill>
                  <a:srgbClr val="000000"/>
                </a:solidFill>
                <a:latin typeface="Courier New"/>
              </a:rPr>
              <a:t>nest State </a:t>
            </a:r>
            <a:r>
              <a:rPr lang="en-US" sz="1200" dirty="0" err="1" smtClean="0">
                <a:solidFill>
                  <a:srgbClr val="000000"/>
                </a:solidFill>
                <a:latin typeface="Courier New"/>
              </a:rPr>
              <a:t>idnumr</a:t>
            </a:r>
            <a:r>
              <a:rPr lang="en-US" sz="1200" dirty="0" smtClean="0">
                <a:solidFill>
                  <a:srgbClr val="000000"/>
                </a:solidFill>
                <a:latin typeface="Courier New"/>
              </a:rPr>
              <a:t>;</a:t>
            </a:r>
          </a:p>
          <a:p>
            <a:pPr>
              <a:buNone/>
            </a:pPr>
            <a:r>
              <a:rPr lang="en-US" sz="1200" dirty="0" err="1" smtClean="0">
                <a:solidFill>
                  <a:srgbClr val="000000"/>
                </a:solidFill>
                <a:latin typeface="Courier New"/>
              </a:rPr>
              <a:t>supopn</a:t>
            </a:r>
            <a:r>
              <a:rPr lang="en-US" sz="1200" dirty="0" smtClean="0">
                <a:solidFill>
                  <a:srgbClr val="000000"/>
                </a:solidFill>
                <a:latin typeface="Courier New"/>
              </a:rPr>
              <a:t> </a:t>
            </a:r>
            <a:r>
              <a:rPr lang="en-US" sz="1200" dirty="0" err="1" smtClean="0">
                <a:solidFill>
                  <a:srgbClr val="000000"/>
                </a:solidFill>
                <a:latin typeface="Courier New"/>
              </a:rPr>
              <a:t>ageyr_child</a:t>
            </a:r>
            <a:r>
              <a:rPr lang="en-US" sz="1200" dirty="0" smtClean="0">
                <a:solidFill>
                  <a:srgbClr val="000000"/>
                </a:solidFill>
                <a:latin typeface="Courier New"/>
              </a:rPr>
              <a:t>&lt;=</a:t>
            </a:r>
            <a:r>
              <a:rPr lang="en-US" sz="1200" b="1" dirty="0" smtClean="0">
                <a:solidFill>
                  <a:srgbClr val="008080"/>
                </a:solidFill>
                <a:latin typeface="Courier New"/>
              </a:rPr>
              <a:t>5</a:t>
            </a:r>
            <a:r>
              <a:rPr lang="en-US" sz="1200" b="1" dirty="0" smtClean="0">
                <a:solidFill>
                  <a:srgbClr val="000000"/>
                </a:solidFill>
                <a:latin typeface="Courier New"/>
              </a:rPr>
              <a:t>;</a:t>
            </a:r>
          </a:p>
          <a:p>
            <a:pPr>
              <a:buNone/>
            </a:pPr>
            <a:r>
              <a:rPr lang="en-US" sz="1200" dirty="0" smtClean="0">
                <a:solidFill>
                  <a:srgbClr val="0000FF"/>
                </a:solidFill>
                <a:latin typeface="Courier New"/>
              </a:rPr>
              <a:t>WEIGHT</a:t>
            </a:r>
            <a:r>
              <a:rPr lang="en-US" sz="1200" dirty="0" smtClean="0">
                <a:solidFill>
                  <a:srgbClr val="000000"/>
                </a:solidFill>
                <a:latin typeface="Courier New"/>
              </a:rPr>
              <a:t>  NSCHWT;</a:t>
            </a:r>
          </a:p>
          <a:p>
            <a:pPr>
              <a:buNone/>
            </a:pPr>
            <a:r>
              <a:rPr lang="en-US" sz="1200" dirty="0" smtClean="0">
                <a:solidFill>
                  <a:srgbClr val="0000FF"/>
                </a:solidFill>
                <a:latin typeface="Courier New"/>
              </a:rPr>
              <a:t>class</a:t>
            </a:r>
            <a:r>
              <a:rPr lang="en-US" sz="1200" dirty="0" smtClean="0">
                <a:solidFill>
                  <a:srgbClr val="000000"/>
                </a:solidFill>
                <a:latin typeface="Courier New"/>
              </a:rPr>
              <a:t> breastfed duration_6;</a:t>
            </a:r>
          </a:p>
          <a:p>
            <a:pPr>
              <a:buNone/>
            </a:pPr>
            <a:r>
              <a:rPr lang="en-US" sz="1200" dirty="0" smtClean="0">
                <a:solidFill>
                  <a:srgbClr val="0000FF"/>
                </a:solidFill>
                <a:latin typeface="Courier New"/>
              </a:rPr>
              <a:t>TABLE</a:t>
            </a:r>
            <a:r>
              <a:rPr lang="en-US" sz="1200" dirty="0" smtClean="0">
                <a:solidFill>
                  <a:srgbClr val="000000"/>
                </a:solidFill>
                <a:latin typeface="Courier New"/>
              </a:rPr>
              <a:t> breastfed duration_6; </a:t>
            </a:r>
          </a:p>
          <a:p>
            <a:pPr>
              <a:buNone/>
            </a:pPr>
            <a:r>
              <a:rPr lang="en-US" sz="1200" dirty="0" smtClean="0">
                <a:solidFill>
                  <a:srgbClr val="FF0000"/>
                </a:solidFill>
                <a:latin typeface="Courier New"/>
              </a:rPr>
              <a:t>PRINT</a:t>
            </a:r>
            <a:r>
              <a:rPr lang="en-US" sz="1200" dirty="0" smtClean="0">
                <a:solidFill>
                  <a:srgbClr val="000000"/>
                </a:solidFill>
                <a:latin typeface="Courier New"/>
              </a:rPr>
              <a:t>  </a:t>
            </a:r>
            <a:r>
              <a:rPr lang="en-US" sz="1200" dirty="0" err="1" smtClean="0">
                <a:solidFill>
                  <a:srgbClr val="000000"/>
                </a:solidFill>
                <a:latin typeface="Courier New"/>
              </a:rPr>
              <a:t>nsum</a:t>
            </a:r>
            <a:r>
              <a:rPr lang="en-US" sz="1200" dirty="0" smtClean="0">
                <a:solidFill>
                  <a:srgbClr val="000000"/>
                </a:solidFill>
                <a:latin typeface="Courier New"/>
              </a:rPr>
              <a:t> </a:t>
            </a:r>
            <a:r>
              <a:rPr lang="en-US" sz="1200" dirty="0" err="1" smtClean="0">
                <a:solidFill>
                  <a:srgbClr val="000000"/>
                </a:solidFill>
                <a:latin typeface="Courier New"/>
              </a:rPr>
              <a:t>wsum</a:t>
            </a:r>
            <a:r>
              <a:rPr lang="en-US" sz="1200" dirty="0" smtClean="0">
                <a:solidFill>
                  <a:srgbClr val="000000"/>
                </a:solidFill>
                <a:latin typeface="Courier New"/>
              </a:rPr>
              <a:t> </a:t>
            </a:r>
            <a:r>
              <a:rPr lang="en-US" sz="1200" dirty="0" err="1" smtClean="0">
                <a:solidFill>
                  <a:srgbClr val="000000"/>
                </a:solidFill>
                <a:latin typeface="Courier New"/>
              </a:rPr>
              <a:t>rowper</a:t>
            </a:r>
            <a:r>
              <a:rPr lang="en-US" sz="1200" dirty="0" smtClean="0">
                <a:solidFill>
                  <a:srgbClr val="000000"/>
                </a:solidFill>
                <a:latin typeface="Courier New"/>
              </a:rPr>
              <a:t> </a:t>
            </a:r>
            <a:r>
              <a:rPr lang="en-US" sz="1200" dirty="0" err="1" smtClean="0">
                <a:solidFill>
                  <a:srgbClr val="000000"/>
                </a:solidFill>
                <a:latin typeface="Courier New"/>
              </a:rPr>
              <a:t>serow</a:t>
            </a:r>
            <a:r>
              <a:rPr lang="en-US" sz="1200" dirty="0" smtClean="0">
                <a:solidFill>
                  <a:srgbClr val="000000"/>
                </a:solidFill>
                <a:latin typeface="Courier New"/>
              </a:rPr>
              <a:t> </a:t>
            </a:r>
            <a:r>
              <a:rPr lang="en-US" sz="1200" dirty="0" err="1" smtClean="0">
                <a:solidFill>
                  <a:srgbClr val="000000"/>
                </a:solidFill>
                <a:latin typeface="Courier New"/>
              </a:rPr>
              <a:t>lowrow</a:t>
            </a:r>
            <a:r>
              <a:rPr lang="en-US" sz="1200" dirty="0" smtClean="0">
                <a:solidFill>
                  <a:srgbClr val="000000"/>
                </a:solidFill>
                <a:latin typeface="Courier New"/>
              </a:rPr>
              <a:t> </a:t>
            </a:r>
            <a:r>
              <a:rPr lang="en-US" sz="1200" dirty="0" err="1" smtClean="0">
                <a:solidFill>
                  <a:srgbClr val="000000"/>
                </a:solidFill>
                <a:latin typeface="Courier New"/>
              </a:rPr>
              <a:t>uprow</a:t>
            </a:r>
            <a:r>
              <a:rPr lang="en-US" sz="1200" dirty="0" smtClean="0">
                <a:solidFill>
                  <a:srgbClr val="000000"/>
                </a:solidFill>
                <a:latin typeface="Courier New"/>
              </a:rPr>
              <a:t> /style=</a:t>
            </a:r>
            <a:r>
              <a:rPr lang="en-US" sz="1200" dirty="0" err="1" smtClean="0">
                <a:solidFill>
                  <a:srgbClr val="000000"/>
                </a:solidFill>
                <a:latin typeface="Courier New"/>
              </a:rPr>
              <a:t>nchs</a:t>
            </a:r>
            <a:r>
              <a:rPr lang="en-US" sz="1200" dirty="0" smtClean="0">
                <a:solidFill>
                  <a:srgbClr val="000000"/>
                </a:solidFill>
                <a:latin typeface="Courier New"/>
              </a:rPr>
              <a:t> </a:t>
            </a:r>
            <a:r>
              <a:rPr lang="en-US" sz="1200" dirty="0" err="1" smtClean="0">
                <a:solidFill>
                  <a:srgbClr val="000000"/>
                </a:solidFill>
                <a:latin typeface="Courier New"/>
              </a:rPr>
              <a:t>nsumfmt</a:t>
            </a:r>
            <a:r>
              <a:rPr lang="en-US" sz="1200" dirty="0" smtClean="0">
                <a:solidFill>
                  <a:srgbClr val="000000"/>
                </a:solidFill>
                <a:latin typeface="Courier New"/>
              </a:rPr>
              <a:t>=</a:t>
            </a:r>
            <a:r>
              <a:rPr lang="en-US" sz="1200" dirty="0" smtClean="0">
                <a:solidFill>
                  <a:srgbClr val="008080"/>
                </a:solidFill>
                <a:latin typeface="Courier New"/>
              </a:rPr>
              <a:t>f10.0</a:t>
            </a:r>
            <a:r>
              <a:rPr lang="en-US" sz="1200" dirty="0" smtClean="0">
                <a:solidFill>
                  <a:srgbClr val="000000"/>
                </a:solidFill>
                <a:latin typeface="Courier New"/>
              </a:rPr>
              <a:t> </a:t>
            </a:r>
            <a:r>
              <a:rPr lang="en-US" sz="1200" dirty="0" err="1" smtClean="0">
                <a:solidFill>
                  <a:srgbClr val="000000"/>
                </a:solidFill>
                <a:latin typeface="Courier New"/>
              </a:rPr>
              <a:t>wsumfmt</a:t>
            </a:r>
            <a:r>
              <a:rPr lang="en-US" sz="1200" dirty="0" smtClean="0">
                <a:solidFill>
                  <a:srgbClr val="000000"/>
                </a:solidFill>
                <a:latin typeface="Courier New"/>
              </a:rPr>
              <a:t>=</a:t>
            </a:r>
            <a:r>
              <a:rPr lang="en-US" sz="1200" dirty="0" smtClean="0">
                <a:solidFill>
                  <a:srgbClr val="008080"/>
                </a:solidFill>
                <a:latin typeface="Courier New"/>
              </a:rPr>
              <a:t>f10.0</a:t>
            </a:r>
            <a:r>
              <a:rPr lang="en-US" sz="1200" dirty="0" smtClean="0">
                <a:solidFill>
                  <a:srgbClr val="000000"/>
                </a:solidFill>
                <a:latin typeface="Courier New"/>
              </a:rPr>
              <a:t>;</a:t>
            </a:r>
          </a:p>
          <a:p>
            <a:pPr>
              <a:buNone/>
            </a:pPr>
            <a:r>
              <a:rPr lang="en-US" sz="1200" b="1" dirty="0" smtClean="0">
                <a:solidFill>
                  <a:srgbClr val="000080"/>
                </a:solidFill>
                <a:latin typeface="Courier New"/>
              </a:rPr>
              <a:t>Run</a:t>
            </a:r>
            <a:r>
              <a:rPr lang="en-US" sz="1200" b="1" dirty="0" smtClean="0">
                <a:solidFill>
                  <a:srgbClr val="000000"/>
                </a:solidFill>
                <a:latin typeface="Courier New"/>
              </a:rPr>
              <a:t>;</a:t>
            </a:r>
          </a:p>
          <a:p>
            <a:pPr>
              <a:buNone/>
            </a:pPr>
            <a:r>
              <a:rPr lang="en-US" sz="1200" dirty="0" smtClean="0">
                <a:latin typeface="SAS Monospace"/>
              </a:rPr>
              <a:t>Variance Estimation Method: Taylor Series (WR)</a:t>
            </a:r>
          </a:p>
          <a:p>
            <a:pPr>
              <a:buNone/>
            </a:pPr>
            <a:r>
              <a:rPr lang="en-US" sz="1200" dirty="0" smtClean="0">
                <a:latin typeface="SAS Monospace"/>
              </a:rPr>
              <a:t>For Subpopulation: AGEYR_CHILD &lt;= 5</a:t>
            </a:r>
          </a:p>
          <a:p>
            <a:pPr>
              <a:buNone/>
            </a:pPr>
            <a:r>
              <a:rPr lang="en-US" sz="1200" dirty="0" smtClean="0">
                <a:latin typeface="SAS Monospace"/>
              </a:rPr>
              <a:t>by: Breastfed for 6 months.</a:t>
            </a:r>
          </a:p>
          <a:p>
            <a:pPr>
              <a:buNone/>
            </a:pPr>
            <a:endParaRPr lang="en-US" sz="1200" dirty="0" smtClean="0">
              <a:latin typeface="SAS Monospace"/>
            </a:endParaRPr>
          </a:p>
          <a:p>
            <a:pPr>
              <a:buNone/>
            </a:pPr>
            <a:r>
              <a:rPr lang="en-US" sz="1200" dirty="0" smtClean="0">
                <a:latin typeface="SAS Monospace"/>
              </a:rPr>
              <a:t>------------------------------------------------------------------------------------------</a:t>
            </a:r>
          </a:p>
          <a:p>
            <a:pPr>
              <a:buNone/>
            </a:pPr>
            <a:r>
              <a:rPr lang="en-US" sz="1200" dirty="0" smtClean="0">
                <a:latin typeface="SAS Monospace"/>
              </a:rPr>
              <a:t>Breastfed for 6                                                     Lower      Upper</a:t>
            </a:r>
          </a:p>
          <a:p>
            <a:pPr>
              <a:buNone/>
            </a:pPr>
            <a:r>
              <a:rPr lang="en-US" sz="1200" dirty="0" smtClean="0">
                <a:latin typeface="SAS Monospace"/>
              </a:rPr>
              <a:t>  months                                                             95%        95%</a:t>
            </a:r>
          </a:p>
          <a:p>
            <a:pPr>
              <a:buNone/>
            </a:pPr>
            <a:r>
              <a:rPr lang="en-US" sz="1200" dirty="0" smtClean="0">
                <a:latin typeface="SAS Monospace"/>
              </a:rPr>
              <a:t>                       Sample  Weighted     Row        SE Row       Limit       </a:t>
            </a:r>
            <a:r>
              <a:rPr lang="en-US" sz="1200" dirty="0" err="1" smtClean="0">
                <a:latin typeface="SAS Monospace"/>
              </a:rPr>
              <a:t>Limit</a:t>
            </a:r>
            <a:endParaRPr lang="en-US" sz="1200" dirty="0" smtClean="0">
              <a:latin typeface="SAS Monospace"/>
            </a:endParaRPr>
          </a:p>
          <a:p>
            <a:pPr>
              <a:buNone/>
            </a:pPr>
            <a:r>
              <a:rPr lang="en-US" sz="1200" dirty="0" smtClean="0">
                <a:latin typeface="SAS Monospace"/>
              </a:rPr>
              <a:t>                       Size    </a:t>
            </a:r>
            <a:r>
              <a:rPr lang="en-US" sz="1200" dirty="0" err="1" smtClean="0">
                <a:latin typeface="SAS Monospace"/>
              </a:rPr>
              <a:t>Size</a:t>
            </a:r>
            <a:r>
              <a:rPr lang="en-US" sz="1200" dirty="0" smtClean="0">
                <a:latin typeface="SAS Monospace"/>
              </a:rPr>
              <a:t>         Percent    </a:t>
            </a:r>
            <a:r>
              <a:rPr lang="en-US" sz="1200" dirty="0" err="1" smtClean="0">
                <a:latin typeface="SAS Monospace"/>
              </a:rPr>
              <a:t>Percent</a:t>
            </a:r>
            <a:r>
              <a:rPr lang="en-US" sz="1200" dirty="0" smtClean="0">
                <a:latin typeface="SAS Monospace"/>
              </a:rPr>
              <a:t>        ROWPER  </a:t>
            </a:r>
            <a:r>
              <a:rPr lang="en-US" sz="1200" dirty="0" err="1" smtClean="0">
                <a:latin typeface="SAS Monospace"/>
              </a:rPr>
              <a:t>ROWPER</a:t>
            </a:r>
            <a:endParaRPr lang="en-US" sz="1200" dirty="0" smtClean="0">
              <a:latin typeface="SAS Monospace"/>
            </a:endParaRPr>
          </a:p>
          <a:p>
            <a:pPr>
              <a:buNone/>
            </a:pPr>
            <a:r>
              <a:rPr lang="en-US" sz="1200" dirty="0" smtClean="0">
                <a:latin typeface="SAS Monospace"/>
              </a:rPr>
              <a:t>------------------------------------------------------------------------------------------</a:t>
            </a:r>
          </a:p>
          <a:p>
            <a:pPr>
              <a:buNone/>
            </a:pPr>
            <a:r>
              <a:rPr lang="en-US" sz="1200" dirty="0" smtClean="0">
                <a:latin typeface="SAS Monospace"/>
              </a:rPr>
              <a:t>Total                27220     24214363     100.00        0.00            .          .</a:t>
            </a:r>
          </a:p>
          <a:p>
            <a:pPr>
              <a:buNone/>
            </a:pPr>
            <a:r>
              <a:rPr lang="en-US" sz="1200" dirty="0" smtClean="0">
                <a:latin typeface="SAS Monospace"/>
              </a:rPr>
              <a:t>0                    14413     13191798      54.48        0.77       52.97      55.98</a:t>
            </a:r>
          </a:p>
          <a:p>
            <a:pPr>
              <a:buNone/>
            </a:pPr>
            <a:r>
              <a:rPr lang="en-US" sz="1200" dirty="0" smtClean="0">
                <a:latin typeface="SAS Monospace"/>
              </a:rPr>
              <a:t>1                    12807     11022565      45.52        0.77       44.02      47.03</a:t>
            </a:r>
          </a:p>
          <a:p>
            <a:pPr>
              <a:buNone/>
            </a:pPr>
            <a:r>
              <a:rPr lang="en-US" sz="1200" dirty="0" smtClean="0">
                <a:latin typeface="SAS Monospace"/>
              </a:rPr>
              <a:t>------------------------------------------------------------------------------------------</a:t>
            </a:r>
          </a:p>
          <a:p>
            <a:pPr>
              <a:buNone/>
            </a:pPr>
            <a:endParaRPr lang="en-US" sz="1200" dirty="0" smtClean="0">
              <a:latin typeface="SAS Monospace"/>
            </a:endParaRPr>
          </a:p>
          <a:p>
            <a:pPr>
              <a:buNone/>
            </a:pPr>
            <a:r>
              <a:rPr lang="en-US" sz="2800" b="1" dirty="0" smtClean="0">
                <a:latin typeface="Comic Sans MS" pitchFamily="66" charset="0"/>
              </a:rPr>
              <a:t>Prevalence of 45.5%, we will see inflated ORs</a:t>
            </a:r>
            <a:endParaRPr lang="en-US" sz="2800" b="1" dirty="0">
              <a:latin typeface="Comic Sans MS" pitchFamily="66" charset="0"/>
            </a:endParaRPr>
          </a:p>
        </p:txBody>
      </p:sp>
    </p:spTree>
    <p:extLst>
      <p:ext uri="{BB962C8B-B14F-4D97-AF65-F5344CB8AC3E}">
        <p14:creationId xmlns:p14="http://schemas.microsoft.com/office/powerpoint/2010/main" val="2303813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80"/>
                </a:solidFill>
                <a:latin typeface="Comic Sans MS" pitchFamily="66" charset="0"/>
              </a:rPr>
              <a:t>Linear Probability Model (OLS)</a:t>
            </a:r>
            <a:br>
              <a:rPr lang="en-US" b="1" dirty="0" smtClean="0">
                <a:solidFill>
                  <a:srgbClr val="000080"/>
                </a:solidFill>
                <a:latin typeface="Comic Sans MS" pitchFamily="66" charset="0"/>
              </a:rPr>
            </a:br>
            <a:endParaRPr lang="en-US" dirty="0"/>
          </a:p>
        </p:txBody>
      </p:sp>
      <p:sp>
        <p:nvSpPr>
          <p:cNvPr id="3" name="Content Placeholder 2"/>
          <p:cNvSpPr>
            <a:spLocks noGrp="1"/>
          </p:cNvSpPr>
          <p:nvPr>
            <p:ph idx="1"/>
          </p:nvPr>
        </p:nvSpPr>
        <p:spPr>
          <a:xfrm>
            <a:off x="457200" y="838200"/>
            <a:ext cx="8229600" cy="5562600"/>
          </a:xfrm>
        </p:spPr>
        <p:txBody>
          <a:bodyPr>
            <a:noAutofit/>
          </a:bodyPr>
          <a:lstStyle/>
          <a:p>
            <a:pPr>
              <a:buNone/>
            </a:pPr>
            <a:r>
              <a:rPr lang="en-US" sz="1000" b="1" dirty="0" smtClean="0">
                <a:solidFill>
                  <a:srgbClr val="000080"/>
                </a:solidFill>
                <a:latin typeface="Courier New"/>
              </a:rPr>
              <a:t>PROC</a:t>
            </a:r>
            <a:r>
              <a:rPr lang="en-US" sz="1000" b="1" dirty="0" smtClean="0">
                <a:solidFill>
                  <a:srgbClr val="000000"/>
                </a:solidFill>
                <a:latin typeface="Courier New"/>
              </a:rPr>
              <a:t> </a:t>
            </a:r>
            <a:r>
              <a:rPr lang="en-US" sz="1000" b="1" dirty="0" smtClean="0">
                <a:solidFill>
                  <a:srgbClr val="000080"/>
                </a:solidFill>
                <a:latin typeface="Courier New"/>
              </a:rPr>
              <a:t>REGRESS</a:t>
            </a:r>
            <a:r>
              <a:rPr lang="en-US" sz="1000" b="1" dirty="0" smtClean="0">
                <a:solidFill>
                  <a:srgbClr val="000000"/>
                </a:solidFill>
                <a:latin typeface="Courier New"/>
              </a:rPr>
              <a:t> DATA=mimp1 design=</a:t>
            </a:r>
            <a:r>
              <a:rPr lang="en-US" sz="1000" b="1" dirty="0" err="1" smtClean="0">
                <a:solidFill>
                  <a:srgbClr val="000000"/>
                </a:solidFill>
                <a:latin typeface="Courier New"/>
              </a:rPr>
              <a:t>wr</a:t>
            </a:r>
            <a:r>
              <a:rPr lang="en-US" sz="1000" b="1" dirty="0" smtClean="0">
                <a:solidFill>
                  <a:srgbClr val="000000"/>
                </a:solidFill>
                <a:latin typeface="Courier New"/>
              </a:rPr>
              <a:t> </a:t>
            </a:r>
            <a:r>
              <a:rPr lang="en-US" sz="1000" b="1" dirty="0" err="1" smtClean="0">
                <a:solidFill>
                  <a:srgbClr val="000000"/>
                </a:solidFill>
                <a:latin typeface="Courier New"/>
              </a:rPr>
              <a:t>mi_count</a:t>
            </a:r>
            <a:r>
              <a:rPr lang="en-US" sz="1000" b="1" dirty="0" smtClean="0">
                <a:solidFill>
                  <a:srgbClr val="000000"/>
                </a:solidFill>
                <a:latin typeface="Courier New"/>
              </a:rPr>
              <a:t>=</a:t>
            </a:r>
            <a:r>
              <a:rPr lang="en-US" sz="1000" b="1" dirty="0" smtClean="0">
                <a:solidFill>
                  <a:srgbClr val="008080"/>
                </a:solidFill>
                <a:latin typeface="Courier New"/>
              </a:rPr>
              <a:t>5</a:t>
            </a:r>
            <a:r>
              <a:rPr lang="en-US" sz="1000" b="1" dirty="0" smtClean="0">
                <a:solidFill>
                  <a:srgbClr val="000000"/>
                </a:solidFill>
                <a:latin typeface="Courier New"/>
              </a:rPr>
              <a:t>;</a:t>
            </a:r>
          </a:p>
          <a:p>
            <a:pPr>
              <a:buNone/>
            </a:pPr>
            <a:r>
              <a:rPr lang="en-US" sz="1000" dirty="0" smtClean="0">
                <a:solidFill>
                  <a:srgbClr val="000000"/>
                </a:solidFill>
                <a:latin typeface="Courier New"/>
              </a:rPr>
              <a:t>nest State </a:t>
            </a:r>
            <a:r>
              <a:rPr lang="en-US" sz="1000" dirty="0" err="1" smtClean="0">
                <a:solidFill>
                  <a:srgbClr val="000000"/>
                </a:solidFill>
                <a:latin typeface="Courier New"/>
              </a:rPr>
              <a:t>idnumr</a:t>
            </a:r>
            <a:r>
              <a:rPr lang="en-US" sz="1000" dirty="0" smtClean="0">
                <a:solidFill>
                  <a:srgbClr val="000000"/>
                </a:solidFill>
                <a:latin typeface="Courier New"/>
              </a:rPr>
              <a:t>;</a:t>
            </a:r>
          </a:p>
          <a:p>
            <a:pPr>
              <a:buNone/>
            </a:pPr>
            <a:r>
              <a:rPr lang="en-US" sz="1000" dirty="0" err="1" smtClean="0">
                <a:solidFill>
                  <a:srgbClr val="000000"/>
                </a:solidFill>
                <a:latin typeface="Courier New"/>
              </a:rPr>
              <a:t>subpopn</a:t>
            </a:r>
            <a:r>
              <a:rPr lang="en-US" sz="1000" dirty="0" smtClean="0">
                <a:solidFill>
                  <a:srgbClr val="000000"/>
                </a:solidFill>
                <a:latin typeface="Courier New"/>
              </a:rPr>
              <a:t> </a:t>
            </a:r>
            <a:r>
              <a:rPr lang="en-US" sz="1000" dirty="0" err="1" smtClean="0">
                <a:solidFill>
                  <a:srgbClr val="000000"/>
                </a:solidFill>
                <a:latin typeface="Courier New"/>
              </a:rPr>
              <a:t>ageyr_child</a:t>
            </a:r>
            <a:r>
              <a:rPr lang="en-US" sz="1000" dirty="0" smtClean="0">
                <a:solidFill>
                  <a:srgbClr val="000000"/>
                </a:solidFill>
                <a:latin typeface="Courier New"/>
              </a:rPr>
              <a:t>&lt;=</a:t>
            </a:r>
            <a:r>
              <a:rPr lang="en-US" sz="1000" b="1" dirty="0" smtClean="0">
                <a:solidFill>
                  <a:srgbClr val="008080"/>
                </a:solidFill>
                <a:latin typeface="Courier New"/>
              </a:rPr>
              <a:t>5</a:t>
            </a:r>
            <a:r>
              <a:rPr lang="en-US" sz="1000" b="1" dirty="0" smtClean="0">
                <a:solidFill>
                  <a:srgbClr val="000000"/>
                </a:solidFill>
                <a:latin typeface="Courier New"/>
              </a:rPr>
              <a:t>;</a:t>
            </a:r>
          </a:p>
          <a:p>
            <a:pPr>
              <a:buNone/>
            </a:pPr>
            <a:r>
              <a:rPr lang="en-US" sz="1000" dirty="0" smtClean="0">
                <a:solidFill>
                  <a:srgbClr val="0000FF"/>
                </a:solidFill>
                <a:latin typeface="Courier New"/>
              </a:rPr>
              <a:t>WEIGHT</a:t>
            </a:r>
            <a:r>
              <a:rPr lang="en-US" sz="1000" dirty="0" smtClean="0">
                <a:solidFill>
                  <a:srgbClr val="000000"/>
                </a:solidFill>
                <a:latin typeface="Courier New"/>
              </a:rPr>
              <a:t>  NSCHWT;</a:t>
            </a:r>
          </a:p>
          <a:p>
            <a:pPr>
              <a:buNone/>
            </a:pPr>
            <a:r>
              <a:rPr lang="en-US" sz="1000" dirty="0" smtClean="0">
                <a:solidFill>
                  <a:srgbClr val="FF0000"/>
                </a:solidFill>
                <a:latin typeface="Courier New"/>
              </a:rPr>
              <a:t>subgroup</a:t>
            </a:r>
            <a:r>
              <a:rPr lang="en-US" sz="1000" dirty="0" smtClean="0">
                <a:solidFill>
                  <a:srgbClr val="000000"/>
                </a:solidFill>
                <a:latin typeface="Courier New"/>
              </a:rPr>
              <a:t> </a:t>
            </a:r>
            <a:r>
              <a:rPr lang="en-US" sz="1000" dirty="0" err="1" smtClean="0">
                <a:solidFill>
                  <a:srgbClr val="000000"/>
                </a:solidFill>
                <a:latin typeface="Courier New"/>
              </a:rPr>
              <a:t>povl</a:t>
            </a:r>
            <a:r>
              <a:rPr lang="en-US" sz="1000" dirty="0" smtClean="0">
                <a:solidFill>
                  <a:srgbClr val="000000"/>
                </a:solidFill>
                <a:latin typeface="Courier New"/>
              </a:rPr>
              <a:t> </a:t>
            </a:r>
            <a:r>
              <a:rPr lang="en-US" sz="1000" dirty="0" err="1" smtClean="0">
                <a:solidFill>
                  <a:srgbClr val="000000"/>
                </a:solidFill>
                <a:latin typeface="Courier New"/>
              </a:rPr>
              <a:t>hisprace</a:t>
            </a:r>
            <a:r>
              <a:rPr lang="en-US" sz="1000" dirty="0" smtClean="0">
                <a:solidFill>
                  <a:srgbClr val="000000"/>
                </a:solidFill>
                <a:latin typeface="Courier New"/>
              </a:rPr>
              <a:t>;</a:t>
            </a:r>
          </a:p>
          <a:p>
            <a:pPr>
              <a:buNone/>
            </a:pPr>
            <a:r>
              <a:rPr lang="en-US" sz="1000" dirty="0" smtClean="0">
                <a:solidFill>
                  <a:srgbClr val="FF0000"/>
                </a:solidFill>
                <a:latin typeface="Courier New"/>
              </a:rPr>
              <a:t>levels</a:t>
            </a:r>
            <a:r>
              <a:rPr lang="en-US" sz="1000" dirty="0" smtClean="0">
                <a:solidFill>
                  <a:srgbClr val="000000"/>
                </a:solidFill>
                <a:latin typeface="Courier New"/>
              </a:rPr>
              <a:t> </a:t>
            </a:r>
            <a:r>
              <a:rPr lang="en-US" sz="1000" b="1" dirty="0" smtClean="0">
                <a:solidFill>
                  <a:srgbClr val="008080"/>
                </a:solidFill>
                <a:latin typeface="Courier New"/>
              </a:rPr>
              <a:t>4</a:t>
            </a:r>
            <a:r>
              <a:rPr lang="en-US" sz="1000" b="1" dirty="0" smtClean="0">
                <a:solidFill>
                  <a:srgbClr val="000000"/>
                </a:solidFill>
                <a:latin typeface="Courier New"/>
              </a:rPr>
              <a:t> </a:t>
            </a:r>
            <a:r>
              <a:rPr lang="en-US" sz="1000" b="1" dirty="0" smtClean="0">
                <a:solidFill>
                  <a:srgbClr val="008080"/>
                </a:solidFill>
                <a:latin typeface="Courier New"/>
              </a:rPr>
              <a:t>5</a:t>
            </a:r>
            <a:r>
              <a:rPr lang="en-US" sz="1000" b="1" dirty="0" smtClean="0">
                <a:solidFill>
                  <a:srgbClr val="000000"/>
                </a:solidFill>
                <a:latin typeface="Courier New"/>
              </a:rPr>
              <a:t>;</a:t>
            </a:r>
          </a:p>
          <a:p>
            <a:pPr>
              <a:buNone/>
            </a:pPr>
            <a:r>
              <a:rPr lang="en-US" sz="1000" dirty="0" err="1" smtClean="0">
                <a:solidFill>
                  <a:srgbClr val="FF0000"/>
                </a:solidFill>
                <a:latin typeface="Courier New"/>
              </a:rPr>
              <a:t>reflevel</a:t>
            </a:r>
            <a:r>
              <a:rPr lang="en-US" sz="1000" dirty="0" smtClean="0">
                <a:solidFill>
                  <a:srgbClr val="000000"/>
                </a:solidFill>
                <a:latin typeface="Courier New"/>
              </a:rPr>
              <a:t> </a:t>
            </a:r>
            <a:r>
              <a:rPr lang="en-US" sz="1000" dirty="0" err="1" smtClean="0">
                <a:solidFill>
                  <a:srgbClr val="000000"/>
                </a:solidFill>
                <a:latin typeface="Courier New"/>
              </a:rPr>
              <a:t>povl</a:t>
            </a:r>
            <a:r>
              <a:rPr lang="en-US" sz="1000" dirty="0" smtClean="0">
                <a:solidFill>
                  <a:srgbClr val="000000"/>
                </a:solidFill>
                <a:latin typeface="Courier New"/>
              </a:rPr>
              <a:t>=</a:t>
            </a:r>
            <a:r>
              <a:rPr lang="en-US" sz="1000" b="1" dirty="0" smtClean="0">
                <a:solidFill>
                  <a:srgbClr val="008080"/>
                </a:solidFill>
                <a:latin typeface="Courier New"/>
              </a:rPr>
              <a:t>1</a:t>
            </a:r>
            <a:r>
              <a:rPr lang="en-US" sz="1000" b="1" dirty="0" smtClean="0">
                <a:solidFill>
                  <a:srgbClr val="000000"/>
                </a:solidFill>
                <a:latin typeface="Courier New"/>
              </a:rPr>
              <a:t> </a:t>
            </a:r>
            <a:r>
              <a:rPr lang="en-US" sz="1000" b="1" dirty="0" err="1" smtClean="0">
                <a:solidFill>
                  <a:srgbClr val="000000"/>
                </a:solidFill>
                <a:latin typeface="Courier New"/>
              </a:rPr>
              <a:t>hisprace</a:t>
            </a:r>
            <a:r>
              <a:rPr lang="en-US" sz="1000" b="1" dirty="0" smtClean="0">
                <a:solidFill>
                  <a:srgbClr val="000000"/>
                </a:solidFill>
                <a:latin typeface="Courier New"/>
              </a:rPr>
              <a:t>=</a:t>
            </a:r>
            <a:r>
              <a:rPr lang="en-US" sz="1000" b="1" dirty="0" smtClean="0">
                <a:solidFill>
                  <a:srgbClr val="008080"/>
                </a:solidFill>
                <a:latin typeface="Courier New"/>
              </a:rPr>
              <a:t>2</a:t>
            </a:r>
            <a:r>
              <a:rPr lang="en-US" sz="1000" b="1" dirty="0" smtClean="0">
                <a:solidFill>
                  <a:srgbClr val="000000"/>
                </a:solidFill>
                <a:latin typeface="Courier New"/>
              </a:rPr>
              <a:t>;</a:t>
            </a:r>
          </a:p>
          <a:p>
            <a:pPr>
              <a:buNone/>
            </a:pPr>
            <a:r>
              <a:rPr lang="en-US" sz="1000" dirty="0" err="1" smtClean="0">
                <a:solidFill>
                  <a:srgbClr val="FF0000"/>
                </a:solidFill>
                <a:latin typeface="Courier New"/>
              </a:rPr>
              <a:t>rformat</a:t>
            </a:r>
            <a:r>
              <a:rPr lang="en-US" sz="1000" dirty="0" smtClean="0">
                <a:solidFill>
                  <a:srgbClr val="000000"/>
                </a:solidFill>
                <a:latin typeface="Courier New"/>
              </a:rPr>
              <a:t> </a:t>
            </a:r>
            <a:r>
              <a:rPr lang="en-US" sz="1000" dirty="0" err="1" smtClean="0">
                <a:solidFill>
                  <a:srgbClr val="000000"/>
                </a:solidFill>
                <a:latin typeface="Courier New"/>
              </a:rPr>
              <a:t>povl</a:t>
            </a:r>
            <a:r>
              <a:rPr lang="en-US" sz="1000" dirty="0" smtClean="0">
                <a:solidFill>
                  <a:srgbClr val="000000"/>
                </a:solidFill>
                <a:latin typeface="Courier New"/>
              </a:rPr>
              <a:t> </a:t>
            </a:r>
            <a:r>
              <a:rPr lang="en-US" sz="1000" dirty="0" err="1" smtClean="0">
                <a:solidFill>
                  <a:srgbClr val="008080"/>
                </a:solidFill>
                <a:latin typeface="Courier New"/>
              </a:rPr>
              <a:t>povl</a:t>
            </a:r>
            <a:r>
              <a:rPr lang="en-US" sz="1000" dirty="0" smtClean="0">
                <a:solidFill>
                  <a:srgbClr val="008080"/>
                </a:solidFill>
                <a:latin typeface="Courier New"/>
              </a:rPr>
              <a:t>.</a:t>
            </a:r>
            <a:r>
              <a:rPr lang="en-US" sz="1000" dirty="0" smtClean="0">
                <a:solidFill>
                  <a:srgbClr val="000000"/>
                </a:solidFill>
                <a:latin typeface="Courier New"/>
              </a:rPr>
              <a:t> ;</a:t>
            </a:r>
          </a:p>
          <a:p>
            <a:pPr>
              <a:buNone/>
            </a:pPr>
            <a:r>
              <a:rPr lang="en-US" sz="1000" dirty="0" err="1" smtClean="0">
                <a:solidFill>
                  <a:srgbClr val="FF0000"/>
                </a:solidFill>
                <a:latin typeface="Courier New"/>
              </a:rPr>
              <a:t>rformat</a:t>
            </a:r>
            <a:r>
              <a:rPr lang="en-US" sz="1000" dirty="0" smtClean="0">
                <a:solidFill>
                  <a:srgbClr val="000000"/>
                </a:solidFill>
                <a:latin typeface="Courier New"/>
              </a:rPr>
              <a:t> </a:t>
            </a:r>
            <a:r>
              <a:rPr lang="en-US" sz="1000" dirty="0" err="1" smtClean="0">
                <a:solidFill>
                  <a:srgbClr val="000000"/>
                </a:solidFill>
                <a:latin typeface="Courier New"/>
              </a:rPr>
              <a:t>hisprace</a:t>
            </a:r>
            <a:r>
              <a:rPr lang="en-US" sz="1000" dirty="0" smtClean="0">
                <a:solidFill>
                  <a:srgbClr val="000000"/>
                </a:solidFill>
                <a:latin typeface="Courier New"/>
              </a:rPr>
              <a:t> </a:t>
            </a:r>
            <a:r>
              <a:rPr lang="en-US" sz="1000" dirty="0" err="1" smtClean="0">
                <a:solidFill>
                  <a:srgbClr val="008080"/>
                </a:solidFill>
                <a:latin typeface="Courier New"/>
              </a:rPr>
              <a:t>hisprace</a:t>
            </a:r>
            <a:r>
              <a:rPr lang="en-US" sz="1000" dirty="0" smtClean="0">
                <a:solidFill>
                  <a:srgbClr val="008080"/>
                </a:solidFill>
                <a:latin typeface="Courier New"/>
              </a:rPr>
              <a:t>.</a:t>
            </a:r>
            <a:r>
              <a:rPr lang="en-US" sz="1000" dirty="0" smtClean="0">
                <a:solidFill>
                  <a:srgbClr val="000000"/>
                </a:solidFill>
                <a:latin typeface="Courier New"/>
              </a:rPr>
              <a:t>;</a:t>
            </a:r>
          </a:p>
          <a:p>
            <a:pPr>
              <a:buNone/>
            </a:pPr>
            <a:r>
              <a:rPr lang="en-US" sz="1000" dirty="0" smtClean="0">
                <a:solidFill>
                  <a:srgbClr val="0000FF"/>
                </a:solidFill>
                <a:latin typeface="Courier New"/>
              </a:rPr>
              <a:t>model</a:t>
            </a:r>
            <a:r>
              <a:rPr lang="en-US" sz="1000" dirty="0" smtClean="0">
                <a:solidFill>
                  <a:srgbClr val="000000"/>
                </a:solidFill>
                <a:latin typeface="Courier New"/>
              </a:rPr>
              <a:t> duration_6 = </a:t>
            </a:r>
            <a:r>
              <a:rPr lang="en-US" sz="1000" dirty="0" err="1" smtClean="0">
                <a:solidFill>
                  <a:srgbClr val="000000"/>
                </a:solidFill>
                <a:latin typeface="Courier New"/>
              </a:rPr>
              <a:t>povl</a:t>
            </a:r>
            <a:r>
              <a:rPr lang="en-US" sz="1000" dirty="0" smtClean="0">
                <a:solidFill>
                  <a:srgbClr val="000000"/>
                </a:solidFill>
                <a:latin typeface="Courier New"/>
              </a:rPr>
              <a:t> </a:t>
            </a:r>
            <a:r>
              <a:rPr lang="en-US" sz="1000" dirty="0" err="1" smtClean="0">
                <a:solidFill>
                  <a:srgbClr val="000000"/>
                </a:solidFill>
                <a:latin typeface="Courier New"/>
              </a:rPr>
              <a:t>hisprace</a:t>
            </a:r>
            <a:r>
              <a:rPr lang="en-US" sz="1000" dirty="0" smtClean="0">
                <a:solidFill>
                  <a:srgbClr val="000000"/>
                </a:solidFill>
                <a:latin typeface="Courier New"/>
              </a:rPr>
              <a:t>;</a:t>
            </a:r>
          </a:p>
          <a:p>
            <a:pPr>
              <a:buNone/>
            </a:pPr>
            <a:r>
              <a:rPr lang="en-US" sz="1000" b="1" dirty="0" smtClean="0">
                <a:solidFill>
                  <a:srgbClr val="000080"/>
                </a:solidFill>
                <a:latin typeface="Courier New"/>
              </a:rPr>
              <a:t>run</a:t>
            </a:r>
            <a:r>
              <a:rPr lang="en-US" sz="1000" b="1" dirty="0" smtClean="0">
                <a:solidFill>
                  <a:srgbClr val="000000"/>
                </a:solidFill>
                <a:latin typeface="Courier New"/>
              </a:rPr>
              <a:t>;</a:t>
            </a:r>
            <a:endParaRPr lang="en-US" sz="1000" dirty="0" smtClean="0">
              <a:latin typeface="SAS Monospace"/>
            </a:endParaRPr>
          </a:p>
          <a:p>
            <a:pPr>
              <a:buNone/>
            </a:pPr>
            <a:r>
              <a:rPr lang="en-US" sz="1000" dirty="0" smtClean="0">
                <a:latin typeface="SAS Monospace"/>
              </a:rPr>
              <a:t>Variance Estimation Method: Taylor Series (WR) Using Multiply Imputed Data</a:t>
            </a:r>
          </a:p>
          <a:p>
            <a:pPr>
              <a:buNone/>
            </a:pPr>
            <a:r>
              <a:rPr lang="nl-NL" sz="1000" dirty="0" smtClean="0">
                <a:latin typeface="SAS Monospace"/>
              </a:rPr>
              <a:t>SE Method: Robust (Binder, 1983)</a:t>
            </a:r>
          </a:p>
          <a:p>
            <a:pPr>
              <a:buNone/>
            </a:pPr>
            <a:r>
              <a:rPr lang="en-US" sz="1000" dirty="0" smtClean="0">
                <a:latin typeface="SAS Monospace"/>
              </a:rPr>
              <a:t>Response variable DURATION_6: Breastfed for 6 months</a:t>
            </a:r>
          </a:p>
          <a:p>
            <a:pPr>
              <a:buNone/>
            </a:pPr>
            <a:r>
              <a:rPr lang="en-US" sz="1000" dirty="0" smtClean="0">
                <a:latin typeface="SAS Monospace"/>
              </a:rPr>
              <a:t>-------------------------------------------------------------------------------------</a:t>
            </a:r>
          </a:p>
          <a:p>
            <a:pPr>
              <a:buNone/>
            </a:pPr>
            <a:r>
              <a:rPr lang="en-US" sz="1000" dirty="0" smtClean="0">
                <a:latin typeface="SAS Monospace"/>
              </a:rPr>
              <a:t>Independent</a:t>
            </a:r>
          </a:p>
          <a:p>
            <a:pPr>
              <a:buNone/>
            </a:pPr>
            <a:r>
              <a:rPr lang="en-US" sz="1000" dirty="0" smtClean="0">
                <a:latin typeface="SAS Monospace"/>
              </a:rPr>
              <a:t>  Variables and        Beta                      Lower 95%   Upper 95%</a:t>
            </a:r>
          </a:p>
          <a:p>
            <a:pPr>
              <a:buNone/>
            </a:pPr>
            <a:r>
              <a:rPr lang="en-US" sz="1000" dirty="0" smtClean="0">
                <a:latin typeface="SAS Monospace"/>
              </a:rPr>
              <a:t>  Effects              </a:t>
            </a:r>
            <a:r>
              <a:rPr lang="en-US" sz="1000" dirty="0" err="1" smtClean="0">
                <a:latin typeface="SAS Monospace"/>
              </a:rPr>
              <a:t>Coeff</a:t>
            </a:r>
            <a:r>
              <a:rPr lang="en-US" sz="1000" dirty="0" smtClean="0">
                <a:latin typeface="SAS Monospace"/>
              </a:rPr>
              <a:t>.      SE Beta     Limit Beta   Limit Beta    T-Test B=0</a:t>
            </a:r>
          </a:p>
          <a:p>
            <a:pPr>
              <a:buNone/>
            </a:pPr>
            <a:r>
              <a:rPr lang="en-US" sz="1000" dirty="0" smtClean="0">
                <a:latin typeface="SAS Monospace"/>
              </a:rPr>
              <a:t>-------------------------------------------------------------------------------------</a:t>
            </a:r>
          </a:p>
          <a:p>
            <a:pPr>
              <a:buNone/>
            </a:pPr>
            <a:r>
              <a:rPr lang="en-US" sz="1000" dirty="0" smtClean="0">
                <a:latin typeface="SAS Monospace"/>
              </a:rPr>
              <a:t>Intercept               0.36         0.02         0.32         0.41        16.46</a:t>
            </a:r>
          </a:p>
          <a:p>
            <a:pPr>
              <a:buNone/>
            </a:pPr>
            <a:r>
              <a:rPr lang="en-US" sz="1000" dirty="0" smtClean="0">
                <a:latin typeface="SAS Monospace"/>
              </a:rPr>
              <a:t>HH Federal Poverty</a:t>
            </a:r>
          </a:p>
          <a:p>
            <a:pPr>
              <a:buNone/>
            </a:pPr>
            <a:r>
              <a:rPr lang="en-US" sz="1000" dirty="0" smtClean="0">
                <a:latin typeface="SAS Monospace"/>
              </a:rPr>
              <a:t>  Level</a:t>
            </a:r>
          </a:p>
          <a:p>
            <a:pPr>
              <a:buNone/>
            </a:pPr>
            <a:r>
              <a:rPr lang="en-US" sz="1000" dirty="0" smtClean="0">
                <a:latin typeface="SAS Monospace"/>
              </a:rPr>
              <a:t>  &lt; 100%                0.00         0.00          .            .            .</a:t>
            </a:r>
          </a:p>
          <a:p>
            <a:pPr>
              <a:buNone/>
            </a:pPr>
            <a:r>
              <a:rPr lang="en-US" sz="1000" dirty="0" smtClean="0">
                <a:latin typeface="SAS Monospace"/>
              </a:rPr>
              <a:t>  100-199%              0.04         0.03        -0.02         0.09         1.23</a:t>
            </a:r>
          </a:p>
          <a:p>
            <a:pPr>
              <a:buNone/>
            </a:pPr>
            <a:r>
              <a:rPr lang="en-US" sz="1000" dirty="0" smtClean="0">
                <a:latin typeface="SAS Monospace"/>
              </a:rPr>
              <a:t>  </a:t>
            </a:r>
            <a:r>
              <a:rPr lang="en-US" sz="1000" b="1" dirty="0" smtClean="0">
                <a:latin typeface="SAS Monospace"/>
              </a:rPr>
              <a:t>200-399%              0.10         0.02          0.05         0.15         4.01</a:t>
            </a:r>
          </a:p>
          <a:p>
            <a:pPr>
              <a:buNone/>
            </a:pPr>
            <a:r>
              <a:rPr lang="en-US" sz="1000" b="1" dirty="0" smtClean="0">
                <a:latin typeface="SAS Monospace"/>
              </a:rPr>
              <a:t>  400+%                 0.17         0.03          0.12         0.23         6.85</a:t>
            </a:r>
          </a:p>
          <a:p>
            <a:pPr>
              <a:buNone/>
            </a:pPr>
            <a:r>
              <a:rPr lang="en-US" sz="1000" dirty="0" smtClean="0">
                <a:latin typeface="SAS Monospace"/>
              </a:rPr>
              <a:t>Race/Ethnicity</a:t>
            </a:r>
          </a:p>
          <a:p>
            <a:pPr>
              <a:buNone/>
            </a:pPr>
            <a:r>
              <a:rPr lang="pl-PL" sz="1000" dirty="0" smtClean="0">
                <a:latin typeface="SAS Monospace"/>
              </a:rPr>
              <a:t>  </a:t>
            </a:r>
            <a:r>
              <a:rPr lang="pl-PL" sz="1000" b="1" dirty="0" smtClean="0">
                <a:latin typeface="SAS Monospace"/>
              </a:rPr>
              <a:t>Hispanic              0.09         0.02         </a:t>
            </a:r>
            <a:r>
              <a:rPr lang="en-US" sz="1000" b="1" dirty="0" smtClean="0">
                <a:latin typeface="SAS Monospace"/>
              </a:rPr>
              <a:t> </a:t>
            </a:r>
            <a:r>
              <a:rPr lang="pl-PL" sz="1000" b="1" dirty="0" smtClean="0">
                <a:latin typeface="SAS Monospace"/>
              </a:rPr>
              <a:t>0.04         0.13         3.60</a:t>
            </a:r>
          </a:p>
          <a:p>
            <a:pPr>
              <a:buNone/>
            </a:pPr>
            <a:r>
              <a:rPr lang="en-US" sz="1000" dirty="0" smtClean="0">
                <a:latin typeface="SAS Monospace"/>
              </a:rPr>
              <a:t>  NH white              0.00         0.00          .            .            .</a:t>
            </a:r>
          </a:p>
          <a:p>
            <a:pPr>
              <a:buNone/>
            </a:pPr>
            <a:r>
              <a:rPr lang="en-US" sz="1000" dirty="0" smtClean="0">
                <a:latin typeface="SAS Monospace"/>
              </a:rPr>
              <a:t>  </a:t>
            </a:r>
            <a:r>
              <a:rPr lang="en-US" sz="1000" b="1" dirty="0" smtClean="0">
                <a:latin typeface="SAS Monospace"/>
              </a:rPr>
              <a:t>NH black             -0.12         0.02         -0.17        -0.08        -5.78</a:t>
            </a:r>
          </a:p>
          <a:p>
            <a:pPr>
              <a:buNone/>
            </a:pPr>
            <a:r>
              <a:rPr lang="it-IT" sz="1000" dirty="0" smtClean="0">
                <a:latin typeface="SAS Monospace"/>
              </a:rPr>
              <a:t>  NH multi             -0.01         0.04        -0.08         0.06        -0.27</a:t>
            </a:r>
          </a:p>
          <a:p>
            <a:pPr>
              <a:buNone/>
            </a:pPr>
            <a:r>
              <a:rPr lang="en-US" sz="1000" dirty="0" smtClean="0">
                <a:latin typeface="SAS Monospace"/>
              </a:rPr>
              <a:t>  </a:t>
            </a:r>
            <a:r>
              <a:rPr lang="en-US" sz="1000" dirty="0" err="1" smtClean="0">
                <a:latin typeface="SAS Monospace"/>
              </a:rPr>
              <a:t>nh</a:t>
            </a:r>
            <a:r>
              <a:rPr lang="en-US" sz="1000" dirty="0" smtClean="0">
                <a:latin typeface="SAS Monospace"/>
              </a:rPr>
              <a:t> other              0.06         0.04        -0.02         0.14         1.39</a:t>
            </a:r>
          </a:p>
          <a:p>
            <a:pPr>
              <a:buNone/>
            </a:pPr>
            <a:r>
              <a:rPr lang="en-US" sz="1000" dirty="0" smtClean="0">
                <a:latin typeface="SAS Monospace"/>
              </a:rPr>
              <a:t>-------------------------------------------------------------------------------------</a:t>
            </a:r>
            <a:endParaRPr lang="en-US" sz="1000" dirty="0"/>
          </a:p>
        </p:txBody>
      </p:sp>
    </p:spTree>
    <p:extLst>
      <p:ext uri="{BB962C8B-B14F-4D97-AF65-F5344CB8AC3E}">
        <p14:creationId xmlns:p14="http://schemas.microsoft.com/office/powerpoint/2010/main" val="113259397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514"/>
            <a:ext cx="8229600" cy="1143000"/>
          </a:xfrm>
        </p:spPr>
        <p:txBody>
          <a:bodyPr/>
          <a:lstStyle/>
          <a:p>
            <a:r>
              <a:rPr lang="en-US" dirty="0" smtClean="0"/>
              <a:t>STATA: Linear Probability Model</a:t>
            </a:r>
            <a:endParaRPr lang="en-US" dirty="0"/>
          </a:p>
        </p:txBody>
      </p:sp>
      <p:sp>
        <p:nvSpPr>
          <p:cNvPr id="3" name="Content Placeholder 2"/>
          <p:cNvSpPr>
            <a:spLocks noGrp="1"/>
          </p:cNvSpPr>
          <p:nvPr>
            <p:ph idx="1"/>
          </p:nvPr>
        </p:nvSpPr>
        <p:spPr>
          <a:xfrm>
            <a:off x="0" y="1143000"/>
            <a:ext cx="9144000" cy="4983163"/>
          </a:xfrm>
        </p:spPr>
        <p:txBody>
          <a:bodyPr>
            <a:normAutofit fontScale="25000" lnSpcReduction="20000"/>
          </a:bodyPr>
          <a:lstStyle/>
          <a:p>
            <a:pPr marL="0" indent="0" algn="ctr">
              <a:buNone/>
            </a:pPr>
            <a:r>
              <a:rPr lang="en-US" sz="7200" dirty="0" smtClean="0"/>
              <a:t>mi estimate: </a:t>
            </a:r>
            <a:r>
              <a:rPr lang="en-US" sz="7200" dirty="0" err="1" smtClean="0"/>
              <a:t>svy</a:t>
            </a:r>
            <a:r>
              <a:rPr lang="en-US" sz="7200" dirty="0" smtClean="0"/>
              <a:t>, </a:t>
            </a:r>
            <a:r>
              <a:rPr lang="en-US" sz="7200" dirty="0" err="1" smtClean="0"/>
              <a:t>subpop</a:t>
            </a:r>
            <a:r>
              <a:rPr lang="en-US" sz="7200" dirty="0" smtClean="0"/>
              <a:t>(</a:t>
            </a:r>
            <a:r>
              <a:rPr lang="en-US" sz="7200" dirty="0" err="1" smtClean="0"/>
              <a:t>subpop</a:t>
            </a:r>
            <a:r>
              <a:rPr lang="en-US" sz="7200" dirty="0" smtClean="0"/>
              <a:t>): regress duration_6  </a:t>
            </a:r>
            <a:r>
              <a:rPr lang="en-US" sz="7200" dirty="0" err="1" smtClean="0"/>
              <a:t>i.poverty</a:t>
            </a:r>
            <a:r>
              <a:rPr lang="en-US" sz="7200" dirty="0" smtClean="0"/>
              <a:t>  ib2.hisprace</a:t>
            </a:r>
          </a:p>
          <a:p>
            <a:pPr marL="0" indent="0" algn="ctr">
              <a:buNone/>
            </a:pPr>
            <a:endParaRPr lang="en-US" sz="5600" dirty="0" smtClean="0"/>
          </a:p>
          <a:p>
            <a:pPr marL="2171700" lvl="5" indent="0">
              <a:buNone/>
            </a:pPr>
            <a:r>
              <a:rPr lang="en-US" sz="4800" dirty="0" smtClean="0"/>
              <a:t>Multiple-imputation estimates                   Imputations        =         5</a:t>
            </a:r>
          </a:p>
          <a:p>
            <a:pPr marL="2171700" lvl="5" indent="0">
              <a:buNone/>
            </a:pPr>
            <a:r>
              <a:rPr lang="en-US" sz="4800" dirty="0" smtClean="0"/>
              <a:t>Survey: Linear regression                       Number of </a:t>
            </a:r>
            <a:r>
              <a:rPr lang="en-US" sz="4800" dirty="0" err="1" smtClean="0"/>
              <a:t>obs</a:t>
            </a:r>
            <a:r>
              <a:rPr lang="en-US" sz="4800" dirty="0" smtClean="0"/>
              <a:t>      =     90864</a:t>
            </a:r>
          </a:p>
          <a:p>
            <a:pPr marL="2171700" lvl="5" indent="0">
              <a:buNone/>
            </a:pPr>
            <a:endParaRPr lang="en-US" sz="4800" dirty="0" smtClean="0"/>
          </a:p>
          <a:p>
            <a:pPr marL="2171700" lvl="5" indent="0">
              <a:buNone/>
            </a:pPr>
            <a:r>
              <a:rPr lang="en-US" sz="4800" dirty="0" smtClean="0"/>
              <a:t>Number of strata   =        51                  Population size    =  73009309</a:t>
            </a:r>
          </a:p>
          <a:p>
            <a:pPr marL="2171700" lvl="5" indent="0">
              <a:buNone/>
            </a:pPr>
            <a:r>
              <a:rPr lang="en-US" sz="4800" dirty="0" smtClean="0"/>
              <a:t>Number of PSUs     =     90864                  </a:t>
            </a:r>
            <a:r>
              <a:rPr lang="en-US" sz="4800" dirty="0" err="1" smtClean="0"/>
              <a:t>Subpop</a:t>
            </a:r>
            <a:r>
              <a:rPr lang="en-US" sz="4800" dirty="0" smtClean="0"/>
              <a:t>. no. of </a:t>
            </a:r>
            <a:r>
              <a:rPr lang="en-US" sz="4800" dirty="0" err="1" smtClean="0"/>
              <a:t>obs</a:t>
            </a:r>
            <a:r>
              <a:rPr lang="en-US" sz="4800" dirty="0" smtClean="0"/>
              <a:t> =     26788</a:t>
            </a:r>
          </a:p>
          <a:p>
            <a:pPr marL="2171700" lvl="5" indent="0">
              <a:buNone/>
            </a:pPr>
            <a:r>
              <a:rPr lang="en-US" sz="4800" dirty="0" smtClean="0"/>
              <a:t>                                                </a:t>
            </a:r>
            <a:r>
              <a:rPr lang="en-US" sz="4800" dirty="0" err="1" smtClean="0"/>
              <a:t>Subpop</a:t>
            </a:r>
            <a:r>
              <a:rPr lang="en-US" sz="4800" dirty="0" smtClean="0"/>
              <a:t>. size       =  23731060</a:t>
            </a:r>
          </a:p>
          <a:p>
            <a:pPr marL="2171700" lvl="5" indent="0">
              <a:buNone/>
            </a:pPr>
            <a:r>
              <a:rPr lang="en-US" sz="4800" dirty="0" smtClean="0"/>
              <a:t>                                                Average RVI        =    0.0342</a:t>
            </a:r>
          </a:p>
          <a:p>
            <a:pPr marL="2171700" lvl="5" indent="0">
              <a:buNone/>
            </a:pPr>
            <a:r>
              <a:rPr lang="en-US" sz="4800" dirty="0" smtClean="0"/>
              <a:t>                                                Complete DF        =     90813</a:t>
            </a:r>
          </a:p>
          <a:p>
            <a:pPr marL="2171700" lvl="5" indent="0">
              <a:buNone/>
            </a:pPr>
            <a:r>
              <a:rPr lang="en-US" sz="4800" dirty="0" smtClean="0"/>
              <a:t>DF adjustment:   Small sample                   DF:     min        =    147.93</a:t>
            </a:r>
          </a:p>
          <a:p>
            <a:pPr marL="2171700" lvl="5" indent="0">
              <a:buNone/>
            </a:pPr>
            <a:r>
              <a:rPr lang="en-US" sz="4800" dirty="0" smtClean="0"/>
              <a:t>                                                        </a:t>
            </a:r>
            <a:r>
              <a:rPr lang="en-US" sz="4800" dirty="0" err="1" smtClean="0"/>
              <a:t>avg</a:t>
            </a:r>
            <a:r>
              <a:rPr lang="en-US" sz="4800" dirty="0" smtClean="0"/>
              <a:t>        =  30674.29</a:t>
            </a:r>
          </a:p>
          <a:p>
            <a:pPr marL="2171700" lvl="5" indent="0">
              <a:buNone/>
            </a:pPr>
            <a:r>
              <a:rPr lang="en-US" sz="4800" dirty="0" smtClean="0"/>
              <a:t>                                                        max        =  90789.37</a:t>
            </a:r>
          </a:p>
          <a:p>
            <a:pPr marL="2171700" lvl="5" indent="0">
              <a:buNone/>
            </a:pPr>
            <a:r>
              <a:rPr lang="en-US" sz="4800" dirty="0" smtClean="0"/>
              <a:t>Model F test:       Equal FMI                   F(   7,12859.2)    =     20.46</a:t>
            </a:r>
          </a:p>
          <a:p>
            <a:pPr marL="2171700" lvl="5" indent="0">
              <a:buNone/>
            </a:pPr>
            <a:r>
              <a:rPr lang="en-US" sz="4800" dirty="0" smtClean="0"/>
              <a:t>Within VCE type:   </a:t>
            </a:r>
            <a:r>
              <a:rPr lang="en-US" sz="4800" dirty="0" err="1" smtClean="0"/>
              <a:t>Linearized</a:t>
            </a:r>
            <a:r>
              <a:rPr lang="en-US" sz="4800" dirty="0" smtClean="0"/>
              <a:t>                   </a:t>
            </a:r>
            <a:r>
              <a:rPr lang="en-US" sz="4800" dirty="0" err="1" smtClean="0"/>
              <a:t>Prob</a:t>
            </a:r>
            <a:r>
              <a:rPr lang="en-US" sz="4800" dirty="0" smtClean="0"/>
              <a:t> &gt; F           =    0.0000</a:t>
            </a:r>
          </a:p>
          <a:p>
            <a:pPr marL="2171700" lvl="5" indent="0">
              <a:buNone/>
            </a:pPr>
            <a:endParaRPr lang="en-US" sz="4800" dirty="0" smtClean="0"/>
          </a:p>
          <a:p>
            <a:pPr marL="2171700" lvl="5" indent="0">
              <a:buNone/>
            </a:pPr>
            <a:r>
              <a:rPr lang="en-US" sz="4800" dirty="0" smtClean="0"/>
              <a:t>---------------------------------------------------------------------------</a:t>
            </a:r>
          </a:p>
          <a:p>
            <a:pPr marL="1714500" lvl="4" indent="0">
              <a:buNone/>
            </a:pPr>
            <a:r>
              <a:rPr lang="en-US" sz="4800" dirty="0" smtClean="0"/>
              <a:t>          duration_6 |      </a:t>
            </a:r>
            <a:r>
              <a:rPr lang="en-US" sz="4800" dirty="0" err="1" smtClean="0"/>
              <a:t>Coef</a:t>
            </a:r>
            <a:r>
              <a:rPr lang="en-US" sz="4800" dirty="0" smtClean="0"/>
              <a:t>.      Std. Err.        t       P&gt;|t|     [95% Conf. Interval]</a:t>
            </a:r>
          </a:p>
          <a:p>
            <a:pPr marL="2171700" lvl="5" indent="0">
              <a:buNone/>
            </a:pPr>
            <a:r>
              <a:rPr lang="en-US" sz="4800" dirty="0" smtClean="0"/>
              <a:t>-------------+----------------------------------------------------------------</a:t>
            </a:r>
          </a:p>
          <a:p>
            <a:pPr marL="2171700" lvl="5" indent="0">
              <a:buNone/>
            </a:pPr>
            <a:r>
              <a:rPr lang="en-US" sz="4800" dirty="0" smtClean="0"/>
              <a:t>poverty |</a:t>
            </a:r>
          </a:p>
          <a:p>
            <a:pPr marL="2171700" lvl="5" indent="0">
              <a:buNone/>
            </a:pPr>
            <a:r>
              <a:rPr lang="en-US" sz="4800" dirty="0" smtClean="0"/>
              <a:t>          2  |   .0354343   .0286946     1.23   0.219    -.0212699    .0921385</a:t>
            </a:r>
          </a:p>
          <a:p>
            <a:pPr marL="2171700" lvl="5" indent="0">
              <a:buNone/>
            </a:pPr>
            <a:r>
              <a:rPr lang="en-US" sz="4800" dirty="0" smtClean="0"/>
              <a:t>          </a:t>
            </a:r>
            <a:r>
              <a:rPr lang="en-US" sz="4800" dirty="0" smtClean="0">
                <a:solidFill>
                  <a:srgbClr val="FF0000"/>
                </a:solidFill>
              </a:rPr>
              <a:t>3  |   .0999863   .0249148     4.01   0.000     .0509184    .1490542</a:t>
            </a:r>
          </a:p>
          <a:p>
            <a:pPr marL="2171700" lvl="5" indent="0">
              <a:buNone/>
            </a:pPr>
            <a:r>
              <a:rPr lang="en-US" sz="4800" dirty="0" smtClean="0">
                <a:solidFill>
                  <a:srgbClr val="FF0000"/>
                </a:solidFill>
              </a:rPr>
              <a:t>          4  |   .1748259   .0255037     6.85   0.000     .1245973    .2250545</a:t>
            </a:r>
          </a:p>
          <a:p>
            <a:pPr marL="2171700" lvl="5" indent="0">
              <a:buNone/>
            </a:pPr>
            <a:r>
              <a:rPr lang="en-US" sz="4800" dirty="0" err="1" smtClean="0"/>
              <a:t>hisprace</a:t>
            </a:r>
            <a:r>
              <a:rPr lang="en-US" sz="4800" dirty="0" smtClean="0"/>
              <a:t> |</a:t>
            </a:r>
          </a:p>
          <a:p>
            <a:pPr marL="2171700" lvl="5" indent="0">
              <a:buNone/>
            </a:pPr>
            <a:r>
              <a:rPr lang="en-US" sz="4800" dirty="0" smtClean="0"/>
              <a:t>          </a:t>
            </a:r>
            <a:r>
              <a:rPr lang="en-US" sz="4800" dirty="0" smtClean="0">
                <a:solidFill>
                  <a:srgbClr val="FF0000"/>
                </a:solidFill>
              </a:rPr>
              <a:t>1  |   .0858021   .0238642     3.60   0.000     .0390274    .1325768</a:t>
            </a:r>
          </a:p>
          <a:p>
            <a:pPr marL="2171700" lvl="5" indent="0">
              <a:buNone/>
            </a:pPr>
            <a:r>
              <a:rPr lang="en-US" sz="4800" dirty="0" smtClean="0">
                <a:solidFill>
                  <a:srgbClr val="FF0000"/>
                </a:solidFill>
              </a:rPr>
              <a:t>          3  |  -.1238822    .021422    -5.78   0.000    -.1658702   -.0818941</a:t>
            </a:r>
          </a:p>
          <a:p>
            <a:pPr marL="2171700" lvl="5" indent="0">
              <a:buNone/>
            </a:pPr>
            <a:r>
              <a:rPr lang="en-US" sz="4800" dirty="0" smtClean="0"/>
              <a:t>          4  |   -.010175   .0378072    -0.27   0.788    -.0842768    .0639267</a:t>
            </a:r>
          </a:p>
          <a:p>
            <a:pPr marL="2171700" lvl="5" indent="0">
              <a:buNone/>
            </a:pPr>
            <a:r>
              <a:rPr lang="en-US" sz="4800" dirty="0" smtClean="0"/>
              <a:t>          5  |   .0583567   .0418592     1.39   0.163     -.023687    .1404004</a:t>
            </a:r>
          </a:p>
          <a:p>
            <a:pPr marL="2171700" lvl="5" indent="0">
              <a:buNone/>
            </a:pPr>
            <a:r>
              <a:rPr lang="en-US" sz="4800" dirty="0" smtClean="0"/>
              <a:t>             |</a:t>
            </a:r>
          </a:p>
          <a:p>
            <a:pPr marL="2171700" lvl="5" indent="0">
              <a:buNone/>
            </a:pPr>
            <a:r>
              <a:rPr lang="en-US" sz="4800" dirty="0" smtClean="0"/>
              <a:t>  _cons |   .3640481   .0221156    16.46   0.000     .3204612     .407635</a:t>
            </a:r>
          </a:p>
          <a:p>
            <a:pPr marL="0" indent="0">
              <a:buNone/>
            </a:pPr>
            <a:r>
              <a:rPr lang="en-US" sz="4800" dirty="0" smtClean="0"/>
              <a:t>------------------------------------------------------------------------------</a:t>
            </a:r>
          </a:p>
          <a:p>
            <a:pPr marL="0" indent="0" algn="ctr">
              <a:buNone/>
            </a:pPr>
            <a:endParaRPr lang="en-US" sz="5600" dirty="0" smtClean="0"/>
          </a:p>
          <a:p>
            <a:pPr marL="0" indent="0">
              <a:buNone/>
            </a:pPr>
            <a:endParaRPr lang="en-US" dirty="0"/>
          </a:p>
        </p:txBody>
      </p:sp>
    </p:spTree>
    <p:extLst>
      <p:ext uri="{BB962C8B-B14F-4D97-AF65-F5344CB8AC3E}">
        <p14:creationId xmlns:p14="http://schemas.microsoft.com/office/powerpoint/2010/main" val="410742478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381000"/>
            <a:ext cx="8382000" cy="5847755"/>
          </a:xfrm>
          <a:prstGeom prst="rect">
            <a:avLst/>
          </a:prstGeom>
          <a:noFill/>
        </p:spPr>
        <p:txBody>
          <a:bodyPr wrap="square" rtlCol="0">
            <a:spAutoFit/>
          </a:bodyPr>
          <a:lstStyle/>
          <a:p>
            <a:r>
              <a:rPr lang="en-US" sz="2200" dirty="0" smtClean="0"/>
              <a:t>Constant RD regardless of covariate pattern</a:t>
            </a:r>
          </a:p>
          <a:p>
            <a:pPr marL="285750" indent="-285750">
              <a:buFontTx/>
              <a:buChar char="-"/>
            </a:pPr>
            <a:endParaRPr lang="en-US" sz="2200" dirty="0" smtClean="0"/>
          </a:p>
          <a:p>
            <a:pPr marL="285750" indent="-285750">
              <a:buFontTx/>
              <a:buChar char="-"/>
            </a:pPr>
            <a:r>
              <a:rPr lang="en-US" sz="2200" dirty="0" smtClean="0"/>
              <a:t>Adjusting for race/ethnicity, children at 200-299%FPL have a 10% point increased probability of having been breastfed and children at 400%+FPL have a 17% point increased probability of having been breastfed to 6 months compared to those &lt;100%FPL</a:t>
            </a:r>
          </a:p>
          <a:p>
            <a:pPr marL="285750" indent="-285750">
              <a:buFontTx/>
              <a:buChar char="-"/>
            </a:pPr>
            <a:endParaRPr lang="en-US" sz="2200" dirty="0" smtClean="0"/>
          </a:p>
          <a:p>
            <a:pPr marL="285750" indent="-285750">
              <a:buFontTx/>
              <a:buChar char="-"/>
            </a:pPr>
            <a:r>
              <a:rPr lang="en-US" sz="2200" dirty="0" smtClean="0"/>
              <a:t>Adjusting for income, Hispanic children have 9% point increased probability of having been breastfed and non-Hispanic Black children have 12% point decreased probability of having been breastfed to 6 months compared to non-Hispanic White children </a:t>
            </a:r>
          </a:p>
          <a:p>
            <a:pPr marL="285750" indent="-285750">
              <a:buFontTx/>
              <a:buChar char="-"/>
            </a:pPr>
            <a:endParaRPr lang="en-US" sz="2200" dirty="0" smtClean="0"/>
          </a:p>
          <a:p>
            <a:pPr marL="285750" indent="-285750">
              <a:buFontTx/>
              <a:buChar char="-"/>
            </a:pPr>
            <a:r>
              <a:rPr lang="en-US" sz="2200" dirty="0" smtClean="0"/>
              <a:t>Could calculate RR by hand</a:t>
            </a:r>
          </a:p>
          <a:p>
            <a:pPr marL="742950" lvl="1" indent="-285750">
              <a:buFontTx/>
              <a:buChar char="-"/>
            </a:pPr>
            <a:r>
              <a:rPr lang="en-US" sz="2200" dirty="0" smtClean="0"/>
              <a:t>For income 400%+FPL v. &lt;100%FPL among White children is (0.36+0.17)/.36= 1.47</a:t>
            </a:r>
          </a:p>
          <a:p>
            <a:pPr marL="742950" lvl="1" indent="-285750">
              <a:buFontTx/>
              <a:buChar char="-"/>
            </a:pPr>
            <a:r>
              <a:rPr lang="en-US" sz="2200" dirty="0" smtClean="0"/>
              <a:t>OR is (0.53/0.47)/(0.36/.64) = 2.00</a:t>
            </a:r>
          </a:p>
          <a:p>
            <a:endParaRPr lang="en-US" sz="2200" dirty="0"/>
          </a:p>
        </p:txBody>
      </p:sp>
    </p:spTree>
    <p:extLst>
      <p:ext uri="{BB962C8B-B14F-4D97-AF65-F5344CB8AC3E}">
        <p14:creationId xmlns:p14="http://schemas.microsoft.com/office/powerpoint/2010/main" val="1978468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457200"/>
          </a:xfrm>
        </p:spPr>
        <p:txBody>
          <a:bodyPr>
            <a:normAutofit fontScale="90000"/>
          </a:bodyPr>
          <a:lstStyle/>
          <a:p>
            <a:r>
              <a:rPr lang="en-US" b="1" dirty="0" smtClean="0">
                <a:solidFill>
                  <a:srgbClr val="000080"/>
                </a:solidFill>
                <a:latin typeface="Comic Sans MS" pitchFamily="66" charset="0"/>
              </a:rPr>
              <a:t>Generalized Linear Model (GLM)</a:t>
            </a:r>
            <a:br>
              <a:rPr lang="en-US" b="1" dirty="0" smtClean="0">
                <a:solidFill>
                  <a:srgbClr val="000080"/>
                </a:solidFill>
                <a:latin typeface="Comic Sans MS" pitchFamily="66" charset="0"/>
              </a:rPr>
            </a:br>
            <a:endParaRPr lang="en-US" dirty="0"/>
          </a:p>
        </p:txBody>
      </p:sp>
      <p:sp>
        <p:nvSpPr>
          <p:cNvPr id="4" name="Content Placeholder 3"/>
          <p:cNvSpPr>
            <a:spLocks noGrp="1"/>
          </p:cNvSpPr>
          <p:nvPr>
            <p:ph sz="half" idx="1"/>
          </p:nvPr>
        </p:nvSpPr>
        <p:spPr/>
        <p:txBody>
          <a:bodyPr>
            <a:noAutofit/>
          </a:bodyPr>
          <a:lstStyle/>
          <a:p>
            <a:pPr>
              <a:buNone/>
            </a:pPr>
            <a:r>
              <a:rPr lang="en-US" sz="1600" b="1" dirty="0" smtClean="0">
                <a:solidFill>
                  <a:srgbClr val="000080"/>
                </a:solidFill>
                <a:latin typeface="Courier New"/>
              </a:rPr>
              <a:t>PROC</a:t>
            </a:r>
            <a:r>
              <a:rPr lang="en-US" sz="1600" b="1" dirty="0" smtClean="0">
                <a:solidFill>
                  <a:srgbClr val="000000"/>
                </a:solidFill>
                <a:latin typeface="Courier New"/>
              </a:rPr>
              <a:t> </a:t>
            </a:r>
            <a:r>
              <a:rPr lang="en-US" sz="1600" b="1" dirty="0" smtClean="0">
                <a:solidFill>
                  <a:srgbClr val="000080"/>
                </a:solidFill>
                <a:latin typeface="Courier New"/>
              </a:rPr>
              <a:t>LOGLINK</a:t>
            </a:r>
            <a:r>
              <a:rPr lang="en-US" sz="1600" b="1" dirty="0" smtClean="0">
                <a:solidFill>
                  <a:srgbClr val="000000"/>
                </a:solidFill>
                <a:latin typeface="Courier New"/>
              </a:rPr>
              <a:t> DATA=mimp1 design=</a:t>
            </a:r>
            <a:r>
              <a:rPr lang="en-US" sz="1600" b="1" dirty="0" err="1" smtClean="0">
                <a:solidFill>
                  <a:srgbClr val="000000"/>
                </a:solidFill>
                <a:latin typeface="Courier New"/>
              </a:rPr>
              <a:t>wr</a:t>
            </a:r>
            <a:r>
              <a:rPr lang="en-US" sz="1600" b="1" dirty="0" smtClean="0">
                <a:solidFill>
                  <a:srgbClr val="000000"/>
                </a:solidFill>
                <a:latin typeface="Courier New"/>
              </a:rPr>
              <a:t> </a:t>
            </a:r>
            <a:r>
              <a:rPr lang="en-US" sz="1600" b="1" dirty="0" err="1" smtClean="0">
                <a:solidFill>
                  <a:srgbClr val="000000"/>
                </a:solidFill>
                <a:latin typeface="Courier New"/>
              </a:rPr>
              <a:t>mi_count</a:t>
            </a:r>
            <a:r>
              <a:rPr lang="en-US" sz="1600" b="1" dirty="0" smtClean="0">
                <a:solidFill>
                  <a:srgbClr val="000000"/>
                </a:solidFill>
                <a:latin typeface="Courier New"/>
              </a:rPr>
              <a:t>=</a:t>
            </a:r>
            <a:r>
              <a:rPr lang="en-US" sz="1600" b="1" dirty="0" smtClean="0">
                <a:solidFill>
                  <a:srgbClr val="008080"/>
                </a:solidFill>
                <a:latin typeface="Courier New"/>
              </a:rPr>
              <a:t>5</a:t>
            </a:r>
            <a:r>
              <a:rPr lang="en-US" sz="1600" b="1" dirty="0" smtClean="0">
                <a:solidFill>
                  <a:srgbClr val="000000"/>
                </a:solidFill>
                <a:latin typeface="Courier New"/>
              </a:rPr>
              <a:t>;</a:t>
            </a:r>
          </a:p>
          <a:p>
            <a:pPr>
              <a:buNone/>
            </a:pPr>
            <a:r>
              <a:rPr lang="en-US" sz="1600" dirty="0" smtClean="0">
                <a:solidFill>
                  <a:srgbClr val="000000"/>
                </a:solidFill>
                <a:latin typeface="Courier New"/>
              </a:rPr>
              <a:t>nest State </a:t>
            </a:r>
            <a:r>
              <a:rPr lang="en-US" sz="1600" dirty="0" err="1" smtClean="0">
                <a:solidFill>
                  <a:srgbClr val="000000"/>
                </a:solidFill>
                <a:latin typeface="Courier New"/>
              </a:rPr>
              <a:t>idnumr</a:t>
            </a:r>
            <a:r>
              <a:rPr lang="en-US" sz="1600" dirty="0" smtClean="0">
                <a:solidFill>
                  <a:srgbClr val="000000"/>
                </a:solidFill>
                <a:latin typeface="Courier New"/>
              </a:rPr>
              <a:t>;</a:t>
            </a:r>
          </a:p>
          <a:p>
            <a:pPr>
              <a:buNone/>
            </a:pPr>
            <a:r>
              <a:rPr lang="en-US" sz="1600" dirty="0" err="1" smtClean="0">
                <a:solidFill>
                  <a:srgbClr val="000000"/>
                </a:solidFill>
                <a:latin typeface="Courier New"/>
              </a:rPr>
              <a:t>subpopn</a:t>
            </a:r>
            <a:r>
              <a:rPr lang="en-US" sz="1600" dirty="0" smtClean="0">
                <a:solidFill>
                  <a:srgbClr val="000000"/>
                </a:solidFill>
                <a:latin typeface="Courier New"/>
              </a:rPr>
              <a:t> </a:t>
            </a:r>
            <a:r>
              <a:rPr lang="en-US" sz="1600" dirty="0" err="1" smtClean="0">
                <a:solidFill>
                  <a:srgbClr val="000000"/>
                </a:solidFill>
                <a:latin typeface="Courier New"/>
              </a:rPr>
              <a:t>ageyr_child</a:t>
            </a:r>
            <a:r>
              <a:rPr lang="en-US" sz="1600" dirty="0" smtClean="0">
                <a:solidFill>
                  <a:srgbClr val="000000"/>
                </a:solidFill>
                <a:latin typeface="Courier New"/>
              </a:rPr>
              <a:t>&lt;=</a:t>
            </a:r>
            <a:r>
              <a:rPr lang="en-US" sz="1600" b="1" dirty="0" smtClean="0">
                <a:solidFill>
                  <a:srgbClr val="008080"/>
                </a:solidFill>
                <a:latin typeface="Courier New"/>
              </a:rPr>
              <a:t>5</a:t>
            </a:r>
            <a:r>
              <a:rPr lang="en-US" sz="1600" b="1" dirty="0" smtClean="0">
                <a:solidFill>
                  <a:srgbClr val="000000"/>
                </a:solidFill>
                <a:latin typeface="Courier New"/>
              </a:rPr>
              <a:t>;</a:t>
            </a:r>
          </a:p>
          <a:p>
            <a:pPr>
              <a:buNone/>
            </a:pPr>
            <a:r>
              <a:rPr lang="en-US" sz="1600" dirty="0" smtClean="0">
                <a:solidFill>
                  <a:srgbClr val="0000FF"/>
                </a:solidFill>
                <a:latin typeface="Courier New"/>
              </a:rPr>
              <a:t>WEIGHT</a:t>
            </a:r>
            <a:r>
              <a:rPr lang="en-US" sz="1600" dirty="0" smtClean="0">
                <a:solidFill>
                  <a:srgbClr val="000000"/>
                </a:solidFill>
                <a:latin typeface="Courier New"/>
              </a:rPr>
              <a:t>  NSCHWT;</a:t>
            </a:r>
          </a:p>
          <a:p>
            <a:pPr>
              <a:buNone/>
            </a:pPr>
            <a:r>
              <a:rPr lang="en-US" sz="1600" dirty="0" smtClean="0">
                <a:solidFill>
                  <a:srgbClr val="000000"/>
                </a:solidFill>
                <a:latin typeface="Courier New"/>
              </a:rPr>
              <a:t>subgroup </a:t>
            </a:r>
            <a:r>
              <a:rPr lang="en-US" sz="1600" dirty="0" err="1" smtClean="0">
                <a:solidFill>
                  <a:srgbClr val="000000"/>
                </a:solidFill>
                <a:latin typeface="Courier New"/>
              </a:rPr>
              <a:t>povl</a:t>
            </a:r>
            <a:r>
              <a:rPr lang="en-US" sz="1600" dirty="0" smtClean="0">
                <a:solidFill>
                  <a:srgbClr val="000000"/>
                </a:solidFill>
                <a:latin typeface="Courier New"/>
              </a:rPr>
              <a:t> </a:t>
            </a:r>
            <a:r>
              <a:rPr lang="en-US" sz="1600" dirty="0" err="1" smtClean="0">
                <a:solidFill>
                  <a:srgbClr val="000000"/>
                </a:solidFill>
                <a:latin typeface="Courier New"/>
              </a:rPr>
              <a:t>hisprace</a:t>
            </a:r>
            <a:r>
              <a:rPr lang="en-US" sz="1600" dirty="0" smtClean="0">
                <a:solidFill>
                  <a:srgbClr val="000000"/>
                </a:solidFill>
                <a:latin typeface="Courier New"/>
              </a:rPr>
              <a:t>;</a:t>
            </a:r>
          </a:p>
          <a:p>
            <a:pPr>
              <a:buNone/>
            </a:pPr>
            <a:r>
              <a:rPr lang="en-US" sz="1600" dirty="0" smtClean="0">
                <a:solidFill>
                  <a:srgbClr val="000000"/>
                </a:solidFill>
                <a:latin typeface="Courier New"/>
              </a:rPr>
              <a:t>levels </a:t>
            </a:r>
            <a:r>
              <a:rPr lang="en-US" sz="1600" b="1" dirty="0" smtClean="0">
                <a:solidFill>
                  <a:srgbClr val="008080"/>
                </a:solidFill>
                <a:latin typeface="Courier New"/>
              </a:rPr>
              <a:t>4</a:t>
            </a:r>
            <a:r>
              <a:rPr lang="en-US" sz="1600" b="1" dirty="0" smtClean="0">
                <a:solidFill>
                  <a:srgbClr val="000000"/>
                </a:solidFill>
                <a:latin typeface="Courier New"/>
              </a:rPr>
              <a:t> </a:t>
            </a:r>
            <a:r>
              <a:rPr lang="en-US" sz="1600" b="1" dirty="0" smtClean="0">
                <a:solidFill>
                  <a:srgbClr val="008080"/>
                </a:solidFill>
                <a:latin typeface="Courier New"/>
              </a:rPr>
              <a:t>5</a:t>
            </a:r>
            <a:r>
              <a:rPr lang="en-US" sz="1600" b="1" dirty="0" smtClean="0">
                <a:solidFill>
                  <a:srgbClr val="000000"/>
                </a:solidFill>
                <a:latin typeface="Courier New"/>
              </a:rPr>
              <a:t>;</a:t>
            </a:r>
          </a:p>
          <a:p>
            <a:pPr>
              <a:buNone/>
            </a:pPr>
            <a:r>
              <a:rPr lang="en-US" sz="1600" dirty="0" err="1" smtClean="0">
                <a:solidFill>
                  <a:srgbClr val="000000"/>
                </a:solidFill>
                <a:latin typeface="Courier New"/>
              </a:rPr>
              <a:t>reflevel</a:t>
            </a:r>
            <a:r>
              <a:rPr lang="en-US" sz="1600" dirty="0" smtClean="0">
                <a:solidFill>
                  <a:srgbClr val="000000"/>
                </a:solidFill>
                <a:latin typeface="Courier New"/>
              </a:rPr>
              <a:t> </a:t>
            </a:r>
            <a:r>
              <a:rPr lang="en-US" sz="1600" dirty="0" err="1" smtClean="0">
                <a:solidFill>
                  <a:srgbClr val="000000"/>
                </a:solidFill>
                <a:latin typeface="Courier New"/>
              </a:rPr>
              <a:t>povl</a:t>
            </a:r>
            <a:r>
              <a:rPr lang="en-US" sz="1600" dirty="0" smtClean="0">
                <a:solidFill>
                  <a:srgbClr val="000000"/>
                </a:solidFill>
                <a:latin typeface="Courier New"/>
              </a:rPr>
              <a:t>=</a:t>
            </a:r>
            <a:r>
              <a:rPr lang="en-US" sz="1600" b="1" dirty="0" smtClean="0">
                <a:solidFill>
                  <a:srgbClr val="008080"/>
                </a:solidFill>
                <a:latin typeface="Courier New"/>
              </a:rPr>
              <a:t>1</a:t>
            </a:r>
            <a:r>
              <a:rPr lang="en-US" sz="1600" b="1" dirty="0" smtClean="0">
                <a:solidFill>
                  <a:srgbClr val="000000"/>
                </a:solidFill>
                <a:latin typeface="Courier New"/>
              </a:rPr>
              <a:t> </a:t>
            </a:r>
            <a:r>
              <a:rPr lang="en-US" sz="1600" b="1" dirty="0" err="1" smtClean="0">
                <a:solidFill>
                  <a:srgbClr val="000000"/>
                </a:solidFill>
                <a:latin typeface="Courier New"/>
              </a:rPr>
              <a:t>hisprace</a:t>
            </a:r>
            <a:r>
              <a:rPr lang="en-US" sz="1600" b="1" dirty="0" smtClean="0">
                <a:solidFill>
                  <a:srgbClr val="000000"/>
                </a:solidFill>
                <a:latin typeface="Courier New"/>
              </a:rPr>
              <a:t>=</a:t>
            </a:r>
            <a:r>
              <a:rPr lang="en-US" sz="1600" b="1" dirty="0" smtClean="0">
                <a:solidFill>
                  <a:srgbClr val="008080"/>
                </a:solidFill>
                <a:latin typeface="Courier New"/>
              </a:rPr>
              <a:t>2</a:t>
            </a:r>
            <a:r>
              <a:rPr lang="en-US" sz="1600" b="1" dirty="0" smtClean="0">
                <a:solidFill>
                  <a:srgbClr val="000000"/>
                </a:solidFill>
                <a:latin typeface="Courier New"/>
              </a:rPr>
              <a:t>;</a:t>
            </a:r>
          </a:p>
          <a:p>
            <a:pPr>
              <a:buNone/>
            </a:pPr>
            <a:r>
              <a:rPr lang="en-US" sz="1600" dirty="0" err="1" smtClean="0">
                <a:solidFill>
                  <a:srgbClr val="000000"/>
                </a:solidFill>
                <a:latin typeface="Courier New"/>
              </a:rPr>
              <a:t>rformat</a:t>
            </a:r>
            <a:r>
              <a:rPr lang="en-US" sz="1600" dirty="0" smtClean="0">
                <a:solidFill>
                  <a:srgbClr val="000000"/>
                </a:solidFill>
                <a:latin typeface="Courier New"/>
              </a:rPr>
              <a:t> </a:t>
            </a:r>
            <a:r>
              <a:rPr lang="en-US" sz="1600" dirty="0" err="1" smtClean="0">
                <a:solidFill>
                  <a:srgbClr val="000000"/>
                </a:solidFill>
                <a:latin typeface="Courier New"/>
              </a:rPr>
              <a:t>povl</a:t>
            </a:r>
            <a:r>
              <a:rPr lang="en-US" sz="1600" dirty="0" smtClean="0">
                <a:solidFill>
                  <a:srgbClr val="000000"/>
                </a:solidFill>
                <a:latin typeface="Courier New"/>
              </a:rPr>
              <a:t> </a:t>
            </a:r>
            <a:r>
              <a:rPr lang="en-US" sz="1600" dirty="0" err="1" smtClean="0">
                <a:solidFill>
                  <a:srgbClr val="008080"/>
                </a:solidFill>
                <a:latin typeface="Courier New"/>
              </a:rPr>
              <a:t>povl</a:t>
            </a:r>
            <a:r>
              <a:rPr lang="en-US" sz="1600" dirty="0" smtClean="0">
                <a:solidFill>
                  <a:srgbClr val="008080"/>
                </a:solidFill>
                <a:latin typeface="Courier New"/>
              </a:rPr>
              <a:t>.</a:t>
            </a:r>
            <a:r>
              <a:rPr lang="en-US" sz="1600" dirty="0" smtClean="0">
                <a:solidFill>
                  <a:srgbClr val="000000"/>
                </a:solidFill>
                <a:latin typeface="Courier New"/>
              </a:rPr>
              <a:t> ;</a:t>
            </a:r>
          </a:p>
          <a:p>
            <a:pPr>
              <a:buNone/>
            </a:pPr>
            <a:r>
              <a:rPr lang="en-US" sz="1600" dirty="0" err="1" smtClean="0">
                <a:solidFill>
                  <a:srgbClr val="000000"/>
                </a:solidFill>
                <a:latin typeface="Courier New"/>
              </a:rPr>
              <a:t>rformat</a:t>
            </a:r>
            <a:r>
              <a:rPr lang="en-US" sz="1600" dirty="0" smtClean="0">
                <a:solidFill>
                  <a:srgbClr val="000000"/>
                </a:solidFill>
                <a:latin typeface="Courier New"/>
              </a:rPr>
              <a:t> </a:t>
            </a:r>
            <a:r>
              <a:rPr lang="en-US" sz="1600" dirty="0" err="1" smtClean="0">
                <a:solidFill>
                  <a:srgbClr val="000000"/>
                </a:solidFill>
                <a:latin typeface="Courier New"/>
              </a:rPr>
              <a:t>hisprace</a:t>
            </a:r>
            <a:r>
              <a:rPr lang="en-US" sz="1600" dirty="0" smtClean="0">
                <a:solidFill>
                  <a:srgbClr val="000000"/>
                </a:solidFill>
                <a:latin typeface="Courier New"/>
              </a:rPr>
              <a:t> </a:t>
            </a:r>
            <a:r>
              <a:rPr lang="en-US" sz="1600" dirty="0" err="1" smtClean="0">
                <a:solidFill>
                  <a:srgbClr val="008080"/>
                </a:solidFill>
                <a:latin typeface="Courier New"/>
              </a:rPr>
              <a:t>hisprace</a:t>
            </a:r>
            <a:r>
              <a:rPr lang="en-US" sz="1600" dirty="0" smtClean="0">
                <a:solidFill>
                  <a:srgbClr val="008080"/>
                </a:solidFill>
                <a:latin typeface="Courier New"/>
              </a:rPr>
              <a:t>.</a:t>
            </a:r>
            <a:r>
              <a:rPr lang="en-US" sz="1600" dirty="0" smtClean="0">
                <a:solidFill>
                  <a:srgbClr val="000000"/>
                </a:solidFill>
                <a:latin typeface="Courier New"/>
              </a:rPr>
              <a:t>;</a:t>
            </a:r>
          </a:p>
          <a:p>
            <a:pPr>
              <a:buNone/>
            </a:pPr>
            <a:r>
              <a:rPr lang="en-US" sz="1600" dirty="0" smtClean="0">
                <a:solidFill>
                  <a:srgbClr val="0000FF"/>
                </a:solidFill>
                <a:latin typeface="Courier New"/>
              </a:rPr>
              <a:t>model</a:t>
            </a:r>
            <a:r>
              <a:rPr lang="en-US" sz="1600" dirty="0" smtClean="0">
                <a:solidFill>
                  <a:srgbClr val="000000"/>
                </a:solidFill>
                <a:latin typeface="Courier New"/>
              </a:rPr>
              <a:t> duration_6 = </a:t>
            </a:r>
            <a:r>
              <a:rPr lang="en-US" sz="1600" dirty="0" err="1" smtClean="0">
                <a:solidFill>
                  <a:srgbClr val="000000"/>
                </a:solidFill>
                <a:latin typeface="Courier New"/>
              </a:rPr>
              <a:t>povl</a:t>
            </a:r>
            <a:r>
              <a:rPr lang="en-US" sz="1600" dirty="0" smtClean="0">
                <a:solidFill>
                  <a:srgbClr val="000000"/>
                </a:solidFill>
                <a:latin typeface="Courier New"/>
              </a:rPr>
              <a:t> </a:t>
            </a:r>
            <a:r>
              <a:rPr lang="en-US" sz="1600" dirty="0" err="1" smtClean="0">
                <a:solidFill>
                  <a:srgbClr val="000000"/>
                </a:solidFill>
                <a:latin typeface="Courier New"/>
              </a:rPr>
              <a:t>hisprace</a:t>
            </a:r>
            <a:r>
              <a:rPr lang="en-US" sz="1600" dirty="0" smtClean="0">
                <a:solidFill>
                  <a:srgbClr val="000000"/>
                </a:solidFill>
                <a:latin typeface="Courier New"/>
              </a:rPr>
              <a:t>;</a:t>
            </a:r>
          </a:p>
          <a:p>
            <a:pPr>
              <a:buNone/>
            </a:pPr>
            <a:r>
              <a:rPr lang="en-US" sz="1600" b="1" dirty="0" smtClean="0">
                <a:solidFill>
                  <a:srgbClr val="000080"/>
                </a:solidFill>
                <a:latin typeface="Courier New"/>
              </a:rPr>
              <a:t>run</a:t>
            </a:r>
            <a:r>
              <a:rPr lang="en-US" sz="1600" b="1" dirty="0" smtClean="0">
                <a:solidFill>
                  <a:srgbClr val="000000"/>
                </a:solidFill>
                <a:latin typeface="Courier New"/>
              </a:rPr>
              <a:t>;</a:t>
            </a:r>
          </a:p>
        </p:txBody>
      </p:sp>
      <p:sp>
        <p:nvSpPr>
          <p:cNvPr id="5" name="Content Placeholder 4"/>
          <p:cNvSpPr>
            <a:spLocks noGrp="1"/>
          </p:cNvSpPr>
          <p:nvPr>
            <p:ph sz="half" idx="2"/>
          </p:nvPr>
        </p:nvSpPr>
        <p:spPr>
          <a:xfrm>
            <a:off x="4419600" y="1600200"/>
            <a:ext cx="4495800" cy="4876800"/>
          </a:xfrm>
        </p:spPr>
        <p:txBody>
          <a:bodyPr>
            <a:normAutofit fontScale="25000" lnSpcReduction="20000"/>
          </a:bodyPr>
          <a:lstStyle/>
          <a:p>
            <a:pPr>
              <a:buNone/>
            </a:pPr>
            <a:r>
              <a:rPr lang="en-US" sz="6400" dirty="0" smtClean="0"/>
              <a:t>-----------------------------------------------------------</a:t>
            </a:r>
          </a:p>
          <a:p>
            <a:pPr>
              <a:buNone/>
            </a:pPr>
            <a:r>
              <a:rPr lang="en-US" sz="6400" dirty="0" smtClean="0"/>
              <a:t>Independent         Incidence</a:t>
            </a:r>
          </a:p>
          <a:p>
            <a:pPr>
              <a:buNone/>
            </a:pPr>
            <a:r>
              <a:rPr lang="en-US" sz="6400" dirty="0" smtClean="0"/>
              <a:t>  Variables and      Density    Lower 95%    Upper 95%</a:t>
            </a:r>
          </a:p>
          <a:p>
            <a:pPr>
              <a:buNone/>
            </a:pPr>
            <a:r>
              <a:rPr lang="en-US" sz="6400" dirty="0" smtClean="0"/>
              <a:t>  Effects                    Ratio         Limit IDR    Limit IDR</a:t>
            </a:r>
          </a:p>
          <a:p>
            <a:pPr>
              <a:buNone/>
            </a:pPr>
            <a:r>
              <a:rPr lang="en-US" sz="6400" dirty="0" smtClean="0"/>
              <a:t>-----------------------------------------------------------</a:t>
            </a:r>
          </a:p>
          <a:p>
            <a:pPr>
              <a:buNone/>
            </a:pPr>
            <a:r>
              <a:rPr lang="en-US" sz="6400" dirty="0" smtClean="0"/>
              <a:t>Intercept                    0.37         0.33         0.41</a:t>
            </a:r>
          </a:p>
          <a:p>
            <a:pPr>
              <a:buNone/>
            </a:pPr>
            <a:r>
              <a:rPr lang="en-US" sz="6400" dirty="0" smtClean="0"/>
              <a:t>HH Federal Poverty</a:t>
            </a:r>
          </a:p>
          <a:p>
            <a:pPr>
              <a:buNone/>
            </a:pPr>
            <a:r>
              <a:rPr lang="en-US" sz="6400" dirty="0" smtClean="0"/>
              <a:t>  Level</a:t>
            </a:r>
          </a:p>
          <a:p>
            <a:pPr>
              <a:buNone/>
            </a:pPr>
            <a:r>
              <a:rPr lang="en-US" sz="6400" dirty="0" smtClean="0"/>
              <a:t>  &lt; 100%                     1.00          .            .</a:t>
            </a:r>
          </a:p>
          <a:p>
            <a:pPr>
              <a:buNone/>
            </a:pPr>
            <a:r>
              <a:rPr lang="en-US" sz="6400" dirty="0" smtClean="0"/>
              <a:t>  100-199%                1.09         0.95         1.27</a:t>
            </a:r>
          </a:p>
          <a:p>
            <a:pPr>
              <a:buNone/>
            </a:pPr>
            <a:r>
              <a:rPr lang="en-US" sz="6400" dirty="0" smtClean="0"/>
              <a:t>  200-399%                1.27         1.12         1.44</a:t>
            </a:r>
          </a:p>
          <a:p>
            <a:pPr>
              <a:buNone/>
            </a:pPr>
            <a:r>
              <a:rPr lang="en-US" sz="6400" dirty="0" smtClean="0"/>
              <a:t>  400+%                      1.47         1.30         1.66</a:t>
            </a:r>
          </a:p>
          <a:p>
            <a:pPr>
              <a:buNone/>
            </a:pPr>
            <a:r>
              <a:rPr lang="en-US" sz="6400" dirty="0" smtClean="0"/>
              <a:t>Race/Ethnicity</a:t>
            </a:r>
          </a:p>
          <a:p>
            <a:pPr>
              <a:buNone/>
            </a:pPr>
            <a:r>
              <a:rPr lang="en-US" sz="6400" dirty="0" smtClean="0"/>
              <a:t>  Hispanic                   1.21         1.10         1.32</a:t>
            </a:r>
          </a:p>
          <a:p>
            <a:pPr>
              <a:buNone/>
            </a:pPr>
            <a:r>
              <a:rPr lang="en-US" sz="6400" dirty="0" smtClean="0"/>
              <a:t>  NH white                  1.00          .            .</a:t>
            </a:r>
          </a:p>
          <a:p>
            <a:pPr>
              <a:buNone/>
            </a:pPr>
            <a:r>
              <a:rPr lang="en-US" sz="6400" dirty="0" smtClean="0"/>
              <a:t>  NH black                   0.70         0.62         0.80</a:t>
            </a:r>
          </a:p>
          <a:p>
            <a:pPr>
              <a:buNone/>
            </a:pPr>
            <a:r>
              <a:rPr lang="it-IT" sz="6400" dirty="0" smtClean="0"/>
              <a:t>  NH multi                   0.98         0.82         1.16</a:t>
            </a:r>
          </a:p>
          <a:p>
            <a:pPr>
              <a:buNone/>
            </a:pPr>
            <a:r>
              <a:rPr lang="en-US" sz="6400" dirty="0" smtClean="0"/>
              <a:t>  </a:t>
            </a:r>
            <a:r>
              <a:rPr lang="en-US" sz="6400" dirty="0" err="1" smtClean="0"/>
              <a:t>nh</a:t>
            </a:r>
            <a:r>
              <a:rPr lang="en-US" sz="6400" dirty="0" smtClean="0"/>
              <a:t> other                   1.12         0.96         1.31</a:t>
            </a:r>
          </a:p>
          <a:p>
            <a:pPr>
              <a:buNone/>
            </a:pPr>
            <a:r>
              <a:rPr lang="en-US" sz="6400" dirty="0" smtClean="0"/>
              <a:t>-----------------------------------------------------------</a:t>
            </a:r>
          </a:p>
          <a:p>
            <a:endParaRPr lang="en-US" dirty="0"/>
          </a:p>
        </p:txBody>
      </p:sp>
      <p:sp>
        <p:nvSpPr>
          <p:cNvPr id="6" name="TextBox 5"/>
          <p:cNvSpPr txBox="1"/>
          <p:nvPr/>
        </p:nvSpPr>
        <p:spPr>
          <a:xfrm>
            <a:off x="685800" y="838200"/>
            <a:ext cx="7885428" cy="738664"/>
          </a:xfrm>
          <a:prstGeom prst="rect">
            <a:avLst/>
          </a:prstGeom>
          <a:noFill/>
        </p:spPr>
        <p:txBody>
          <a:bodyPr wrap="none" rtlCol="0">
            <a:spAutoFit/>
          </a:bodyPr>
          <a:lstStyle/>
          <a:p>
            <a:r>
              <a:rPr lang="en-US" sz="2400" dirty="0" smtClean="0"/>
              <a:t>Poisson with log link may be only SUDAAN option, so RRs only</a:t>
            </a:r>
          </a:p>
          <a:p>
            <a:endParaRPr lang="en-US" dirty="0"/>
          </a:p>
        </p:txBody>
      </p:sp>
    </p:spTree>
    <p:extLst>
      <p:ext uri="{BB962C8B-B14F-4D97-AF65-F5344CB8AC3E}">
        <p14:creationId xmlns:p14="http://schemas.microsoft.com/office/powerpoint/2010/main" val="4874372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1143000"/>
          </a:xfrm>
        </p:spPr>
        <p:txBody>
          <a:bodyPr/>
          <a:lstStyle/>
          <a:p>
            <a:r>
              <a:rPr lang="en-US" dirty="0" smtClean="0"/>
              <a:t>STATA: Generalized Linear Model</a:t>
            </a:r>
            <a:endParaRPr lang="en-US" dirty="0"/>
          </a:p>
        </p:txBody>
      </p:sp>
      <p:sp>
        <p:nvSpPr>
          <p:cNvPr id="3" name="Content Placeholder 2"/>
          <p:cNvSpPr>
            <a:spLocks noGrp="1"/>
          </p:cNvSpPr>
          <p:nvPr>
            <p:ph idx="1"/>
          </p:nvPr>
        </p:nvSpPr>
        <p:spPr>
          <a:xfrm>
            <a:off x="381000" y="1143000"/>
            <a:ext cx="8458200" cy="5486400"/>
          </a:xfrm>
        </p:spPr>
        <p:txBody>
          <a:bodyPr>
            <a:normAutofit fontScale="25000" lnSpcReduction="20000"/>
          </a:bodyPr>
          <a:lstStyle/>
          <a:p>
            <a:pPr marL="0" indent="0">
              <a:buNone/>
            </a:pPr>
            <a:r>
              <a:rPr lang="en-US" sz="6200" dirty="0" smtClean="0"/>
              <a:t>mi estimate: </a:t>
            </a:r>
            <a:r>
              <a:rPr lang="en-US" sz="6200" dirty="0" err="1" smtClean="0"/>
              <a:t>svy</a:t>
            </a:r>
            <a:r>
              <a:rPr lang="en-US" sz="6200" dirty="0" smtClean="0"/>
              <a:t>, </a:t>
            </a:r>
            <a:r>
              <a:rPr lang="en-US" sz="6200" dirty="0" err="1" smtClean="0"/>
              <a:t>subpop</a:t>
            </a:r>
            <a:r>
              <a:rPr lang="en-US" sz="6200" dirty="0" smtClean="0"/>
              <a:t>(</a:t>
            </a:r>
            <a:r>
              <a:rPr lang="en-US" sz="6200" dirty="0" err="1" smtClean="0"/>
              <a:t>subpop</a:t>
            </a:r>
            <a:r>
              <a:rPr lang="en-US" sz="6200" dirty="0" smtClean="0"/>
              <a:t>): </a:t>
            </a:r>
            <a:r>
              <a:rPr lang="en-US" sz="6200" dirty="0" err="1" smtClean="0"/>
              <a:t>glm</a:t>
            </a:r>
            <a:r>
              <a:rPr lang="en-US" sz="6200" dirty="0" smtClean="0"/>
              <a:t> duration_6 </a:t>
            </a:r>
            <a:r>
              <a:rPr lang="en-US" sz="6200" dirty="0" err="1" smtClean="0"/>
              <a:t>i.poverty</a:t>
            </a:r>
            <a:r>
              <a:rPr lang="en-US" sz="6200" dirty="0" smtClean="0"/>
              <a:t> ib2.hisprace, family(bin) link(identity)</a:t>
            </a:r>
          </a:p>
          <a:p>
            <a:pPr marL="0" indent="0">
              <a:buNone/>
            </a:pPr>
            <a:endParaRPr lang="en-US" sz="6200" dirty="0" smtClean="0"/>
          </a:p>
          <a:p>
            <a:pPr marL="1714500" lvl="4" indent="0">
              <a:buNone/>
            </a:pPr>
            <a:r>
              <a:rPr lang="en-US" sz="4800" dirty="0" smtClean="0"/>
              <a:t>Multiple-imputation estimates                   Imputations        =         5</a:t>
            </a:r>
          </a:p>
          <a:p>
            <a:pPr marL="1714500" lvl="4" indent="0">
              <a:buNone/>
            </a:pPr>
            <a:r>
              <a:rPr lang="en-US" sz="4800" dirty="0" smtClean="0"/>
              <a:t>Survey: Generalized linear models               Number of </a:t>
            </a:r>
            <a:r>
              <a:rPr lang="en-US" sz="4800" dirty="0" err="1" smtClean="0"/>
              <a:t>obs</a:t>
            </a:r>
            <a:r>
              <a:rPr lang="en-US" sz="4800" dirty="0" smtClean="0"/>
              <a:t>      =     90864</a:t>
            </a:r>
          </a:p>
          <a:p>
            <a:pPr marL="1714500" lvl="4" indent="0">
              <a:buNone/>
            </a:pPr>
            <a:endParaRPr lang="en-US" sz="4800" dirty="0" smtClean="0"/>
          </a:p>
          <a:p>
            <a:pPr marL="1714500" lvl="4" indent="0">
              <a:buNone/>
            </a:pPr>
            <a:r>
              <a:rPr lang="en-US" sz="4800" dirty="0" smtClean="0"/>
              <a:t>Number of strata   =        51                  Population size    =  73009309</a:t>
            </a:r>
          </a:p>
          <a:p>
            <a:pPr marL="1714500" lvl="4" indent="0">
              <a:buNone/>
            </a:pPr>
            <a:r>
              <a:rPr lang="en-US" sz="4800" dirty="0" smtClean="0"/>
              <a:t>Number of PSUs     =     90864                  </a:t>
            </a:r>
            <a:r>
              <a:rPr lang="en-US" sz="4800" dirty="0" err="1" smtClean="0"/>
              <a:t>Subpop</a:t>
            </a:r>
            <a:r>
              <a:rPr lang="en-US" sz="4800" dirty="0" smtClean="0"/>
              <a:t>. no. of </a:t>
            </a:r>
            <a:r>
              <a:rPr lang="en-US" sz="4800" dirty="0" err="1" smtClean="0"/>
              <a:t>obs</a:t>
            </a:r>
            <a:r>
              <a:rPr lang="en-US" sz="4800" dirty="0" smtClean="0"/>
              <a:t> =     26788</a:t>
            </a:r>
          </a:p>
          <a:p>
            <a:pPr marL="1714500" lvl="4" indent="0">
              <a:buNone/>
            </a:pPr>
            <a:r>
              <a:rPr lang="en-US" sz="4800" dirty="0" smtClean="0"/>
              <a:t>                                                </a:t>
            </a:r>
            <a:r>
              <a:rPr lang="en-US" sz="4800" dirty="0" err="1" smtClean="0"/>
              <a:t>Subpop</a:t>
            </a:r>
            <a:r>
              <a:rPr lang="en-US" sz="4800" dirty="0" smtClean="0"/>
              <a:t>. size       =  23731060</a:t>
            </a:r>
          </a:p>
          <a:p>
            <a:pPr marL="1714500" lvl="4" indent="0">
              <a:buNone/>
            </a:pPr>
            <a:r>
              <a:rPr lang="en-US" sz="4800" dirty="0" smtClean="0"/>
              <a:t>                                                Average RVI        =    0.0313</a:t>
            </a:r>
          </a:p>
          <a:p>
            <a:pPr marL="1714500" lvl="4" indent="0">
              <a:buNone/>
            </a:pPr>
            <a:r>
              <a:rPr lang="en-US" sz="4800" dirty="0" smtClean="0"/>
              <a:t>                                                Complete DF        =     90813</a:t>
            </a:r>
          </a:p>
          <a:p>
            <a:pPr marL="1714500" lvl="4" indent="0">
              <a:buNone/>
            </a:pPr>
            <a:r>
              <a:rPr lang="en-US" sz="4800" dirty="0" smtClean="0"/>
              <a:t>DF adjustment:   Small sample                   DF:     min        =    174.44</a:t>
            </a:r>
          </a:p>
          <a:p>
            <a:pPr marL="1714500" lvl="4" indent="0">
              <a:buNone/>
            </a:pPr>
            <a:r>
              <a:rPr lang="en-US" sz="4800" dirty="0" smtClean="0"/>
              <a:t>                                                        </a:t>
            </a:r>
            <a:r>
              <a:rPr lang="en-US" sz="4800" dirty="0" err="1" smtClean="0"/>
              <a:t>avg</a:t>
            </a:r>
            <a:r>
              <a:rPr lang="en-US" sz="4800" dirty="0" smtClean="0"/>
              <a:t>        =  30624.64</a:t>
            </a:r>
          </a:p>
          <a:p>
            <a:pPr marL="1714500" lvl="4" indent="0">
              <a:buNone/>
            </a:pPr>
            <a:r>
              <a:rPr lang="en-US" sz="4800" dirty="0" smtClean="0"/>
              <a:t>Within VCE type:   </a:t>
            </a:r>
            <a:r>
              <a:rPr lang="en-US" sz="4800" dirty="0" err="1" smtClean="0"/>
              <a:t>Linearized</a:t>
            </a:r>
            <a:r>
              <a:rPr lang="en-US" sz="4800" dirty="0" smtClean="0"/>
              <a:t>                           max        =  90774.11</a:t>
            </a:r>
          </a:p>
          <a:p>
            <a:pPr marL="1714500" lvl="4" indent="0">
              <a:buNone/>
            </a:pPr>
            <a:endParaRPr lang="en-US" sz="4800" dirty="0" smtClean="0"/>
          </a:p>
          <a:p>
            <a:pPr marL="1714500" lvl="4" indent="0">
              <a:buNone/>
            </a:pPr>
            <a:r>
              <a:rPr lang="en-US" sz="4800" dirty="0" smtClean="0"/>
              <a:t>------------------------------------------------------------------------------</a:t>
            </a:r>
          </a:p>
          <a:p>
            <a:pPr marL="1257300" lvl="3" indent="0">
              <a:buNone/>
            </a:pPr>
            <a:r>
              <a:rPr lang="en-US" sz="4800" dirty="0" smtClean="0"/>
              <a:t>      duration_6 |      </a:t>
            </a:r>
            <a:r>
              <a:rPr lang="en-US" sz="4800" dirty="0" err="1" smtClean="0"/>
              <a:t>Coef</a:t>
            </a:r>
            <a:r>
              <a:rPr lang="en-US" sz="4800" dirty="0" smtClean="0"/>
              <a:t>.        Std. Err.        t       P&gt;|t|     [95% Conf. Interval]</a:t>
            </a:r>
          </a:p>
          <a:p>
            <a:pPr marL="1714500" lvl="4" indent="0">
              <a:buNone/>
            </a:pPr>
            <a:r>
              <a:rPr lang="en-US" sz="4800" dirty="0" smtClean="0"/>
              <a:t>-------------+----------------------------------------------------------------</a:t>
            </a:r>
          </a:p>
          <a:p>
            <a:pPr marL="1714500" lvl="4" indent="0">
              <a:buNone/>
            </a:pPr>
            <a:r>
              <a:rPr lang="en-US" sz="4800" dirty="0" smtClean="0"/>
              <a:t>poverty |</a:t>
            </a:r>
          </a:p>
          <a:p>
            <a:pPr marL="1714500" lvl="4" indent="0">
              <a:buNone/>
            </a:pPr>
            <a:r>
              <a:rPr lang="en-US" sz="4800" dirty="0" smtClean="0"/>
              <a:t>          2  |    .039623   .0285009     1.39   0.166    -.0166279     .095874</a:t>
            </a:r>
          </a:p>
          <a:p>
            <a:pPr marL="1714500" lvl="4" indent="0">
              <a:buNone/>
            </a:pPr>
            <a:r>
              <a:rPr lang="en-US" sz="4800" dirty="0" smtClean="0"/>
              <a:t>          </a:t>
            </a:r>
            <a:r>
              <a:rPr lang="en-US" sz="4800" dirty="0" smtClean="0">
                <a:solidFill>
                  <a:srgbClr val="FF0000"/>
                </a:solidFill>
              </a:rPr>
              <a:t>3  |   .1040618   .0249389    4.17   0.000     .0549794    .1531442</a:t>
            </a:r>
          </a:p>
          <a:p>
            <a:pPr marL="1714500" lvl="4" indent="0">
              <a:buNone/>
            </a:pPr>
            <a:r>
              <a:rPr lang="en-US" sz="4800" dirty="0" smtClean="0">
                <a:solidFill>
                  <a:srgbClr val="FF0000"/>
                </a:solidFill>
              </a:rPr>
              <a:t>          4  |   .1785439    .025624     6.97   0.000     .1281082    .2289796</a:t>
            </a:r>
          </a:p>
          <a:p>
            <a:pPr marL="1714500" lvl="4" indent="0">
              <a:buNone/>
            </a:pPr>
            <a:r>
              <a:rPr lang="en-US" sz="4800" dirty="0" smtClean="0"/>
              <a:t>             |</a:t>
            </a:r>
          </a:p>
          <a:p>
            <a:pPr marL="1714500" lvl="4" indent="0">
              <a:buNone/>
            </a:pPr>
            <a:r>
              <a:rPr lang="en-US" sz="4800" dirty="0" smtClean="0"/>
              <a:t> </a:t>
            </a:r>
            <a:r>
              <a:rPr lang="en-US" sz="4800" dirty="0" err="1" smtClean="0"/>
              <a:t>hisprace</a:t>
            </a:r>
            <a:r>
              <a:rPr lang="en-US" sz="4800" dirty="0" smtClean="0"/>
              <a:t> |</a:t>
            </a:r>
          </a:p>
          <a:p>
            <a:pPr marL="1714500" lvl="4" indent="0">
              <a:buNone/>
            </a:pPr>
            <a:r>
              <a:rPr lang="en-US" sz="4800" dirty="0" smtClean="0"/>
              <a:t>          </a:t>
            </a:r>
            <a:r>
              <a:rPr lang="en-US" sz="4800" dirty="0" smtClean="0">
                <a:solidFill>
                  <a:srgbClr val="FF0000"/>
                </a:solidFill>
              </a:rPr>
              <a:t>1  |   .0871815   .0233608     3.73   0.000     .0413935    .1329695</a:t>
            </a:r>
          </a:p>
          <a:p>
            <a:pPr marL="1714500" lvl="4" indent="0">
              <a:buNone/>
            </a:pPr>
            <a:r>
              <a:rPr lang="en-US" sz="4800" dirty="0" smtClean="0">
                <a:solidFill>
                  <a:srgbClr val="FF0000"/>
                </a:solidFill>
              </a:rPr>
              <a:t>          3  |  -.1239448   .0219686    -5.64   0.000    -.1670041   -.0808855</a:t>
            </a:r>
          </a:p>
          <a:p>
            <a:pPr marL="1714500" lvl="4" indent="0">
              <a:buNone/>
            </a:pPr>
            <a:r>
              <a:rPr lang="en-US" sz="4800" dirty="0" smtClean="0"/>
              <a:t>          4  |  -.0126999   .0395729    -0.32   0.748    -.0902624    .0648626</a:t>
            </a:r>
          </a:p>
          <a:p>
            <a:pPr marL="1714500" lvl="4" indent="0">
              <a:buNone/>
            </a:pPr>
            <a:r>
              <a:rPr lang="en-US" sz="4800" dirty="0" smtClean="0"/>
              <a:t>          5  |   .0594402   .0402318     1.48   0.140    -.0194138    .1382942</a:t>
            </a:r>
          </a:p>
          <a:p>
            <a:pPr marL="1714500" lvl="4" indent="0">
              <a:buNone/>
            </a:pPr>
            <a:r>
              <a:rPr lang="en-US" sz="4800" dirty="0" smtClean="0"/>
              <a:t>             |</a:t>
            </a:r>
          </a:p>
          <a:p>
            <a:pPr marL="1714500" lvl="4" indent="0">
              <a:buNone/>
            </a:pPr>
            <a:r>
              <a:rPr lang="en-US" sz="4800" dirty="0" smtClean="0"/>
              <a:t>       _cons |    .359714   .0225244    15.97   0.000     .3153627    .4040654</a:t>
            </a:r>
          </a:p>
          <a:p>
            <a:pPr marL="1714500" lvl="4" indent="0">
              <a:buNone/>
            </a:pPr>
            <a:r>
              <a:rPr lang="en-US" sz="4800" dirty="0" smtClean="0"/>
              <a:t>------------------------------------------------------------------------------</a:t>
            </a:r>
          </a:p>
          <a:p>
            <a:endParaRPr lang="en-US" dirty="0"/>
          </a:p>
        </p:txBody>
      </p:sp>
    </p:spTree>
    <p:extLst>
      <p:ext uri="{BB962C8B-B14F-4D97-AF65-F5344CB8AC3E}">
        <p14:creationId xmlns:p14="http://schemas.microsoft.com/office/powerpoint/2010/main" val="327335590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STATA: Generalized Linear Model</a:t>
            </a:r>
          </a:p>
        </p:txBody>
      </p:sp>
      <p:sp>
        <p:nvSpPr>
          <p:cNvPr id="3" name="Content Placeholder 2"/>
          <p:cNvSpPr>
            <a:spLocks noGrp="1"/>
          </p:cNvSpPr>
          <p:nvPr>
            <p:ph idx="1"/>
          </p:nvPr>
        </p:nvSpPr>
        <p:spPr>
          <a:xfrm>
            <a:off x="457200" y="990600"/>
            <a:ext cx="8229600" cy="5135563"/>
          </a:xfrm>
        </p:spPr>
        <p:txBody>
          <a:bodyPr>
            <a:noAutofit/>
          </a:bodyPr>
          <a:lstStyle/>
          <a:p>
            <a:pPr>
              <a:buNone/>
            </a:pPr>
            <a:r>
              <a:rPr lang="en-US" sz="1600" dirty="0" smtClean="0"/>
              <a:t>mi estimate, saving (</a:t>
            </a:r>
            <a:r>
              <a:rPr lang="en-US" sz="1600" dirty="0" err="1" smtClean="0"/>
              <a:t>miest</a:t>
            </a:r>
            <a:r>
              <a:rPr lang="en-US" sz="1600" dirty="0" smtClean="0"/>
              <a:t>): </a:t>
            </a:r>
            <a:r>
              <a:rPr lang="en-US" sz="1600" dirty="0" err="1" smtClean="0"/>
              <a:t>svy</a:t>
            </a:r>
            <a:r>
              <a:rPr lang="en-US" sz="1600" dirty="0" smtClean="0"/>
              <a:t>, </a:t>
            </a:r>
            <a:r>
              <a:rPr lang="en-US" sz="1600" dirty="0" err="1" smtClean="0"/>
              <a:t>subpop</a:t>
            </a:r>
            <a:r>
              <a:rPr lang="en-US" sz="1600" dirty="0" smtClean="0"/>
              <a:t>(</a:t>
            </a:r>
            <a:r>
              <a:rPr lang="en-US" sz="1600" dirty="0" err="1" smtClean="0"/>
              <a:t>subpop</a:t>
            </a:r>
            <a:r>
              <a:rPr lang="en-US" sz="1600" dirty="0" smtClean="0"/>
              <a:t>): </a:t>
            </a:r>
            <a:r>
              <a:rPr lang="en-US" sz="1600" dirty="0" err="1" smtClean="0"/>
              <a:t>glm</a:t>
            </a:r>
            <a:r>
              <a:rPr lang="en-US" sz="1600" dirty="0" smtClean="0"/>
              <a:t> duration_6 </a:t>
            </a:r>
            <a:r>
              <a:rPr lang="en-US" sz="1600" dirty="0" err="1" smtClean="0"/>
              <a:t>i.poverty</a:t>
            </a:r>
            <a:r>
              <a:rPr lang="en-US" sz="1600" dirty="0" smtClean="0"/>
              <a:t> ib2.hisprace, family(bin) link(log) </a:t>
            </a:r>
          </a:p>
          <a:p>
            <a:pPr>
              <a:buNone/>
            </a:pPr>
            <a:r>
              <a:rPr lang="en-US" sz="1600" dirty="0" smtClean="0"/>
              <a:t>mi estimate (</a:t>
            </a:r>
            <a:r>
              <a:rPr lang="en-US" sz="1600" dirty="0" err="1" smtClean="0"/>
              <a:t>rr</a:t>
            </a:r>
            <a:r>
              <a:rPr lang="en-US" sz="1600" dirty="0" smtClean="0"/>
              <a:t>: exp(_b[4.poverty])) using </a:t>
            </a:r>
            <a:r>
              <a:rPr lang="en-US" sz="1600" dirty="0" err="1" smtClean="0"/>
              <a:t>miest</a:t>
            </a:r>
            <a:endParaRPr lang="en-US" sz="1600" dirty="0" smtClean="0"/>
          </a:p>
          <a:p>
            <a:pPr lvl="4">
              <a:buNone/>
            </a:pPr>
            <a:r>
              <a:rPr lang="en-US" sz="1200" dirty="0" smtClean="0"/>
              <a:t>------------------------------------------------------------------------------</a:t>
            </a:r>
          </a:p>
          <a:p>
            <a:pPr lvl="3">
              <a:buNone/>
            </a:pPr>
            <a:r>
              <a:rPr lang="en-US" sz="1200" dirty="0" smtClean="0"/>
              <a:t>       duration_6 |      </a:t>
            </a:r>
            <a:r>
              <a:rPr lang="en-US" sz="1200" dirty="0" err="1" smtClean="0"/>
              <a:t>Coef</a:t>
            </a:r>
            <a:r>
              <a:rPr lang="en-US" sz="1200" dirty="0" smtClean="0"/>
              <a:t>.         Std. Err.        t       P&gt;|t|     [95% Conf. Interval]</a:t>
            </a:r>
          </a:p>
          <a:p>
            <a:pPr lvl="4">
              <a:buNone/>
            </a:pPr>
            <a:r>
              <a:rPr lang="en-US" sz="1200" dirty="0" smtClean="0"/>
              <a:t>-------------+----------------------------------------------------------------</a:t>
            </a:r>
          </a:p>
          <a:p>
            <a:pPr lvl="4">
              <a:buNone/>
            </a:pPr>
            <a:r>
              <a:rPr lang="en-US" sz="1200" dirty="0" smtClean="0"/>
              <a:t>poverty |</a:t>
            </a:r>
          </a:p>
          <a:p>
            <a:pPr lvl="4">
              <a:buNone/>
            </a:pPr>
            <a:r>
              <a:rPr lang="en-US" sz="1200" dirty="0" smtClean="0"/>
              <a:t>          2  |   .0702296   .0763259     0.92   0.359    -.0808021    .2212613</a:t>
            </a:r>
          </a:p>
          <a:p>
            <a:pPr lvl="4">
              <a:buNone/>
            </a:pPr>
            <a:r>
              <a:rPr lang="en-US" sz="1200" dirty="0" smtClean="0">
                <a:solidFill>
                  <a:srgbClr val="FF0000"/>
                </a:solidFill>
              </a:rPr>
              <a:t>          3  |   .2052268   .0639967     3.21   0.002     .0790804    .3313733</a:t>
            </a:r>
          </a:p>
          <a:p>
            <a:pPr lvl="4">
              <a:buNone/>
            </a:pPr>
            <a:r>
              <a:rPr lang="en-US" sz="1200" dirty="0" smtClean="0">
                <a:solidFill>
                  <a:srgbClr val="FF0000"/>
                </a:solidFill>
              </a:rPr>
              <a:t>          4  |   .3509268   .0632075     5.55   0.000     .2263436      .47551</a:t>
            </a:r>
          </a:p>
          <a:p>
            <a:pPr lvl="4">
              <a:buNone/>
            </a:pPr>
            <a:r>
              <a:rPr lang="en-US" sz="1200" dirty="0" smtClean="0"/>
              <a:t>             |</a:t>
            </a:r>
          </a:p>
          <a:p>
            <a:pPr lvl="4">
              <a:buNone/>
            </a:pPr>
            <a:r>
              <a:rPr lang="en-US" sz="1200" dirty="0" smtClean="0"/>
              <a:t> </a:t>
            </a:r>
            <a:r>
              <a:rPr lang="en-US" sz="1200" dirty="0" err="1" smtClean="0"/>
              <a:t>hisprace</a:t>
            </a:r>
            <a:r>
              <a:rPr lang="en-US" sz="1200" dirty="0" smtClean="0"/>
              <a:t> |</a:t>
            </a:r>
          </a:p>
          <a:p>
            <a:pPr lvl="4">
              <a:buNone/>
            </a:pPr>
            <a:r>
              <a:rPr lang="en-US" sz="1200" dirty="0" smtClean="0">
                <a:solidFill>
                  <a:srgbClr val="FF0000"/>
                </a:solidFill>
              </a:rPr>
              <a:t>          1  |   .1537167   .0446504     3.44   0.001     .0662004    .2412331</a:t>
            </a:r>
          </a:p>
          <a:p>
            <a:pPr lvl="4">
              <a:buNone/>
            </a:pPr>
            <a:r>
              <a:rPr lang="en-US" sz="1200" dirty="0" smtClean="0">
                <a:solidFill>
                  <a:srgbClr val="FF0000"/>
                </a:solidFill>
              </a:rPr>
              <a:t>          3  |   -.357499   .0672447    -5.32   0.000    -.4892994   -.2256985</a:t>
            </a:r>
          </a:p>
          <a:p>
            <a:pPr lvl="4">
              <a:buNone/>
            </a:pPr>
            <a:r>
              <a:rPr lang="en-US" sz="1200" dirty="0" smtClean="0"/>
              <a:t>          4  |  -.0079284   .0871558    -0.09   0.928     -.178753    .1628962</a:t>
            </a:r>
          </a:p>
          <a:p>
            <a:pPr lvl="4">
              <a:buNone/>
            </a:pPr>
            <a:r>
              <a:rPr lang="en-US" sz="1200" dirty="0" smtClean="0"/>
              <a:t>          5  |   .0933038   .0762942     1.22   0.221    -.0562321    .2428397</a:t>
            </a:r>
          </a:p>
          <a:p>
            <a:pPr lvl="4">
              <a:buNone/>
            </a:pPr>
            <a:r>
              <a:rPr lang="en-US" sz="1200" dirty="0" smtClean="0"/>
              <a:t>             |</a:t>
            </a:r>
          </a:p>
          <a:p>
            <a:pPr lvl="4">
              <a:buNone/>
            </a:pPr>
            <a:r>
              <a:rPr lang="en-US" sz="1200" dirty="0" smtClean="0"/>
              <a:t>       _cons |   -.972535    .057875   -16.80   0.000    -1.086669   -.8584009</a:t>
            </a:r>
          </a:p>
          <a:p>
            <a:pPr lvl="4">
              <a:buNone/>
            </a:pPr>
            <a:r>
              <a:rPr lang="en-US" sz="1200" dirty="0" smtClean="0"/>
              <a:t>------------------------------------------------------------------------------</a:t>
            </a:r>
          </a:p>
          <a:p>
            <a:pPr lvl="4">
              <a:buNone/>
            </a:pPr>
            <a:r>
              <a:rPr lang="en-US" sz="1200" dirty="0" smtClean="0"/>
              <a:t>Transformations </a:t>
            </a:r>
          </a:p>
          <a:p>
            <a:pPr lvl="4">
              <a:buNone/>
            </a:pPr>
            <a:r>
              <a:rPr lang="en-US" sz="1200" dirty="0" err="1" smtClean="0"/>
              <a:t>rr</a:t>
            </a:r>
            <a:r>
              <a:rPr lang="en-US" sz="1200" dirty="0" smtClean="0"/>
              <a:t>: exp(_b[4.poverty])</a:t>
            </a:r>
          </a:p>
          <a:p>
            <a:pPr lvl="4">
              <a:buNone/>
            </a:pPr>
            <a:r>
              <a:rPr lang="en-US" sz="1200" dirty="0" smtClean="0"/>
              <a:t>------------------------------------------------------------------------------</a:t>
            </a:r>
          </a:p>
          <a:p>
            <a:pPr lvl="4">
              <a:buNone/>
            </a:pPr>
            <a:r>
              <a:rPr lang="en-US" sz="1200" dirty="0" smtClean="0"/>
              <a:t>  duration_6 |      </a:t>
            </a:r>
            <a:r>
              <a:rPr lang="en-US" sz="1200" dirty="0" err="1" smtClean="0"/>
              <a:t>Coef</a:t>
            </a:r>
            <a:r>
              <a:rPr lang="en-US" sz="1200" dirty="0" smtClean="0"/>
              <a:t>.   Std. Err.      t    P&gt;|t|     [95% Conf. Interval]</a:t>
            </a:r>
          </a:p>
          <a:p>
            <a:pPr lvl="4">
              <a:buNone/>
            </a:pPr>
            <a:r>
              <a:rPr lang="en-US" sz="1200" dirty="0" smtClean="0"/>
              <a:t>-------------+----------------------------------------------------------------</a:t>
            </a:r>
          </a:p>
          <a:p>
            <a:pPr lvl="4">
              <a:buNone/>
            </a:pPr>
            <a:r>
              <a:rPr lang="en-US" sz="1200" dirty="0" smtClean="0">
                <a:solidFill>
                  <a:srgbClr val="FF0000"/>
                </a:solidFill>
              </a:rPr>
              <a:t>          </a:t>
            </a:r>
            <a:r>
              <a:rPr lang="en-US" sz="1200" dirty="0" err="1" smtClean="0">
                <a:solidFill>
                  <a:srgbClr val="FF0000"/>
                </a:solidFill>
              </a:rPr>
              <a:t>rr</a:t>
            </a:r>
            <a:r>
              <a:rPr lang="en-US" sz="1200" dirty="0" smtClean="0">
                <a:solidFill>
                  <a:srgbClr val="FF0000"/>
                </a:solidFill>
              </a:rPr>
              <a:t> |    1.42064   .0898241    15.82   0.000     1.243599    1.597682</a:t>
            </a:r>
          </a:p>
          <a:p>
            <a:pPr lvl="4">
              <a:buNone/>
            </a:pPr>
            <a:r>
              <a:rPr lang="en-US" sz="1200" dirty="0" smtClean="0"/>
              <a:t>------------------------------------------------------------------------------</a:t>
            </a:r>
          </a:p>
          <a:p>
            <a:pPr>
              <a:buNone/>
            </a:pPr>
            <a:endParaRPr lang="en-US" sz="1000" dirty="0" smtClean="0"/>
          </a:p>
          <a:p>
            <a:pPr>
              <a:buNone/>
            </a:pPr>
            <a:endParaRPr lang="en-US" sz="1000" dirty="0"/>
          </a:p>
        </p:txBody>
      </p:sp>
    </p:spTree>
    <p:extLst>
      <p:ext uri="{BB962C8B-B14F-4D97-AF65-F5344CB8AC3E}">
        <p14:creationId xmlns:p14="http://schemas.microsoft.com/office/powerpoint/2010/main" val="2046912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0080"/>
                </a:solidFill>
                <a:latin typeface="Comic Sans MS" pitchFamily="66" charset="0"/>
              </a:rPr>
              <a:t>Logistic Model</a:t>
            </a:r>
            <a:br>
              <a:rPr lang="en-US" b="1" dirty="0" smtClean="0">
                <a:solidFill>
                  <a:srgbClr val="000080"/>
                </a:solidFill>
                <a:latin typeface="Comic Sans MS" pitchFamily="66" charset="0"/>
              </a:rPr>
            </a:br>
            <a:endParaRPr lang="en-US" dirty="0"/>
          </a:p>
        </p:txBody>
      </p:sp>
      <p:sp>
        <p:nvSpPr>
          <p:cNvPr id="3" name="Content Placeholder 2"/>
          <p:cNvSpPr>
            <a:spLocks noGrp="1"/>
          </p:cNvSpPr>
          <p:nvPr>
            <p:ph idx="1"/>
          </p:nvPr>
        </p:nvSpPr>
        <p:spPr/>
        <p:txBody>
          <a:bodyPr>
            <a:normAutofit fontScale="47500" lnSpcReduction="20000"/>
          </a:bodyPr>
          <a:lstStyle/>
          <a:p>
            <a:pPr>
              <a:buNone/>
            </a:pPr>
            <a:r>
              <a:rPr lang="en-US" b="1" dirty="0" smtClean="0">
                <a:solidFill>
                  <a:srgbClr val="000080"/>
                </a:solidFill>
                <a:latin typeface="Courier New"/>
              </a:rPr>
              <a:t>PROC</a:t>
            </a:r>
            <a:r>
              <a:rPr lang="en-US" b="1" dirty="0" smtClean="0">
                <a:solidFill>
                  <a:srgbClr val="000000"/>
                </a:solidFill>
                <a:latin typeface="Courier New"/>
              </a:rPr>
              <a:t> </a:t>
            </a:r>
            <a:r>
              <a:rPr lang="en-US" b="1" dirty="0" smtClean="0">
                <a:solidFill>
                  <a:srgbClr val="000080"/>
                </a:solidFill>
                <a:latin typeface="Courier New"/>
              </a:rPr>
              <a:t>RLOGIST</a:t>
            </a:r>
            <a:r>
              <a:rPr lang="en-US" b="1" dirty="0" smtClean="0">
                <a:solidFill>
                  <a:srgbClr val="000000"/>
                </a:solidFill>
                <a:latin typeface="Courier New"/>
              </a:rPr>
              <a:t> DATA=mimp1 design=</a:t>
            </a:r>
            <a:r>
              <a:rPr lang="en-US" b="1" dirty="0" err="1" smtClean="0">
                <a:solidFill>
                  <a:srgbClr val="000000"/>
                </a:solidFill>
                <a:latin typeface="Courier New"/>
              </a:rPr>
              <a:t>wr</a:t>
            </a:r>
            <a:r>
              <a:rPr lang="en-US" b="1" dirty="0" smtClean="0">
                <a:solidFill>
                  <a:srgbClr val="000000"/>
                </a:solidFill>
                <a:latin typeface="Courier New"/>
              </a:rPr>
              <a:t> </a:t>
            </a:r>
            <a:r>
              <a:rPr lang="en-US" b="1" dirty="0" err="1" smtClean="0">
                <a:solidFill>
                  <a:srgbClr val="000000"/>
                </a:solidFill>
                <a:latin typeface="Courier New"/>
              </a:rPr>
              <a:t>mi_count</a:t>
            </a:r>
            <a:r>
              <a:rPr lang="en-US" b="1" dirty="0" smtClean="0">
                <a:solidFill>
                  <a:srgbClr val="000000"/>
                </a:solidFill>
                <a:latin typeface="Courier New"/>
              </a:rPr>
              <a:t>=</a:t>
            </a:r>
            <a:r>
              <a:rPr lang="en-US" b="1" dirty="0" smtClean="0">
                <a:solidFill>
                  <a:srgbClr val="008080"/>
                </a:solidFill>
                <a:latin typeface="Courier New"/>
              </a:rPr>
              <a:t>5</a:t>
            </a:r>
            <a:r>
              <a:rPr lang="en-US" b="1" dirty="0" smtClean="0">
                <a:solidFill>
                  <a:srgbClr val="000000"/>
                </a:solidFill>
                <a:latin typeface="Courier New"/>
              </a:rPr>
              <a:t>;</a:t>
            </a:r>
          </a:p>
          <a:p>
            <a:pPr>
              <a:buNone/>
            </a:pPr>
            <a:r>
              <a:rPr lang="en-US" dirty="0" smtClean="0">
                <a:solidFill>
                  <a:srgbClr val="000000"/>
                </a:solidFill>
                <a:latin typeface="Courier New"/>
              </a:rPr>
              <a:t>nest State </a:t>
            </a:r>
            <a:r>
              <a:rPr lang="en-US" dirty="0" err="1" smtClean="0">
                <a:solidFill>
                  <a:srgbClr val="000000"/>
                </a:solidFill>
                <a:latin typeface="Courier New"/>
              </a:rPr>
              <a:t>idnumr</a:t>
            </a:r>
            <a:r>
              <a:rPr lang="en-US" dirty="0" smtClean="0">
                <a:solidFill>
                  <a:srgbClr val="000000"/>
                </a:solidFill>
                <a:latin typeface="Courier New"/>
              </a:rPr>
              <a:t>;</a:t>
            </a:r>
          </a:p>
          <a:p>
            <a:pPr>
              <a:buNone/>
            </a:pPr>
            <a:r>
              <a:rPr lang="en-US" dirty="0" err="1" smtClean="0">
                <a:solidFill>
                  <a:srgbClr val="000000"/>
                </a:solidFill>
                <a:latin typeface="Courier New"/>
              </a:rPr>
              <a:t>subpopn</a:t>
            </a:r>
            <a:r>
              <a:rPr lang="en-US" dirty="0" smtClean="0">
                <a:solidFill>
                  <a:srgbClr val="000000"/>
                </a:solidFill>
                <a:latin typeface="Courier New"/>
              </a:rPr>
              <a:t> </a:t>
            </a:r>
            <a:r>
              <a:rPr lang="en-US" dirty="0" err="1" smtClean="0">
                <a:solidFill>
                  <a:srgbClr val="000000"/>
                </a:solidFill>
                <a:latin typeface="Courier New"/>
              </a:rPr>
              <a:t>ageyr_child</a:t>
            </a:r>
            <a:r>
              <a:rPr lang="en-US" dirty="0" smtClean="0">
                <a:solidFill>
                  <a:srgbClr val="000000"/>
                </a:solidFill>
                <a:latin typeface="Courier New"/>
              </a:rPr>
              <a:t>&lt;=</a:t>
            </a:r>
            <a:r>
              <a:rPr lang="en-US" b="1" dirty="0" smtClean="0">
                <a:solidFill>
                  <a:srgbClr val="008080"/>
                </a:solidFill>
                <a:latin typeface="Courier New"/>
              </a:rPr>
              <a:t>5</a:t>
            </a:r>
            <a:r>
              <a:rPr lang="en-US" b="1" dirty="0" smtClean="0">
                <a:solidFill>
                  <a:srgbClr val="000000"/>
                </a:solidFill>
                <a:latin typeface="Courier New"/>
              </a:rPr>
              <a:t>;</a:t>
            </a:r>
          </a:p>
          <a:p>
            <a:pPr>
              <a:buNone/>
            </a:pPr>
            <a:r>
              <a:rPr lang="en-US" dirty="0" smtClean="0">
                <a:solidFill>
                  <a:srgbClr val="0000FF"/>
                </a:solidFill>
                <a:latin typeface="Courier New"/>
              </a:rPr>
              <a:t>WEIGHT</a:t>
            </a:r>
            <a:r>
              <a:rPr lang="en-US" dirty="0" smtClean="0">
                <a:solidFill>
                  <a:srgbClr val="000000"/>
                </a:solidFill>
                <a:latin typeface="Courier New"/>
              </a:rPr>
              <a:t>  NSCHWT;</a:t>
            </a:r>
          </a:p>
          <a:p>
            <a:pPr>
              <a:buNone/>
            </a:pPr>
            <a:r>
              <a:rPr lang="en-US" dirty="0" smtClean="0">
                <a:solidFill>
                  <a:srgbClr val="FF0000"/>
                </a:solidFill>
                <a:latin typeface="Courier New"/>
              </a:rPr>
              <a:t>subgroup</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a:t>
            </a:r>
          </a:p>
          <a:p>
            <a:pPr>
              <a:buNone/>
            </a:pPr>
            <a:r>
              <a:rPr lang="en-US" dirty="0" smtClean="0">
                <a:solidFill>
                  <a:srgbClr val="FF0000"/>
                </a:solidFill>
                <a:latin typeface="Courier New"/>
              </a:rPr>
              <a:t>levels</a:t>
            </a:r>
            <a:r>
              <a:rPr lang="en-US" dirty="0" smtClean="0">
                <a:solidFill>
                  <a:srgbClr val="000000"/>
                </a:solidFill>
                <a:latin typeface="Courier New"/>
              </a:rPr>
              <a:t> </a:t>
            </a:r>
            <a:r>
              <a:rPr lang="en-US" b="1" dirty="0" smtClean="0">
                <a:solidFill>
                  <a:srgbClr val="008080"/>
                </a:solidFill>
                <a:latin typeface="Courier New"/>
              </a:rPr>
              <a:t>4</a:t>
            </a:r>
            <a:r>
              <a:rPr lang="en-US" b="1" dirty="0" smtClean="0">
                <a:solidFill>
                  <a:srgbClr val="000000"/>
                </a:solidFill>
                <a:latin typeface="Courier New"/>
              </a:rPr>
              <a:t> </a:t>
            </a:r>
            <a:r>
              <a:rPr lang="en-US" b="1" dirty="0" smtClean="0">
                <a:solidFill>
                  <a:srgbClr val="008080"/>
                </a:solidFill>
                <a:latin typeface="Courier New"/>
              </a:rPr>
              <a:t>5</a:t>
            </a:r>
            <a:r>
              <a:rPr lang="en-US" b="1" dirty="0" smtClean="0">
                <a:solidFill>
                  <a:srgbClr val="000000"/>
                </a:solidFill>
                <a:latin typeface="Courier New"/>
              </a:rPr>
              <a:t>;</a:t>
            </a:r>
          </a:p>
          <a:p>
            <a:pPr>
              <a:buNone/>
            </a:pPr>
            <a:r>
              <a:rPr lang="en-US" dirty="0" err="1" smtClean="0">
                <a:solidFill>
                  <a:srgbClr val="FF0000"/>
                </a:solidFill>
                <a:latin typeface="Courier New"/>
              </a:rPr>
              <a:t>reflevel</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 </a:t>
            </a:r>
            <a:r>
              <a:rPr lang="en-US" b="1" dirty="0" err="1" smtClean="0">
                <a:solidFill>
                  <a:srgbClr val="000000"/>
                </a:solidFill>
                <a:latin typeface="Courier New"/>
              </a:rPr>
              <a:t>hisprace</a:t>
            </a:r>
            <a:r>
              <a:rPr lang="en-US" b="1" dirty="0" smtClean="0">
                <a:solidFill>
                  <a:srgbClr val="000000"/>
                </a:solidFill>
                <a:latin typeface="Courier New"/>
              </a:rPr>
              <a:t>=</a:t>
            </a:r>
            <a:r>
              <a:rPr lang="en-US" b="1" dirty="0" smtClean="0">
                <a:solidFill>
                  <a:srgbClr val="008080"/>
                </a:solidFill>
                <a:latin typeface="Courier New"/>
              </a:rPr>
              <a:t>2</a:t>
            </a:r>
            <a:r>
              <a:rPr lang="en-US" b="1" dirty="0" smtClean="0">
                <a:solidFill>
                  <a:srgbClr val="000000"/>
                </a:solidFill>
                <a:latin typeface="Courier New"/>
              </a:rPr>
              <a:t>;</a:t>
            </a:r>
          </a:p>
          <a:p>
            <a:pPr>
              <a:buNone/>
            </a:pPr>
            <a:r>
              <a:rPr lang="en-US" dirty="0" err="1" smtClean="0">
                <a:solidFill>
                  <a:srgbClr val="FF0000"/>
                </a:solidFill>
                <a:latin typeface="Courier New"/>
              </a:rPr>
              <a:t>rformat</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 </a:t>
            </a:r>
            <a:r>
              <a:rPr lang="en-US" dirty="0" err="1" smtClean="0">
                <a:solidFill>
                  <a:srgbClr val="008080"/>
                </a:solidFill>
                <a:latin typeface="Courier New"/>
              </a:rPr>
              <a:t>povl</a:t>
            </a:r>
            <a:r>
              <a:rPr lang="en-US" dirty="0" smtClean="0">
                <a:solidFill>
                  <a:srgbClr val="008080"/>
                </a:solidFill>
                <a:latin typeface="Courier New"/>
              </a:rPr>
              <a:t>.</a:t>
            </a:r>
            <a:r>
              <a:rPr lang="en-US" dirty="0" smtClean="0">
                <a:solidFill>
                  <a:srgbClr val="000000"/>
                </a:solidFill>
                <a:latin typeface="Courier New"/>
              </a:rPr>
              <a:t> ;</a:t>
            </a:r>
          </a:p>
          <a:p>
            <a:pPr>
              <a:buNone/>
            </a:pPr>
            <a:r>
              <a:rPr lang="en-US" dirty="0" err="1" smtClean="0">
                <a:solidFill>
                  <a:srgbClr val="FF0000"/>
                </a:solidFill>
                <a:latin typeface="Courier New"/>
              </a:rPr>
              <a:t>rformat</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 </a:t>
            </a:r>
            <a:r>
              <a:rPr lang="en-US" dirty="0" err="1" smtClean="0">
                <a:solidFill>
                  <a:srgbClr val="008080"/>
                </a:solidFill>
                <a:latin typeface="Courier New"/>
              </a:rPr>
              <a:t>hisprace</a:t>
            </a:r>
            <a:r>
              <a:rPr lang="en-US" dirty="0" smtClean="0">
                <a:solidFill>
                  <a:srgbClr val="008080"/>
                </a:solidFill>
                <a:latin typeface="Courier New"/>
              </a:rPr>
              <a:t>.</a:t>
            </a:r>
            <a:r>
              <a:rPr lang="en-US" dirty="0" smtClean="0">
                <a:solidFill>
                  <a:srgbClr val="000000"/>
                </a:solidFill>
                <a:latin typeface="Courier New"/>
              </a:rPr>
              <a:t>;</a:t>
            </a:r>
          </a:p>
          <a:p>
            <a:pPr>
              <a:buNone/>
            </a:pPr>
            <a:r>
              <a:rPr lang="en-US" dirty="0" smtClean="0">
                <a:solidFill>
                  <a:srgbClr val="0000FF"/>
                </a:solidFill>
                <a:latin typeface="Courier New"/>
              </a:rPr>
              <a:t>model</a:t>
            </a:r>
            <a:r>
              <a:rPr lang="en-US" dirty="0" smtClean="0">
                <a:solidFill>
                  <a:srgbClr val="000000"/>
                </a:solidFill>
                <a:latin typeface="Courier New"/>
              </a:rPr>
              <a:t> duration_6 = </a:t>
            </a:r>
            <a:r>
              <a:rPr lang="en-US" dirty="0" err="1" smtClean="0">
                <a:solidFill>
                  <a:srgbClr val="000000"/>
                </a:solidFill>
                <a:latin typeface="Courier New"/>
              </a:rPr>
              <a:t>povl</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 ;</a:t>
            </a:r>
          </a:p>
          <a:p>
            <a:pPr>
              <a:buNone/>
            </a:pPr>
            <a:r>
              <a:rPr lang="en-US" dirty="0" err="1" smtClean="0">
                <a:solidFill>
                  <a:srgbClr val="FF0000"/>
                </a:solidFill>
                <a:latin typeface="Courier New"/>
              </a:rPr>
              <a:t>predmarg</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a:t>
            </a:r>
            <a:r>
              <a:rPr lang="en-US" b="1" dirty="0" err="1" smtClean="0">
                <a:solidFill>
                  <a:srgbClr val="000000"/>
                </a:solidFill>
                <a:latin typeface="Courier New"/>
              </a:rPr>
              <a:t>adjrr</a:t>
            </a:r>
            <a:r>
              <a:rPr lang="en-US" b="1" dirty="0" smtClean="0">
                <a:solidFill>
                  <a:srgbClr val="000000"/>
                </a:solidFill>
                <a:latin typeface="Courier New"/>
              </a:rPr>
              <a:t>;</a:t>
            </a:r>
          </a:p>
          <a:p>
            <a:pPr>
              <a:buNone/>
            </a:pPr>
            <a:r>
              <a:rPr lang="en-US" dirty="0" err="1" smtClean="0">
                <a:solidFill>
                  <a:srgbClr val="FF0000"/>
                </a:solidFill>
                <a:latin typeface="Courier New"/>
              </a:rPr>
              <a:t>predmarg</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a:t>
            </a:r>
            <a:r>
              <a:rPr lang="en-US" b="1" dirty="0" smtClean="0">
                <a:solidFill>
                  <a:srgbClr val="008080"/>
                </a:solidFill>
                <a:latin typeface="Courier New"/>
              </a:rPr>
              <a:t>2</a:t>
            </a:r>
            <a:r>
              <a:rPr lang="en-US" b="1" dirty="0" smtClean="0">
                <a:solidFill>
                  <a:srgbClr val="000000"/>
                </a:solidFill>
                <a:latin typeface="Courier New"/>
              </a:rPr>
              <a:t>)/</a:t>
            </a:r>
            <a:r>
              <a:rPr lang="en-US" b="1" dirty="0" err="1" smtClean="0">
                <a:solidFill>
                  <a:srgbClr val="000000"/>
                </a:solidFill>
                <a:latin typeface="Courier New"/>
              </a:rPr>
              <a:t>adjrr</a:t>
            </a:r>
            <a:r>
              <a:rPr lang="en-US" b="1" dirty="0" smtClean="0">
                <a:solidFill>
                  <a:srgbClr val="000000"/>
                </a:solidFill>
                <a:latin typeface="Courier New"/>
              </a:rPr>
              <a:t>;</a:t>
            </a:r>
          </a:p>
          <a:p>
            <a:pPr>
              <a:buNone/>
            </a:pPr>
            <a:r>
              <a:rPr lang="en-US" dirty="0" err="1" smtClean="0">
                <a:solidFill>
                  <a:srgbClr val="FF0000"/>
                </a:solidFill>
                <a:latin typeface="Courier New"/>
              </a:rPr>
              <a:t>pred_eff</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)/name=</a:t>
            </a:r>
            <a:r>
              <a:rPr lang="en-US" b="1" dirty="0" smtClean="0">
                <a:solidFill>
                  <a:srgbClr val="800080"/>
                </a:solidFill>
                <a:latin typeface="Courier New"/>
              </a:rPr>
              <a:t>"RD: 100-199%FPL v. &lt;100% FPL"</a:t>
            </a:r>
            <a:r>
              <a:rPr lang="en-US" b="1" dirty="0" smtClean="0">
                <a:solidFill>
                  <a:srgbClr val="000000"/>
                </a:solidFill>
                <a:latin typeface="Courier New"/>
              </a:rPr>
              <a:t>;</a:t>
            </a:r>
          </a:p>
          <a:p>
            <a:pPr>
              <a:buNone/>
            </a:pPr>
            <a:r>
              <a:rPr lang="en-US" dirty="0" err="1" smtClean="0">
                <a:solidFill>
                  <a:srgbClr val="FF0000"/>
                </a:solidFill>
                <a:latin typeface="Courier New"/>
              </a:rPr>
              <a:t>pred_eff</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)/name=</a:t>
            </a:r>
            <a:r>
              <a:rPr lang="en-US" b="1" dirty="0" smtClean="0">
                <a:solidFill>
                  <a:srgbClr val="800080"/>
                </a:solidFill>
                <a:latin typeface="Courier New"/>
              </a:rPr>
              <a:t>"RD: 200-399%FPL v. &lt;100% FPL"</a:t>
            </a:r>
            <a:r>
              <a:rPr lang="en-US" b="1" dirty="0" smtClean="0">
                <a:solidFill>
                  <a:srgbClr val="000000"/>
                </a:solidFill>
                <a:latin typeface="Courier New"/>
              </a:rPr>
              <a:t>;</a:t>
            </a:r>
          </a:p>
          <a:p>
            <a:pPr>
              <a:buNone/>
            </a:pPr>
            <a:r>
              <a:rPr lang="en-US" dirty="0" err="1" smtClean="0">
                <a:solidFill>
                  <a:srgbClr val="FF0000"/>
                </a:solidFill>
                <a:latin typeface="Courier New"/>
              </a:rPr>
              <a:t>pred_eff</a:t>
            </a:r>
            <a:r>
              <a:rPr lang="en-US" dirty="0" smtClean="0">
                <a:solidFill>
                  <a:srgbClr val="000000"/>
                </a:solidFill>
                <a:latin typeface="Courier New"/>
              </a:rPr>
              <a:t> </a:t>
            </a:r>
            <a:r>
              <a:rPr lang="en-US" dirty="0" err="1" smtClean="0">
                <a:solidFill>
                  <a:srgbClr val="000000"/>
                </a:solidFill>
                <a:latin typeface="Courier New"/>
              </a:rPr>
              <a:t>povl</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)/name=</a:t>
            </a:r>
            <a:r>
              <a:rPr lang="en-US" b="1" dirty="0" smtClean="0">
                <a:solidFill>
                  <a:srgbClr val="800080"/>
                </a:solidFill>
                <a:latin typeface="Courier New"/>
              </a:rPr>
              <a:t>"RD: 400%+ FPL v. &lt;100% FPL"</a:t>
            </a:r>
            <a:r>
              <a:rPr lang="en-US" b="1" dirty="0" smtClean="0">
                <a:solidFill>
                  <a:srgbClr val="000000"/>
                </a:solidFill>
                <a:latin typeface="Courier New"/>
              </a:rPr>
              <a:t>;</a:t>
            </a:r>
          </a:p>
          <a:p>
            <a:pPr>
              <a:buNone/>
            </a:pPr>
            <a:r>
              <a:rPr lang="en-US" dirty="0" err="1" smtClean="0">
                <a:solidFill>
                  <a:srgbClr val="FF0000"/>
                </a:solidFill>
                <a:latin typeface="Courier New"/>
              </a:rPr>
              <a:t>pred_eff</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)/name=</a:t>
            </a:r>
            <a:r>
              <a:rPr lang="en-US" b="1" dirty="0" smtClean="0">
                <a:solidFill>
                  <a:srgbClr val="800080"/>
                </a:solidFill>
                <a:latin typeface="Courier New"/>
              </a:rPr>
              <a:t>"RD: NH Black v. NH White"</a:t>
            </a:r>
            <a:r>
              <a:rPr lang="en-US" b="1" dirty="0" smtClean="0">
                <a:solidFill>
                  <a:srgbClr val="000000"/>
                </a:solidFill>
                <a:latin typeface="Courier New"/>
              </a:rPr>
              <a:t>;</a:t>
            </a:r>
          </a:p>
          <a:p>
            <a:pPr>
              <a:buNone/>
            </a:pPr>
            <a:r>
              <a:rPr lang="en-US" dirty="0" err="1" smtClean="0">
                <a:solidFill>
                  <a:srgbClr val="FF0000"/>
                </a:solidFill>
                <a:latin typeface="Courier New"/>
              </a:rPr>
              <a:t>pred_eff</a:t>
            </a:r>
            <a:r>
              <a:rPr lang="en-US" dirty="0" smtClean="0">
                <a:solidFill>
                  <a:srgbClr val="000000"/>
                </a:solidFill>
                <a:latin typeface="Courier New"/>
              </a:rPr>
              <a:t> </a:t>
            </a:r>
            <a:r>
              <a:rPr lang="en-US" dirty="0" err="1" smtClean="0">
                <a:solidFill>
                  <a:srgbClr val="000000"/>
                </a:solidFill>
                <a:latin typeface="Courier New"/>
              </a:rPr>
              <a:t>hisprace</a:t>
            </a:r>
            <a:r>
              <a:rPr lang="en-US" dirty="0" smtClean="0">
                <a:solidFill>
                  <a:srgbClr val="000000"/>
                </a:solidFill>
                <a:latin typeface="Courier New"/>
              </a:rPr>
              <a:t>=(</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1</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 </a:t>
            </a:r>
            <a:r>
              <a:rPr lang="en-US" b="1" dirty="0" smtClean="0">
                <a:solidFill>
                  <a:srgbClr val="008080"/>
                </a:solidFill>
                <a:latin typeface="Courier New"/>
              </a:rPr>
              <a:t>0</a:t>
            </a:r>
            <a:r>
              <a:rPr lang="en-US" b="1" dirty="0" smtClean="0">
                <a:solidFill>
                  <a:srgbClr val="000000"/>
                </a:solidFill>
                <a:latin typeface="Courier New"/>
              </a:rPr>
              <a:t>)/name=</a:t>
            </a:r>
            <a:r>
              <a:rPr lang="en-US" b="1" dirty="0" smtClean="0">
                <a:solidFill>
                  <a:srgbClr val="800080"/>
                </a:solidFill>
                <a:latin typeface="Courier New"/>
              </a:rPr>
              <a:t>"RD: Hispanic v. NH White"</a:t>
            </a:r>
            <a:r>
              <a:rPr lang="en-US" b="1" dirty="0" smtClean="0">
                <a:solidFill>
                  <a:srgbClr val="000000"/>
                </a:solidFill>
                <a:latin typeface="Courier New"/>
              </a:rPr>
              <a:t>;</a:t>
            </a:r>
          </a:p>
          <a:p>
            <a:pPr>
              <a:buNone/>
            </a:pPr>
            <a:r>
              <a:rPr lang="en-US" b="1" dirty="0" smtClean="0">
                <a:solidFill>
                  <a:srgbClr val="000080"/>
                </a:solidFill>
                <a:latin typeface="Courier New"/>
              </a:rPr>
              <a:t>run</a:t>
            </a:r>
            <a:r>
              <a:rPr lang="en-US" b="1" dirty="0" smtClean="0">
                <a:solidFill>
                  <a:srgbClr val="000000"/>
                </a:solidFill>
                <a:latin typeface="Courier New"/>
              </a:rPr>
              <a:t>;</a:t>
            </a:r>
            <a:endParaRPr lang="en-US" dirty="0"/>
          </a:p>
        </p:txBody>
      </p:sp>
    </p:spTree>
    <p:extLst>
      <p:ext uri="{BB962C8B-B14F-4D97-AF65-F5344CB8AC3E}">
        <p14:creationId xmlns:p14="http://schemas.microsoft.com/office/powerpoint/2010/main" val="35003805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 versus RR: Poverty</a:t>
            </a:r>
            <a:endParaRPr lang="en-US" dirty="0"/>
          </a:p>
        </p:txBody>
      </p:sp>
      <p:sp>
        <p:nvSpPr>
          <p:cNvPr id="3" name="Content Placeholder 2"/>
          <p:cNvSpPr>
            <a:spLocks noGrp="1"/>
          </p:cNvSpPr>
          <p:nvPr>
            <p:ph idx="1"/>
          </p:nvPr>
        </p:nvSpPr>
        <p:spPr>
          <a:xfrm>
            <a:off x="457200" y="990600"/>
            <a:ext cx="8229600" cy="5638800"/>
          </a:xfrm>
        </p:spPr>
        <p:txBody>
          <a:bodyPr>
            <a:noAutofit/>
          </a:bodyPr>
          <a:lstStyle/>
          <a:p>
            <a:pPr>
              <a:buNone/>
            </a:pPr>
            <a:r>
              <a:rPr lang="en-US" sz="1200" dirty="0" smtClean="0">
                <a:latin typeface="SAS Monospace"/>
              </a:rPr>
              <a:t>-----------------------------------------------------------</a:t>
            </a:r>
          </a:p>
          <a:p>
            <a:pPr>
              <a:buNone/>
            </a:pPr>
            <a:r>
              <a:rPr lang="en-US" sz="1200" dirty="0" smtClean="0">
                <a:latin typeface="SAS Monospace"/>
              </a:rPr>
              <a:t>Independent</a:t>
            </a:r>
          </a:p>
          <a:p>
            <a:pPr>
              <a:buNone/>
            </a:pPr>
            <a:r>
              <a:rPr lang="en-US" sz="1200" dirty="0" smtClean="0">
                <a:latin typeface="SAS Monospace"/>
              </a:rPr>
              <a:t>  Variables and                     Lower 95%    Upper 95%</a:t>
            </a:r>
          </a:p>
          <a:p>
            <a:pPr>
              <a:buNone/>
            </a:pPr>
            <a:r>
              <a:rPr lang="en-US" sz="1200" dirty="0" smtClean="0">
                <a:latin typeface="SAS Monospace"/>
              </a:rPr>
              <a:t>  Effects              Odds Ratio   Limit OR     Limit OR</a:t>
            </a:r>
          </a:p>
          <a:p>
            <a:pPr>
              <a:buNone/>
            </a:pPr>
            <a:r>
              <a:rPr lang="en-US" sz="1200" dirty="0" smtClean="0">
                <a:latin typeface="SAS Monospace"/>
              </a:rPr>
              <a:t>-----------------------------------------------------------</a:t>
            </a:r>
          </a:p>
          <a:p>
            <a:pPr>
              <a:buNone/>
            </a:pPr>
            <a:r>
              <a:rPr lang="en-US" sz="1200" dirty="0" smtClean="0">
                <a:latin typeface="SAS Monospace"/>
              </a:rPr>
              <a:t>HH Federal Poverty</a:t>
            </a:r>
          </a:p>
          <a:p>
            <a:pPr>
              <a:buNone/>
            </a:pPr>
            <a:r>
              <a:rPr lang="en-US" sz="1200" dirty="0" smtClean="0">
                <a:latin typeface="SAS Monospace"/>
              </a:rPr>
              <a:t>  Level</a:t>
            </a:r>
          </a:p>
          <a:p>
            <a:pPr>
              <a:buNone/>
            </a:pPr>
            <a:r>
              <a:rPr lang="en-US" sz="1200" dirty="0" smtClean="0">
                <a:latin typeface="SAS Monospace"/>
              </a:rPr>
              <a:t>  &lt; 100%                   1.00          .            .</a:t>
            </a:r>
          </a:p>
          <a:p>
            <a:pPr>
              <a:buNone/>
            </a:pPr>
            <a:r>
              <a:rPr lang="en-US" sz="1200" dirty="0" smtClean="0">
                <a:latin typeface="SAS Monospace"/>
              </a:rPr>
              <a:t>  100-199%                 1.17         0.91         1.49</a:t>
            </a:r>
          </a:p>
          <a:p>
            <a:pPr>
              <a:buNone/>
            </a:pPr>
            <a:r>
              <a:rPr lang="en-US" sz="1200" dirty="0" smtClean="0">
                <a:latin typeface="SAS Monospace"/>
              </a:rPr>
              <a:t>  </a:t>
            </a:r>
            <a:r>
              <a:rPr lang="en-US" sz="1200" b="1" dirty="0" smtClean="0">
                <a:latin typeface="SAS Monospace"/>
              </a:rPr>
              <a:t>200-399%                 1.52         1.24         1.88</a:t>
            </a:r>
          </a:p>
          <a:p>
            <a:pPr>
              <a:buNone/>
            </a:pPr>
            <a:r>
              <a:rPr lang="en-US" sz="1200" b="1" dirty="0" smtClean="0">
                <a:latin typeface="SAS Monospace"/>
              </a:rPr>
              <a:t>  400+%                    2.06         1.66         2.56</a:t>
            </a:r>
          </a:p>
          <a:p>
            <a:pPr>
              <a:buNone/>
            </a:pPr>
            <a:r>
              <a:rPr lang="en-US" sz="1200" dirty="0" smtClean="0">
                <a:latin typeface="SAS Monospace"/>
              </a:rPr>
              <a:t>-------------------------------------------------------------------------</a:t>
            </a:r>
          </a:p>
          <a:p>
            <a:pPr>
              <a:buNone/>
            </a:pPr>
            <a:r>
              <a:rPr lang="en-US" sz="1200" dirty="0" smtClean="0">
                <a:latin typeface="SAS Monospace"/>
              </a:rPr>
              <a:t>Predicted Marginal     PREDMARG              Lower      Upper      </a:t>
            </a:r>
          </a:p>
          <a:p>
            <a:pPr>
              <a:buNone/>
            </a:pPr>
            <a:r>
              <a:rPr lang="en-US" sz="1200" dirty="0" smtClean="0">
                <a:latin typeface="SAS Monospace"/>
              </a:rPr>
              <a:t>  Risk Ratio #1         Risk                  95%        95%        </a:t>
            </a:r>
          </a:p>
          <a:p>
            <a:pPr>
              <a:buNone/>
            </a:pPr>
            <a:r>
              <a:rPr lang="en-US" sz="1200" dirty="0" smtClean="0">
                <a:latin typeface="SAS Monospace"/>
              </a:rPr>
              <a:t>                        Ratio     SE         Limit      </a:t>
            </a:r>
            <a:r>
              <a:rPr lang="en-US" sz="1200" dirty="0" err="1" smtClean="0">
                <a:latin typeface="SAS Monospace"/>
              </a:rPr>
              <a:t>Limit</a:t>
            </a:r>
            <a:r>
              <a:rPr lang="en-US" sz="1200" dirty="0" smtClean="0">
                <a:latin typeface="SAS Monospace"/>
              </a:rPr>
              <a:t>      </a:t>
            </a:r>
          </a:p>
          <a:p>
            <a:pPr>
              <a:buNone/>
            </a:pPr>
            <a:r>
              <a:rPr lang="en-US" sz="1200" dirty="0" smtClean="0">
                <a:latin typeface="SAS Monospace"/>
              </a:rPr>
              <a:t>-------------------------------------------------------------------------</a:t>
            </a:r>
          </a:p>
          <a:p>
            <a:pPr>
              <a:buNone/>
            </a:pPr>
            <a:r>
              <a:rPr lang="en-US" sz="1200" dirty="0" smtClean="0">
                <a:latin typeface="SAS Monospace"/>
              </a:rPr>
              <a:t>HH Federal Poverty</a:t>
            </a:r>
          </a:p>
          <a:p>
            <a:pPr>
              <a:buNone/>
            </a:pPr>
            <a:r>
              <a:rPr lang="en-US" sz="1200" dirty="0" smtClean="0">
                <a:latin typeface="SAS Monospace"/>
              </a:rPr>
              <a:t>  Level</a:t>
            </a:r>
          </a:p>
          <a:p>
            <a:pPr>
              <a:buNone/>
            </a:pPr>
            <a:r>
              <a:rPr lang="en-US" sz="1200" dirty="0" smtClean="0">
                <a:latin typeface="SAS Monospace"/>
              </a:rPr>
              <a:t>  100-199% vs. &lt;100%    1.10       0.28       0.67       1.80   </a:t>
            </a:r>
          </a:p>
          <a:p>
            <a:pPr>
              <a:buNone/>
            </a:pPr>
            <a:r>
              <a:rPr lang="en-US" sz="1200" dirty="0" smtClean="0">
                <a:latin typeface="SAS Monospace"/>
              </a:rPr>
              <a:t>  200-399% vs. &lt;100%    1.27       0.28       0.83       1.95   </a:t>
            </a:r>
          </a:p>
          <a:p>
            <a:pPr>
              <a:buNone/>
            </a:pPr>
            <a:r>
              <a:rPr lang="en-US" sz="1200" dirty="0" smtClean="0">
                <a:latin typeface="SAS Monospace"/>
              </a:rPr>
              <a:t>  400+% vs. &lt; 100%      1.47       0.29       1.00       2.18</a:t>
            </a:r>
            <a:r>
              <a:rPr lang="en-US" sz="1200" b="1" dirty="0" smtClean="0">
                <a:latin typeface="SAS Monospace"/>
              </a:rPr>
              <a:t>   </a:t>
            </a:r>
            <a:endParaRPr lang="en-US" sz="1200" dirty="0" smtClean="0">
              <a:latin typeface="SAS Monospace"/>
            </a:endParaRPr>
          </a:p>
          <a:p>
            <a:pPr>
              <a:buNone/>
            </a:pPr>
            <a:r>
              <a:rPr lang="en-US" sz="1200" dirty="0" smtClean="0">
                <a:latin typeface="SAS Monospace"/>
              </a:rPr>
              <a:t>-------------------------------------------------------------------------</a:t>
            </a:r>
          </a:p>
          <a:p>
            <a:pPr>
              <a:buNone/>
            </a:pPr>
            <a:r>
              <a:rPr lang="en-US" sz="2400" dirty="0" smtClean="0">
                <a:latin typeface="Comic Sans MS" pitchFamily="66" charset="0"/>
              </a:rPr>
              <a:t>Excess risk estimate is doubled for OR versus RR  </a:t>
            </a:r>
          </a:p>
          <a:p>
            <a:pPr>
              <a:buNone/>
            </a:pPr>
            <a:r>
              <a:rPr lang="en-US" sz="2400" dirty="0" smtClean="0">
                <a:latin typeface="Comic Sans MS" pitchFamily="66" charset="0"/>
              </a:rPr>
              <a:t>(~100% v. 50% for 400%+ Poverty)</a:t>
            </a:r>
          </a:p>
          <a:p>
            <a:pPr>
              <a:buNone/>
            </a:pPr>
            <a:endParaRPr lang="en-US" sz="1200" dirty="0" smtClean="0">
              <a:latin typeface="SAS Monospace"/>
            </a:endParaRPr>
          </a:p>
        </p:txBody>
      </p:sp>
    </p:spTree>
    <p:extLst>
      <p:ext uri="{BB962C8B-B14F-4D97-AF65-F5344CB8AC3E}">
        <p14:creationId xmlns:p14="http://schemas.microsoft.com/office/powerpoint/2010/main" val="180985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4876800"/>
            <a:ext cx="8229600" cy="1752600"/>
          </a:xfrm>
        </p:spPr>
        <p:txBody>
          <a:bodyPr>
            <a:normAutofit fontScale="85000" lnSpcReduction="10000"/>
          </a:bodyPr>
          <a:lstStyle/>
          <a:p>
            <a:r>
              <a:rPr lang="en-US" dirty="0" smtClean="0"/>
              <a:t>ORs will be exaggerated measures of RR</a:t>
            </a:r>
          </a:p>
          <a:p>
            <a:pPr lvl="1"/>
            <a:r>
              <a:rPr lang="en-US" dirty="0" smtClean="0"/>
              <a:t>At high prevalence levels, regardless of RR </a:t>
            </a:r>
          </a:p>
          <a:p>
            <a:pPr lvl="1"/>
            <a:r>
              <a:rPr lang="en-US" dirty="0" smtClean="0"/>
              <a:t>Even at low prevalence levels when RR is high</a:t>
            </a:r>
          </a:p>
          <a:p>
            <a:pPr lvl="1"/>
            <a:r>
              <a:rPr lang="en-US" dirty="0" smtClean="0"/>
              <a:t>So basically, when prevalence is high in at least one strata</a:t>
            </a: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2293" y="152400"/>
            <a:ext cx="615315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OR versus RR: Race/Ethnicity</a:t>
            </a:r>
            <a:endParaRPr lang="en-US" dirty="0"/>
          </a:p>
        </p:txBody>
      </p:sp>
      <p:sp>
        <p:nvSpPr>
          <p:cNvPr id="3" name="Content Placeholder 2"/>
          <p:cNvSpPr>
            <a:spLocks noGrp="1"/>
          </p:cNvSpPr>
          <p:nvPr>
            <p:ph idx="1"/>
          </p:nvPr>
        </p:nvSpPr>
        <p:spPr>
          <a:xfrm>
            <a:off x="457200" y="1066800"/>
            <a:ext cx="8229600" cy="5562600"/>
          </a:xfrm>
        </p:spPr>
        <p:txBody>
          <a:bodyPr>
            <a:normAutofit fontScale="40000" lnSpcReduction="20000"/>
          </a:bodyPr>
          <a:lstStyle/>
          <a:p>
            <a:pPr>
              <a:buNone/>
            </a:pPr>
            <a:r>
              <a:rPr lang="en-US" dirty="0" smtClean="0">
                <a:latin typeface="SAS Monospace"/>
              </a:rPr>
              <a:t>-----------------------------------------------------------</a:t>
            </a:r>
          </a:p>
          <a:p>
            <a:pPr>
              <a:buNone/>
            </a:pPr>
            <a:r>
              <a:rPr lang="en-US" dirty="0" smtClean="0">
                <a:latin typeface="SAS Monospace"/>
              </a:rPr>
              <a:t>Independent</a:t>
            </a:r>
          </a:p>
          <a:p>
            <a:pPr>
              <a:buNone/>
            </a:pPr>
            <a:r>
              <a:rPr lang="en-US" dirty="0" smtClean="0">
                <a:latin typeface="SAS Monospace"/>
              </a:rPr>
              <a:t>  Variables and                     Lower 95%    Upper 95%</a:t>
            </a:r>
          </a:p>
          <a:p>
            <a:pPr>
              <a:buNone/>
            </a:pPr>
            <a:r>
              <a:rPr lang="en-US" dirty="0" smtClean="0">
                <a:latin typeface="SAS Monospace"/>
              </a:rPr>
              <a:t>  Effects              Odds Ratio   Limit OR     Limit OR</a:t>
            </a:r>
          </a:p>
          <a:p>
            <a:pPr>
              <a:buNone/>
            </a:pPr>
            <a:r>
              <a:rPr lang="en-US" dirty="0" smtClean="0">
                <a:latin typeface="SAS Monospace"/>
              </a:rPr>
              <a:t>-----------------------------------------------------------</a:t>
            </a:r>
          </a:p>
          <a:p>
            <a:pPr>
              <a:buNone/>
            </a:pPr>
            <a:r>
              <a:rPr lang="en-US" dirty="0" smtClean="0">
                <a:latin typeface="SAS Monospace"/>
              </a:rPr>
              <a:t>Race/Ethnicity</a:t>
            </a:r>
          </a:p>
          <a:p>
            <a:pPr>
              <a:buNone/>
            </a:pPr>
            <a:r>
              <a:rPr lang="en-US" dirty="0" smtClean="0">
                <a:latin typeface="SAS Monospace"/>
              </a:rPr>
              <a:t>  </a:t>
            </a:r>
            <a:r>
              <a:rPr lang="en-US" b="1" dirty="0" smtClean="0">
                <a:latin typeface="SAS Monospace"/>
              </a:rPr>
              <a:t>Hispanic                1.43         1.18         1.73</a:t>
            </a:r>
          </a:p>
          <a:p>
            <a:pPr>
              <a:buNone/>
            </a:pPr>
            <a:r>
              <a:rPr lang="en-US" dirty="0" smtClean="0">
                <a:latin typeface="SAS Monospace"/>
              </a:rPr>
              <a:t>  NH white               1.00          .            .</a:t>
            </a:r>
          </a:p>
          <a:p>
            <a:pPr>
              <a:buNone/>
            </a:pPr>
            <a:r>
              <a:rPr lang="en-US" dirty="0" smtClean="0">
                <a:latin typeface="SAS Monospace"/>
              </a:rPr>
              <a:t>  </a:t>
            </a:r>
            <a:r>
              <a:rPr lang="en-US" b="1" dirty="0" smtClean="0">
                <a:latin typeface="SAS Monospace"/>
              </a:rPr>
              <a:t>NH black                0.58         0.48         0.70</a:t>
            </a:r>
          </a:p>
          <a:p>
            <a:pPr>
              <a:buNone/>
            </a:pPr>
            <a:r>
              <a:rPr lang="it-IT" dirty="0" smtClean="0">
                <a:latin typeface="SAS Monospace"/>
              </a:rPr>
              <a:t>  NH multi               0.96         0.71         1.30</a:t>
            </a:r>
          </a:p>
          <a:p>
            <a:pPr>
              <a:buNone/>
            </a:pPr>
            <a:r>
              <a:rPr lang="en-US" dirty="0" smtClean="0">
                <a:latin typeface="SAS Monospace"/>
              </a:rPr>
              <a:t>  </a:t>
            </a:r>
            <a:r>
              <a:rPr lang="en-US" dirty="0" err="1" smtClean="0">
                <a:latin typeface="SAS Monospace"/>
              </a:rPr>
              <a:t>nh</a:t>
            </a:r>
            <a:r>
              <a:rPr lang="en-US" dirty="0" smtClean="0">
                <a:latin typeface="SAS Monospace"/>
              </a:rPr>
              <a:t> other               1.27         0.91         1.78</a:t>
            </a:r>
          </a:p>
          <a:p>
            <a:pPr>
              <a:buNone/>
            </a:pPr>
            <a:r>
              <a:rPr lang="en-US" dirty="0" smtClean="0">
                <a:latin typeface="SAS Monospace"/>
              </a:rPr>
              <a:t>-----------------------------------------------------------</a:t>
            </a:r>
          </a:p>
          <a:p>
            <a:pPr>
              <a:buNone/>
            </a:pPr>
            <a:r>
              <a:rPr lang="en-US" dirty="0" smtClean="0">
                <a:latin typeface="SAS Monospace"/>
              </a:rPr>
              <a:t>-------------------------------------------------------------------------</a:t>
            </a:r>
          </a:p>
          <a:p>
            <a:pPr>
              <a:buNone/>
            </a:pPr>
            <a:r>
              <a:rPr lang="en-US" dirty="0" smtClean="0">
                <a:latin typeface="SAS Monospace"/>
              </a:rPr>
              <a:t>Predicted Marginal  PREDMARG               Lower      Upper </a:t>
            </a:r>
          </a:p>
          <a:p>
            <a:pPr>
              <a:buNone/>
            </a:pPr>
            <a:r>
              <a:rPr lang="en-US" dirty="0" smtClean="0">
                <a:latin typeface="SAS Monospace"/>
              </a:rPr>
              <a:t>Risk Ratio #2         Risk                  95%        95%        </a:t>
            </a:r>
          </a:p>
          <a:p>
            <a:pPr>
              <a:buNone/>
            </a:pPr>
            <a:r>
              <a:rPr lang="en-US" dirty="0" smtClean="0">
                <a:latin typeface="SAS Monospace"/>
              </a:rPr>
              <a:t>                      Ratio      SE        Limit      </a:t>
            </a:r>
            <a:r>
              <a:rPr lang="en-US" dirty="0" err="1" smtClean="0">
                <a:latin typeface="SAS Monospace"/>
              </a:rPr>
              <a:t>Limit</a:t>
            </a:r>
            <a:r>
              <a:rPr lang="en-US" dirty="0" smtClean="0">
                <a:latin typeface="SAS Monospace"/>
              </a:rPr>
              <a:t>     </a:t>
            </a:r>
          </a:p>
          <a:p>
            <a:pPr>
              <a:buNone/>
            </a:pPr>
            <a:r>
              <a:rPr lang="en-US" dirty="0" smtClean="0">
                <a:latin typeface="SAS Monospace"/>
              </a:rPr>
              <a:t>-------------------------------------------------------------------------</a:t>
            </a:r>
          </a:p>
          <a:p>
            <a:pPr>
              <a:buNone/>
            </a:pPr>
            <a:r>
              <a:rPr lang="en-US" dirty="0" smtClean="0">
                <a:latin typeface="SAS Monospace"/>
              </a:rPr>
              <a:t>Race/Ethnicity</a:t>
            </a:r>
          </a:p>
          <a:p>
            <a:pPr>
              <a:buNone/>
            </a:pPr>
            <a:r>
              <a:rPr lang="en-US" dirty="0" smtClean="0">
                <a:latin typeface="SAS Monospace"/>
              </a:rPr>
              <a:t>  Hispanic           1.19       0.23       0.81       1.75 </a:t>
            </a:r>
          </a:p>
          <a:p>
            <a:pPr>
              <a:buNone/>
            </a:pPr>
            <a:r>
              <a:rPr lang="en-US" dirty="0">
                <a:latin typeface="SAS Monospace"/>
              </a:rPr>
              <a:t> </a:t>
            </a:r>
            <a:r>
              <a:rPr lang="en-US" dirty="0" smtClean="0">
                <a:latin typeface="SAS Monospace"/>
              </a:rPr>
              <a:t> White	            1.00</a:t>
            </a:r>
          </a:p>
          <a:p>
            <a:pPr>
              <a:buNone/>
            </a:pPr>
            <a:r>
              <a:rPr lang="en-US" dirty="0" smtClean="0">
                <a:latin typeface="SAS Monospace"/>
              </a:rPr>
              <a:t>  NH black           0.72       0.22       0.40       1.29   </a:t>
            </a:r>
          </a:p>
          <a:p>
            <a:pPr>
              <a:buNone/>
            </a:pPr>
            <a:r>
              <a:rPr lang="en-US" dirty="0" smtClean="0">
                <a:latin typeface="SAS Monospace"/>
              </a:rPr>
              <a:t>  NH multi           0.98       0.29       0.55       1.75 </a:t>
            </a:r>
          </a:p>
          <a:p>
            <a:pPr>
              <a:buNone/>
            </a:pPr>
            <a:r>
              <a:rPr lang="en-US" dirty="0">
                <a:latin typeface="SAS Monospace"/>
              </a:rPr>
              <a:t> </a:t>
            </a:r>
            <a:r>
              <a:rPr lang="en-US" dirty="0" smtClean="0">
                <a:latin typeface="SAS Monospace"/>
              </a:rPr>
              <a:t> </a:t>
            </a:r>
            <a:r>
              <a:rPr lang="en-US" dirty="0" err="1" smtClean="0">
                <a:latin typeface="SAS Monospace"/>
              </a:rPr>
              <a:t>nh</a:t>
            </a:r>
            <a:r>
              <a:rPr lang="en-US" dirty="0" smtClean="0">
                <a:latin typeface="SAS Monospace"/>
              </a:rPr>
              <a:t> other           1.13       0.31       0.66       1.92   </a:t>
            </a:r>
          </a:p>
          <a:p>
            <a:pPr>
              <a:buNone/>
            </a:pPr>
            <a:r>
              <a:rPr lang="en-US" dirty="0" smtClean="0">
                <a:latin typeface="SAS Monospace"/>
              </a:rPr>
              <a:t>-------------------------------------------------------------------------</a:t>
            </a:r>
            <a:endParaRPr lang="en-US" dirty="0"/>
          </a:p>
        </p:txBody>
      </p:sp>
    </p:spTree>
    <p:extLst>
      <p:ext uri="{BB962C8B-B14F-4D97-AF65-F5344CB8AC3E}">
        <p14:creationId xmlns:p14="http://schemas.microsoft.com/office/powerpoint/2010/main" val="19178225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400800"/>
          </a:xfrm>
        </p:spPr>
        <p:txBody>
          <a:bodyPr>
            <a:normAutofit fontScale="40000" lnSpcReduction="20000"/>
          </a:bodyPr>
          <a:lstStyle/>
          <a:p>
            <a:r>
              <a:rPr lang="en-US" sz="6000" dirty="0" smtClean="0"/>
              <a:t>Incorrect CIs for the RRs is due to programming glitch when using multiply imputed data</a:t>
            </a:r>
          </a:p>
          <a:p>
            <a:r>
              <a:rPr lang="en-US" sz="6000" dirty="0" smtClean="0"/>
              <a:t>This will be corrected in SUDAAN 11 due out in 2012 but you could use a single imputation for now; absolute risk differences are not affected</a:t>
            </a:r>
          </a:p>
          <a:p>
            <a:pPr>
              <a:buNone/>
            </a:pPr>
            <a:r>
              <a:rPr lang="en-US" sz="3500" dirty="0" smtClean="0"/>
              <a:t>----------------------------------------------------------------------------------------</a:t>
            </a:r>
          </a:p>
          <a:p>
            <a:pPr>
              <a:buNone/>
            </a:pPr>
            <a:r>
              <a:rPr lang="en-US" sz="3500" dirty="0" smtClean="0"/>
              <a:t>Predicted Marginal     PREDMARG                        Lower      Upper</a:t>
            </a:r>
          </a:p>
          <a:p>
            <a:pPr>
              <a:buNone/>
            </a:pPr>
            <a:r>
              <a:rPr lang="en-US" sz="3500" dirty="0" smtClean="0"/>
              <a:t>  Risk Ratio #1                                 Risk                      95%        95%</a:t>
            </a:r>
          </a:p>
          <a:p>
            <a:pPr>
              <a:buNone/>
            </a:pPr>
            <a:r>
              <a:rPr lang="en-US" sz="3500" dirty="0" smtClean="0"/>
              <a:t>                                                         Ratio          SE      Limit      </a:t>
            </a:r>
            <a:r>
              <a:rPr lang="en-US" sz="3500" dirty="0" err="1" smtClean="0"/>
              <a:t>Limit</a:t>
            </a:r>
            <a:endParaRPr lang="en-US" sz="3500" dirty="0" smtClean="0"/>
          </a:p>
          <a:p>
            <a:pPr>
              <a:buNone/>
            </a:pPr>
            <a:r>
              <a:rPr lang="en-US" sz="3500" dirty="0" smtClean="0"/>
              <a:t>----------------------------------------------------------------------------------------</a:t>
            </a:r>
          </a:p>
          <a:p>
            <a:pPr>
              <a:buNone/>
            </a:pPr>
            <a:r>
              <a:rPr lang="en-US" sz="3500" dirty="0" smtClean="0"/>
              <a:t>HH Federal Poverty</a:t>
            </a:r>
          </a:p>
          <a:p>
            <a:pPr>
              <a:buNone/>
            </a:pPr>
            <a:r>
              <a:rPr lang="en-US" sz="3500" dirty="0" smtClean="0"/>
              <a:t>  Level</a:t>
            </a:r>
          </a:p>
          <a:p>
            <a:pPr>
              <a:buNone/>
            </a:pPr>
            <a:r>
              <a:rPr lang="en-US" sz="3500" dirty="0" smtClean="0"/>
              <a:t>  100-199% vs. &lt;  100%                   1.08       0.07       0.95       1.24</a:t>
            </a:r>
          </a:p>
          <a:p>
            <a:pPr>
              <a:buNone/>
            </a:pPr>
            <a:r>
              <a:rPr lang="en-US" sz="3500" dirty="0" smtClean="0"/>
              <a:t>  </a:t>
            </a:r>
            <a:r>
              <a:rPr lang="en-US" sz="3500" b="1" dirty="0" smtClean="0"/>
              <a:t>200-399% vs. &lt;  100%                   1.28       0.07       1.14       1.43</a:t>
            </a:r>
          </a:p>
          <a:p>
            <a:pPr>
              <a:buNone/>
            </a:pPr>
            <a:r>
              <a:rPr lang="en-US" sz="3500" b="1" dirty="0" smtClean="0"/>
              <a:t>  400+% vs. &lt; 100%                          1.46       0.08       1.31       1.64</a:t>
            </a:r>
          </a:p>
          <a:p>
            <a:pPr>
              <a:buNone/>
            </a:pPr>
            <a:r>
              <a:rPr lang="en-US" sz="3500" dirty="0" smtClean="0"/>
              <a:t>----------------------------------------------------------------------------------------</a:t>
            </a:r>
          </a:p>
          <a:p>
            <a:pPr>
              <a:buNone/>
            </a:pPr>
            <a:r>
              <a:rPr lang="en-US" sz="3500" dirty="0" smtClean="0"/>
              <a:t>----------------------------------------------------------------------------------------</a:t>
            </a:r>
          </a:p>
          <a:p>
            <a:pPr>
              <a:buNone/>
            </a:pPr>
            <a:r>
              <a:rPr lang="en-US" sz="3500" dirty="0" smtClean="0"/>
              <a:t>Predicted Marginal     PREDMARG                         Lower      Upper</a:t>
            </a:r>
          </a:p>
          <a:p>
            <a:pPr>
              <a:buNone/>
            </a:pPr>
            <a:r>
              <a:rPr lang="en-US" sz="3500" dirty="0" smtClean="0"/>
              <a:t>  Risk Ratio #2                                    Risk                   95%        95%</a:t>
            </a:r>
          </a:p>
          <a:p>
            <a:pPr>
              <a:buNone/>
            </a:pPr>
            <a:r>
              <a:rPr lang="en-US" sz="3500" dirty="0" smtClean="0"/>
              <a:t>                                                            Ratio         SE     Limit      </a:t>
            </a:r>
            <a:r>
              <a:rPr lang="en-US" sz="3500" dirty="0" err="1" smtClean="0"/>
              <a:t>Limit</a:t>
            </a:r>
            <a:endParaRPr lang="en-US" sz="3500" dirty="0" smtClean="0"/>
          </a:p>
          <a:p>
            <a:pPr>
              <a:buNone/>
            </a:pPr>
            <a:r>
              <a:rPr lang="en-US" sz="3500" dirty="0" smtClean="0"/>
              <a:t>----------------------------------------------------------------------------------------</a:t>
            </a:r>
          </a:p>
          <a:p>
            <a:pPr>
              <a:buNone/>
            </a:pPr>
            <a:r>
              <a:rPr lang="en-US" sz="3500" dirty="0" smtClean="0"/>
              <a:t>Race/Ethnicity</a:t>
            </a:r>
          </a:p>
          <a:p>
            <a:pPr>
              <a:buNone/>
            </a:pPr>
            <a:r>
              <a:rPr lang="en-US" sz="3500" b="1" dirty="0" smtClean="0"/>
              <a:t>  Hispanic vs. NH  white                    1.20       0.05       1.09       1.31</a:t>
            </a:r>
          </a:p>
          <a:p>
            <a:pPr>
              <a:buNone/>
            </a:pPr>
            <a:r>
              <a:rPr lang="en-US" sz="3500" b="1" dirty="0" smtClean="0"/>
              <a:t>  NH black vs. NH  white                    0.72       0.05       0.63       0.82</a:t>
            </a:r>
          </a:p>
          <a:p>
            <a:pPr>
              <a:buNone/>
            </a:pPr>
            <a:r>
              <a:rPr lang="en-US" sz="3500" dirty="0" smtClean="0"/>
              <a:t>  NH multi vs. NH  white                    0.98       0.08       0.83       1.16</a:t>
            </a:r>
          </a:p>
          <a:p>
            <a:pPr>
              <a:buNone/>
            </a:pPr>
            <a:r>
              <a:rPr lang="en-US" sz="3500" dirty="0" smtClean="0"/>
              <a:t>  </a:t>
            </a:r>
            <a:r>
              <a:rPr lang="en-US" sz="3500" dirty="0" err="1" smtClean="0"/>
              <a:t>nh</a:t>
            </a:r>
            <a:r>
              <a:rPr lang="en-US" sz="3500" dirty="0" smtClean="0"/>
              <a:t> other vs. NH  white                    1.13       0.09       0.96       1.33</a:t>
            </a:r>
          </a:p>
          <a:p>
            <a:pPr>
              <a:buNone/>
            </a:pPr>
            <a:r>
              <a:rPr lang="en-US" sz="3500" dirty="0" smtClean="0"/>
              <a:t>--------------------------------------------------------------------------------------- </a:t>
            </a:r>
            <a:r>
              <a:rPr lang="en-US" dirty="0" smtClean="0"/>
              <a:t>-</a:t>
            </a:r>
            <a:endParaRPr lang="en-US" dirty="0"/>
          </a:p>
        </p:txBody>
      </p:sp>
    </p:spTree>
    <p:extLst>
      <p:ext uri="{BB962C8B-B14F-4D97-AF65-F5344CB8AC3E}">
        <p14:creationId xmlns:p14="http://schemas.microsoft.com/office/powerpoint/2010/main" val="9969246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Difference: Poverty</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dirty="0" smtClean="0">
                <a:latin typeface="SAS Monospace" pitchFamily="49" charset="0"/>
              </a:rPr>
              <a:t>----------------------------------------------------------------------</a:t>
            </a:r>
          </a:p>
          <a:p>
            <a:pPr>
              <a:buNone/>
            </a:pPr>
            <a:r>
              <a:rPr lang="en-US" dirty="0" smtClean="0">
                <a:latin typeface="SAS Monospace" pitchFamily="49" charset="0"/>
              </a:rPr>
              <a:t>Predicted Marginal     Predicted</a:t>
            </a:r>
          </a:p>
          <a:p>
            <a:pPr>
              <a:buNone/>
            </a:pPr>
            <a:r>
              <a:rPr lang="fr-FR" dirty="0" smtClean="0">
                <a:latin typeface="SAS Monospace" pitchFamily="49" charset="0"/>
              </a:rPr>
              <a:t>  #1                    Marginal      SE       T:Marg=0    P-value</a:t>
            </a:r>
          </a:p>
          <a:p>
            <a:pPr>
              <a:buNone/>
            </a:pPr>
            <a:r>
              <a:rPr lang="en-US" dirty="0" smtClean="0">
                <a:latin typeface="SAS Monospace" pitchFamily="49" charset="0"/>
              </a:rPr>
              <a:t>----------------------------------------------------------------------</a:t>
            </a:r>
          </a:p>
          <a:p>
            <a:pPr>
              <a:buNone/>
            </a:pPr>
            <a:r>
              <a:rPr lang="en-US" dirty="0" smtClean="0">
                <a:latin typeface="SAS Monospace" pitchFamily="49" charset="0"/>
              </a:rPr>
              <a:t>HH Federal Poverty</a:t>
            </a:r>
          </a:p>
          <a:p>
            <a:pPr>
              <a:buNone/>
            </a:pPr>
            <a:r>
              <a:rPr lang="en-US" dirty="0" smtClean="0">
                <a:latin typeface="SAS Monospace" pitchFamily="49" charset="0"/>
              </a:rPr>
              <a:t>  Level</a:t>
            </a:r>
          </a:p>
          <a:p>
            <a:pPr>
              <a:buNone/>
            </a:pPr>
            <a:r>
              <a:rPr lang="en-US" dirty="0" smtClean="0">
                <a:latin typeface="SAS Monospace" pitchFamily="49" charset="0"/>
              </a:rPr>
              <a:t>  &lt; 100%                 0.37         0.02        18.34     0.0000</a:t>
            </a:r>
          </a:p>
          <a:p>
            <a:pPr>
              <a:buNone/>
            </a:pPr>
            <a:r>
              <a:rPr lang="en-US" dirty="0" smtClean="0">
                <a:latin typeface="SAS Monospace" pitchFamily="49" charset="0"/>
              </a:rPr>
              <a:t>  100-199%               0.41         0.02        22.40     0.0000</a:t>
            </a:r>
          </a:p>
          <a:p>
            <a:pPr>
              <a:buNone/>
            </a:pPr>
            <a:r>
              <a:rPr lang="en-US" dirty="0" smtClean="0">
                <a:latin typeface="SAS Monospace" pitchFamily="49" charset="0"/>
              </a:rPr>
              <a:t>  200-399%               0.47         0.01        34.60     0.0000</a:t>
            </a:r>
          </a:p>
          <a:p>
            <a:pPr>
              <a:buNone/>
            </a:pPr>
            <a:r>
              <a:rPr lang="en-US" dirty="0" smtClean="0">
                <a:latin typeface="SAS Monospace" pitchFamily="49" charset="0"/>
              </a:rPr>
              <a:t>  400+%                  0.54         0.01        38.42     0.0000</a:t>
            </a:r>
          </a:p>
          <a:p>
            <a:pPr>
              <a:buNone/>
            </a:pPr>
            <a:r>
              <a:rPr lang="en-US" dirty="0" smtClean="0">
                <a:latin typeface="SAS Monospace" pitchFamily="49" charset="0"/>
              </a:rPr>
              <a:t>----------------------------------------------------------------------</a:t>
            </a:r>
          </a:p>
          <a:p>
            <a:pPr>
              <a:buNone/>
            </a:pPr>
            <a:r>
              <a:rPr lang="en-US" dirty="0" smtClean="0">
                <a:latin typeface="SAS Monospace"/>
              </a:rPr>
              <a:t>----------------------------------------------------------------------</a:t>
            </a:r>
          </a:p>
          <a:p>
            <a:pPr>
              <a:buNone/>
            </a:pPr>
            <a:r>
              <a:rPr lang="en-US" dirty="0" smtClean="0">
                <a:latin typeface="SAS Monospace"/>
              </a:rPr>
              <a:t>Contrasted Predicted   PREDMARG</a:t>
            </a:r>
          </a:p>
          <a:p>
            <a:pPr>
              <a:buNone/>
            </a:pPr>
            <a:r>
              <a:rPr lang="fr-FR" dirty="0" smtClean="0">
                <a:latin typeface="SAS Monospace"/>
              </a:rPr>
              <a:t>  Marginal #1          </a:t>
            </a:r>
            <a:r>
              <a:rPr lang="fr-FR" dirty="0" err="1" smtClean="0">
                <a:latin typeface="SAS Monospace"/>
              </a:rPr>
              <a:t>Contrast</a:t>
            </a:r>
            <a:r>
              <a:rPr lang="fr-FR" dirty="0" smtClean="0">
                <a:latin typeface="SAS Monospace"/>
              </a:rPr>
              <a:t>        SE       T-Stat    P-value</a:t>
            </a:r>
          </a:p>
          <a:p>
            <a:pPr>
              <a:buNone/>
            </a:pPr>
            <a:r>
              <a:rPr lang="en-US" dirty="0" smtClean="0">
                <a:latin typeface="SAS Monospace"/>
              </a:rPr>
              <a:t>----------------------------------------------------------------------</a:t>
            </a:r>
          </a:p>
          <a:p>
            <a:pPr>
              <a:buNone/>
            </a:pPr>
            <a:r>
              <a:rPr lang="en-US" dirty="0" smtClean="0">
                <a:latin typeface="SAS Monospace"/>
              </a:rPr>
              <a:t>RD: 100-199%FPL v.</a:t>
            </a:r>
          </a:p>
          <a:p>
            <a:pPr>
              <a:buNone/>
            </a:pPr>
            <a:r>
              <a:rPr lang="da-DK" dirty="0" smtClean="0">
                <a:latin typeface="SAS Monospace"/>
              </a:rPr>
              <a:t>  &lt;100% FPL              0.04         0.03        1.25     0.2129</a:t>
            </a:r>
          </a:p>
          <a:p>
            <a:pPr>
              <a:buNone/>
            </a:pPr>
            <a:r>
              <a:rPr lang="en-US" b="1" dirty="0" smtClean="0">
                <a:latin typeface="SAS Monospace"/>
              </a:rPr>
              <a:t>RD: 200-399%FPL v.</a:t>
            </a:r>
          </a:p>
          <a:p>
            <a:pPr>
              <a:buNone/>
            </a:pPr>
            <a:r>
              <a:rPr lang="da-DK" b="1" dirty="0" smtClean="0">
                <a:latin typeface="SAS Monospace"/>
              </a:rPr>
              <a:t>  &lt;100% FPL               0.10         0.02         4.03     0.0001</a:t>
            </a:r>
          </a:p>
          <a:p>
            <a:pPr>
              <a:buNone/>
            </a:pPr>
            <a:r>
              <a:rPr lang="en-US" b="1" dirty="0" smtClean="0">
                <a:latin typeface="SAS Monospace"/>
              </a:rPr>
              <a:t>RD: 400%+ FPL v.</a:t>
            </a:r>
          </a:p>
          <a:p>
            <a:pPr>
              <a:buNone/>
            </a:pPr>
            <a:r>
              <a:rPr lang="da-DK" b="1" dirty="0" smtClean="0">
                <a:latin typeface="SAS Monospace"/>
              </a:rPr>
              <a:t>  &lt;100% FPL               0.17         0.03         6.86     0.0000</a:t>
            </a:r>
          </a:p>
        </p:txBody>
      </p:sp>
    </p:spTree>
    <p:extLst>
      <p:ext uri="{BB962C8B-B14F-4D97-AF65-F5344CB8AC3E}">
        <p14:creationId xmlns:p14="http://schemas.microsoft.com/office/powerpoint/2010/main" val="1094628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Difference: Race/Ethnicity</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dirty="0" smtClean="0">
                <a:latin typeface="SAS Monospace"/>
              </a:rPr>
              <a:t>----------------------------------------------------------------------</a:t>
            </a:r>
          </a:p>
          <a:p>
            <a:pPr>
              <a:buNone/>
            </a:pPr>
            <a:r>
              <a:rPr lang="en-US" dirty="0" smtClean="0">
                <a:latin typeface="SAS Monospace"/>
              </a:rPr>
              <a:t>Predicted Marginal     Predicted</a:t>
            </a:r>
          </a:p>
          <a:p>
            <a:pPr>
              <a:buNone/>
            </a:pPr>
            <a:r>
              <a:rPr lang="fr-FR" dirty="0" smtClean="0">
                <a:latin typeface="SAS Monospace"/>
              </a:rPr>
              <a:t>  #2                    Marginal        SE      T:Marg=0    P-value</a:t>
            </a:r>
          </a:p>
          <a:p>
            <a:pPr>
              <a:buNone/>
            </a:pPr>
            <a:r>
              <a:rPr lang="en-US" dirty="0" smtClean="0">
                <a:latin typeface="SAS Monospace"/>
              </a:rPr>
              <a:t>----------------------------------------------------------------------</a:t>
            </a:r>
          </a:p>
          <a:p>
            <a:pPr>
              <a:buNone/>
            </a:pPr>
            <a:r>
              <a:rPr lang="en-US" dirty="0" smtClean="0">
                <a:latin typeface="SAS Monospace"/>
              </a:rPr>
              <a:t>Race/Ethnicity</a:t>
            </a:r>
          </a:p>
          <a:p>
            <a:pPr>
              <a:buNone/>
            </a:pPr>
            <a:r>
              <a:rPr lang="pl-PL" dirty="0" smtClean="0">
                <a:latin typeface="SAS Monospace"/>
              </a:rPr>
              <a:t>  Hispanic                0.54         0.02        24.76     0.0000</a:t>
            </a:r>
          </a:p>
          <a:p>
            <a:pPr>
              <a:buNone/>
            </a:pPr>
            <a:r>
              <a:rPr lang="en-US" dirty="0" smtClean="0">
                <a:latin typeface="SAS Monospace"/>
              </a:rPr>
              <a:t>  NH white                0.45         0.01        50.77     0.0000</a:t>
            </a:r>
          </a:p>
          <a:p>
            <a:pPr>
              <a:buNone/>
            </a:pPr>
            <a:r>
              <a:rPr lang="en-US" dirty="0" smtClean="0">
                <a:latin typeface="SAS Monospace"/>
              </a:rPr>
              <a:t>  NH black                0.32         0.02        16.25     0.0000</a:t>
            </a:r>
          </a:p>
          <a:p>
            <a:pPr>
              <a:buNone/>
            </a:pPr>
            <a:r>
              <a:rPr lang="it-IT" dirty="0" smtClean="0">
                <a:latin typeface="SAS Monospace"/>
              </a:rPr>
              <a:t>  NH multi                0.44         0.04        11.95     0.0000</a:t>
            </a:r>
          </a:p>
          <a:p>
            <a:pPr>
              <a:buNone/>
            </a:pPr>
            <a:r>
              <a:rPr lang="en-US" dirty="0" smtClean="0">
                <a:latin typeface="SAS Monospace"/>
              </a:rPr>
              <a:t>  </a:t>
            </a:r>
            <a:r>
              <a:rPr lang="en-US" dirty="0" err="1" smtClean="0">
                <a:latin typeface="SAS Monospace"/>
              </a:rPr>
              <a:t>nh</a:t>
            </a:r>
            <a:r>
              <a:rPr lang="en-US" dirty="0" smtClean="0">
                <a:latin typeface="SAS Monospace"/>
              </a:rPr>
              <a:t> other                0.51         0.04        12.28     0.0000</a:t>
            </a:r>
          </a:p>
          <a:p>
            <a:pPr>
              <a:buNone/>
            </a:pPr>
            <a:r>
              <a:rPr lang="en-US" dirty="0" smtClean="0">
                <a:latin typeface="SAS Monospace"/>
              </a:rPr>
              <a:t>----------------------------------------------------------------------</a:t>
            </a:r>
          </a:p>
          <a:p>
            <a:pPr>
              <a:buNone/>
            </a:pPr>
            <a:r>
              <a:rPr lang="en-US" dirty="0" smtClean="0">
                <a:latin typeface="SAS Monospace"/>
              </a:rPr>
              <a:t>----------------------------------------------------------------------</a:t>
            </a:r>
          </a:p>
          <a:p>
            <a:pPr>
              <a:buNone/>
            </a:pPr>
            <a:r>
              <a:rPr lang="en-US" dirty="0" smtClean="0">
                <a:latin typeface="SAS Monospace"/>
              </a:rPr>
              <a:t>Contrasted Predicted   PREDMARG</a:t>
            </a:r>
          </a:p>
          <a:p>
            <a:pPr>
              <a:buNone/>
            </a:pPr>
            <a:r>
              <a:rPr lang="fr-FR" dirty="0" smtClean="0">
                <a:latin typeface="SAS Monospace"/>
              </a:rPr>
              <a:t>  Marginal #5          </a:t>
            </a:r>
            <a:r>
              <a:rPr lang="fr-FR" dirty="0" err="1" smtClean="0">
                <a:latin typeface="SAS Monospace"/>
              </a:rPr>
              <a:t>Contrast</a:t>
            </a:r>
            <a:r>
              <a:rPr lang="fr-FR" dirty="0" smtClean="0">
                <a:latin typeface="SAS Monospace"/>
              </a:rPr>
              <a:t>         SE        T-Stat    P-value</a:t>
            </a:r>
          </a:p>
          <a:p>
            <a:pPr>
              <a:buNone/>
            </a:pPr>
            <a:r>
              <a:rPr lang="en-US" dirty="0" smtClean="0">
                <a:latin typeface="SAS Monospace"/>
              </a:rPr>
              <a:t>----------------------------------------------------------------------</a:t>
            </a:r>
          </a:p>
          <a:p>
            <a:pPr>
              <a:buNone/>
            </a:pPr>
            <a:r>
              <a:rPr lang="en-US" b="1" dirty="0" smtClean="0">
                <a:latin typeface="SAS Monospace"/>
              </a:rPr>
              <a:t>RD: Hispanic v. NH</a:t>
            </a:r>
          </a:p>
          <a:p>
            <a:pPr>
              <a:buNone/>
            </a:pPr>
            <a:r>
              <a:rPr lang="en-US" b="1" dirty="0" smtClean="0">
                <a:latin typeface="SAS Monospace"/>
              </a:rPr>
              <a:t>  White                    0.09          0.02         3.65     0.0003</a:t>
            </a:r>
          </a:p>
          <a:p>
            <a:pPr>
              <a:buNone/>
            </a:pPr>
            <a:r>
              <a:rPr lang="en-US" b="1" dirty="0" smtClean="0">
                <a:latin typeface="SAS Monospace"/>
              </a:rPr>
              <a:t>RD: NH Black v. NH</a:t>
            </a:r>
          </a:p>
          <a:p>
            <a:pPr>
              <a:buNone/>
            </a:pPr>
            <a:r>
              <a:rPr lang="en-US" b="1" dirty="0" smtClean="0">
                <a:latin typeface="SAS Monospace"/>
              </a:rPr>
              <a:t>  White                   -0.13          0.02        -5.79     0.0000</a:t>
            </a:r>
          </a:p>
          <a:p>
            <a:pPr>
              <a:buNone/>
            </a:pPr>
            <a:r>
              <a:rPr lang="en-US" dirty="0" smtClean="0">
                <a:latin typeface="SAS Monospace"/>
              </a:rPr>
              <a:t>----------------------------------------------------------------------</a:t>
            </a:r>
            <a:endParaRPr lang="en-US" dirty="0"/>
          </a:p>
        </p:txBody>
      </p:sp>
    </p:spTree>
    <p:extLst>
      <p:ext uri="{BB962C8B-B14F-4D97-AF65-F5344CB8AC3E}">
        <p14:creationId xmlns:p14="http://schemas.microsoft.com/office/powerpoint/2010/main" val="1314308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 of Absolute Scale</a:t>
            </a:r>
            <a:endParaRPr lang="en-US" dirty="0"/>
          </a:p>
        </p:txBody>
      </p:sp>
      <p:sp>
        <p:nvSpPr>
          <p:cNvPr id="3" name="Content Placeholder 2"/>
          <p:cNvSpPr>
            <a:spLocks noGrp="1"/>
          </p:cNvSpPr>
          <p:nvPr>
            <p:ph idx="1"/>
          </p:nvPr>
        </p:nvSpPr>
        <p:spPr/>
        <p:txBody>
          <a:bodyPr/>
          <a:lstStyle/>
          <a:p>
            <a:r>
              <a:rPr lang="en-US" dirty="0" smtClean="0"/>
              <a:t>Can calculate actual numbers affected</a:t>
            </a:r>
          </a:p>
          <a:p>
            <a:r>
              <a:rPr lang="en-US" dirty="0" smtClean="0"/>
              <a:t>Weighted N for children &lt;100% FPL is 5.1 million</a:t>
            </a:r>
          </a:p>
          <a:p>
            <a:pPr lvl="1"/>
            <a:r>
              <a:rPr lang="en-US" dirty="0" smtClean="0"/>
              <a:t>If children &lt;100%FPL had same probability of being breastfed to 6 months as children 400%+, 0.17*5.1 = 0.9 million more children would have been breastfed to 6 months  </a:t>
            </a:r>
            <a:endParaRPr lang="en-US" dirty="0"/>
          </a:p>
        </p:txBody>
      </p:sp>
    </p:spTree>
    <p:extLst>
      <p:ext uri="{BB962C8B-B14F-4D97-AF65-F5344CB8AC3E}">
        <p14:creationId xmlns:p14="http://schemas.microsoft.com/office/powerpoint/2010/main" val="6458269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029"/>
            <a:ext cx="8229600" cy="1143000"/>
          </a:xfrm>
        </p:spPr>
        <p:txBody>
          <a:bodyPr/>
          <a:lstStyle/>
          <a:p>
            <a:r>
              <a:rPr lang="en-US" dirty="0" smtClean="0"/>
              <a:t>STATA: Logistic Model</a:t>
            </a:r>
            <a:endParaRPr lang="en-US" dirty="0"/>
          </a:p>
        </p:txBody>
      </p:sp>
      <p:sp>
        <p:nvSpPr>
          <p:cNvPr id="3" name="Content Placeholder 2"/>
          <p:cNvSpPr>
            <a:spLocks noGrp="1"/>
          </p:cNvSpPr>
          <p:nvPr>
            <p:ph idx="1"/>
          </p:nvPr>
        </p:nvSpPr>
        <p:spPr>
          <a:xfrm>
            <a:off x="525780" y="1108710"/>
            <a:ext cx="8355330" cy="5543550"/>
          </a:xfrm>
        </p:spPr>
        <p:txBody>
          <a:bodyPr>
            <a:normAutofit fontScale="25000" lnSpcReduction="20000"/>
          </a:bodyPr>
          <a:lstStyle/>
          <a:p>
            <a:pPr marL="0" indent="0">
              <a:buNone/>
            </a:pPr>
            <a:r>
              <a:rPr lang="en-US" sz="7200" dirty="0" smtClean="0"/>
              <a:t>Margins command can’t be used with multiple imputation so select a single imputation</a:t>
            </a:r>
          </a:p>
          <a:p>
            <a:pPr marL="0" indent="0">
              <a:buNone/>
            </a:pPr>
            <a:endParaRPr lang="en-US" sz="6400" dirty="0" smtClean="0"/>
          </a:p>
          <a:p>
            <a:pPr marL="0" indent="0">
              <a:buNone/>
            </a:pPr>
            <a:r>
              <a:rPr lang="en-US" sz="6400" dirty="0" smtClean="0"/>
              <a:t>mi extract 1</a:t>
            </a:r>
          </a:p>
          <a:p>
            <a:pPr marL="0" indent="0">
              <a:buNone/>
            </a:pPr>
            <a:r>
              <a:rPr lang="en-US" sz="6400" dirty="0" smtClean="0"/>
              <a:t> </a:t>
            </a:r>
            <a:r>
              <a:rPr lang="en-US" sz="6400" dirty="0" err="1" smtClean="0"/>
              <a:t>svy</a:t>
            </a:r>
            <a:r>
              <a:rPr lang="en-US" sz="6400" dirty="0" smtClean="0"/>
              <a:t>, </a:t>
            </a:r>
            <a:r>
              <a:rPr lang="en-US" sz="6400" dirty="0" err="1" smtClean="0"/>
              <a:t>subpop</a:t>
            </a:r>
            <a:r>
              <a:rPr lang="en-US" sz="6400" dirty="0" smtClean="0"/>
              <a:t>(</a:t>
            </a:r>
            <a:r>
              <a:rPr lang="en-US" sz="6400" dirty="0" err="1" smtClean="0"/>
              <a:t>subpop</a:t>
            </a:r>
            <a:r>
              <a:rPr lang="en-US" sz="6400" dirty="0" smtClean="0"/>
              <a:t>): logistic duration_6 </a:t>
            </a:r>
            <a:r>
              <a:rPr lang="en-US" sz="6400" dirty="0" err="1" smtClean="0"/>
              <a:t>i.poverty</a:t>
            </a:r>
            <a:r>
              <a:rPr lang="en-US" sz="6400" dirty="0" smtClean="0"/>
              <a:t> ib2.hisprace</a:t>
            </a:r>
          </a:p>
          <a:p>
            <a:pPr marL="0" indent="0">
              <a:buNone/>
            </a:pPr>
            <a:endParaRPr lang="en-US" dirty="0" smtClean="0"/>
          </a:p>
          <a:p>
            <a:pPr marL="1257300" lvl="3" indent="0">
              <a:buNone/>
            </a:pPr>
            <a:r>
              <a:rPr lang="en-US" sz="4800" dirty="0" smtClean="0"/>
              <a:t>Survey: Logistic regression</a:t>
            </a:r>
          </a:p>
          <a:p>
            <a:pPr marL="1257300" lvl="3" indent="0">
              <a:buNone/>
            </a:pPr>
            <a:endParaRPr lang="en-US" sz="4800" dirty="0" smtClean="0"/>
          </a:p>
          <a:p>
            <a:pPr marL="1257300" lvl="3" indent="0">
              <a:buNone/>
            </a:pPr>
            <a:r>
              <a:rPr lang="en-US" sz="4800" dirty="0" smtClean="0"/>
              <a:t>Number of strata   =        51                  Number of </a:t>
            </a:r>
            <a:r>
              <a:rPr lang="en-US" sz="4800" dirty="0" err="1" smtClean="0"/>
              <a:t>obs</a:t>
            </a:r>
            <a:r>
              <a:rPr lang="en-US" sz="4800" dirty="0" smtClean="0"/>
              <a:t>      =     90864</a:t>
            </a:r>
          </a:p>
          <a:p>
            <a:pPr marL="1257300" lvl="3" indent="0">
              <a:buNone/>
            </a:pPr>
            <a:r>
              <a:rPr lang="en-US" sz="4800" dirty="0" smtClean="0"/>
              <a:t>Number of PSUs     =     90864                  Population size    =  73009309</a:t>
            </a:r>
          </a:p>
          <a:p>
            <a:pPr marL="1257300" lvl="3" indent="0">
              <a:buNone/>
            </a:pPr>
            <a:r>
              <a:rPr lang="en-US" sz="4800" dirty="0" smtClean="0"/>
              <a:t>                                                </a:t>
            </a:r>
            <a:r>
              <a:rPr lang="en-US" sz="4800" dirty="0" err="1" smtClean="0"/>
              <a:t>Subpop</a:t>
            </a:r>
            <a:r>
              <a:rPr lang="en-US" sz="4800" dirty="0" smtClean="0"/>
              <a:t>. no. of </a:t>
            </a:r>
            <a:r>
              <a:rPr lang="en-US" sz="4800" dirty="0" err="1" smtClean="0"/>
              <a:t>obs</a:t>
            </a:r>
            <a:r>
              <a:rPr lang="en-US" sz="4800" dirty="0" smtClean="0"/>
              <a:t> =     26788</a:t>
            </a:r>
          </a:p>
          <a:p>
            <a:pPr marL="1257300" lvl="3" indent="0">
              <a:buNone/>
            </a:pPr>
            <a:r>
              <a:rPr lang="en-US" sz="4800" dirty="0" smtClean="0"/>
              <a:t>                                                </a:t>
            </a:r>
            <a:r>
              <a:rPr lang="en-US" sz="4800" dirty="0" err="1" smtClean="0"/>
              <a:t>Subpop</a:t>
            </a:r>
            <a:r>
              <a:rPr lang="en-US" sz="4800" dirty="0" smtClean="0"/>
              <a:t>. size       =  23731060</a:t>
            </a:r>
          </a:p>
          <a:p>
            <a:pPr marL="1257300" lvl="3" indent="0">
              <a:buNone/>
            </a:pPr>
            <a:r>
              <a:rPr lang="en-US" sz="4800" dirty="0" smtClean="0"/>
              <a:t>                                                Design </a:t>
            </a:r>
            <a:r>
              <a:rPr lang="en-US" sz="4800" dirty="0" err="1" smtClean="0"/>
              <a:t>df</a:t>
            </a:r>
            <a:r>
              <a:rPr lang="en-US" sz="4800" dirty="0" smtClean="0"/>
              <a:t>          =     90813</a:t>
            </a:r>
          </a:p>
          <a:p>
            <a:pPr marL="1257300" lvl="3" indent="0">
              <a:buNone/>
            </a:pPr>
            <a:r>
              <a:rPr lang="en-US" sz="4800" dirty="0" smtClean="0"/>
              <a:t>                                                F(   7,  90807)    =     18.12</a:t>
            </a:r>
          </a:p>
          <a:p>
            <a:pPr marL="1257300" lvl="3" indent="0">
              <a:buNone/>
            </a:pPr>
            <a:r>
              <a:rPr lang="en-US" sz="4800" dirty="0" smtClean="0"/>
              <a:t>                                                </a:t>
            </a:r>
            <a:r>
              <a:rPr lang="en-US" sz="4800" dirty="0" err="1" smtClean="0"/>
              <a:t>Prob</a:t>
            </a:r>
            <a:r>
              <a:rPr lang="en-US" sz="4800" dirty="0" smtClean="0"/>
              <a:t> &gt; F           =    0.0000</a:t>
            </a:r>
          </a:p>
          <a:p>
            <a:pPr marL="1257300" lvl="3" indent="0">
              <a:buNone/>
            </a:pPr>
            <a:endParaRPr lang="en-US" sz="4800" dirty="0" smtClean="0"/>
          </a:p>
          <a:p>
            <a:pPr marL="1257300" lvl="3" indent="0">
              <a:buNone/>
            </a:pPr>
            <a:r>
              <a:rPr lang="en-US" sz="4800" dirty="0" smtClean="0"/>
              <a:t>------------------------------------------------------------------------------</a:t>
            </a:r>
          </a:p>
          <a:p>
            <a:pPr marL="1257300" lvl="3" indent="0">
              <a:buNone/>
            </a:pPr>
            <a:r>
              <a:rPr lang="en-US" sz="4800" dirty="0" smtClean="0"/>
              <a:t>             |                        </a:t>
            </a:r>
            <a:r>
              <a:rPr lang="en-US" sz="4800" dirty="0" err="1" smtClean="0"/>
              <a:t>Linearized</a:t>
            </a:r>
            <a:endParaRPr lang="en-US" sz="4800" dirty="0" smtClean="0"/>
          </a:p>
          <a:p>
            <a:pPr marL="800100" lvl="2" indent="0">
              <a:buNone/>
            </a:pPr>
            <a:r>
              <a:rPr lang="en-US" sz="5200" dirty="0" smtClean="0"/>
              <a:t>    duration_6 | Odds Ratio   Std. Err.       t     P&gt;|t|     [95% Conf. Interval]</a:t>
            </a:r>
          </a:p>
          <a:p>
            <a:pPr marL="1257300" lvl="3" indent="0">
              <a:buNone/>
            </a:pPr>
            <a:r>
              <a:rPr lang="en-US" sz="4800" dirty="0" smtClean="0"/>
              <a:t>-------------+----------------------------------------------------------------</a:t>
            </a:r>
          </a:p>
          <a:p>
            <a:pPr marL="1257300" lvl="3" indent="0">
              <a:buNone/>
            </a:pPr>
            <a:r>
              <a:rPr lang="en-US" sz="4800" dirty="0" smtClean="0"/>
              <a:t>     poverty |</a:t>
            </a:r>
          </a:p>
          <a:p>
            <a:pPr marL="1257300" lvl="3" indent="0">
              <a:buNone/>
            </a:pPr>
            <a:r>
              <a:rPr lang="en-US" sz="4800" dirty="0" smtClean="0"/>
              <a:t>          2  |   1.140691   .1285676     1.17   0.243      .914592    1.422684</a:t>
            </a:r>
          </a:p>
          <a:p>
            <a:pPr marL="1257300" lvl="3" indent="0">
              <a:buNone/>
            </a:pPr>
            <a:r>
              <a:rPr lang="en-US" sz="4800" dirty="0" smtClean="0">
                <a:solidFill>
                  <a:srgbClr val="FF0000"/>
                </a:solidFill>
              </a:rPr>
              <a:t>          3  |   1.536017   .1523077     4.33   0.000     1.264713    1.865522</a:t>
            </a:r>
          </a:p>
          <a:p>
            <a:pPr marL="1257300" lvl="3" indent="0">
              <a:buNone/>
            </a:pPr>
            <a:r>
              <a:rPr lang="en-US" sz="4800" dirty="0" smtClean="0">
                <a:solidFill>
                  <a:srgbClr val="FF0000"/>
                </a:solidFill>
              </a:rPr>
              <a:t>          4  |   2.038324   .2077057     6.99   0.000     1.669301    2.488927</a:t>
            </a:r>
          </a:p>
          <a:p>
            <a:pPr marL="1257300" lvl="3" indent="0">
              <a:buNone/>
            </a:pPr>
            <a:r>
              <a:rPr lang="en-US" sz="4800" dirty="0" smtClean="0"/>
              <a:t>             |</a:t>
            </a:r>
          </a:p>
          <a:p>
            <a:pPr marL="1257300" lvl="3" indent="0">
              <a:buNone/>
            </a:pPr>
            <a:r>
              <a:rPr lang="en-US" sz="4800" dirty="0" smtClean="0"/>
              <a:t>    </a:t>
            </a:r>
            <a:r>
              <a:rPr lang="en-US" sz="4800" dirty="0" err="1" smtClean="0"/>
              <a:t>hisprace</a:t>
            </a:r>
            <a:r>
              <a:rPr lang="en-US" sz="4800" dirty="0" smtClean="0"/>
              <a:t> |</a:t>
            </a:r>
          </a:p>
          <a:p>
            <a:pPr marL="1257300" lvl="3" indent="0">
              <a:buNone/>
            </a:pPr>
            <a:r>
              <a:rPr lang="en-US" sz="4800" dirty="0" smtClean="0"/>
              <a:t>          </a:t>
            </a:r>
            <a:r>
              <a:rPr lang="en-US" sz="4800" dirty="0" smtClean="0">
                <a:solidFill>
                  <a:srgbClr val="FF0000"/>
                </a:solidFill>
              </a:rPr>
              <a:t>1  |   1.434233   .1391865     3.72   0.000     1.185804    1.734708</a:t>
            </a:r>
          </a:p>
          <a:p>
            <a:pPr marL="1257300" lvl="3" indent="0">
              <a:buNone/>
            </a:pPr>
            <a:r>
              <a:rPr lang="en-US" sz="4800" dirty="0" smtClean="0">
                <a:solidFill>
                  <a:srgbClr val="FF0000"/>
                </a:solidFill>
              </a:rPr>
              <a:t>          3  |   .5779241   .0574358    -5.52   0.000     .4756361    .7022096</a:t>
            </a:r>
          </a:p>
          <a:p>
            <a:pPr marL="1257300" lvl="3" indent="0">
              <a:buNone/>
            </a:pPr>
            <a:r>
              <a:rPr lang="en-US" sz="4800" dirty="0" smtClean="0"/>
              <a:t>          4  |    .962499   .1503845    -0.24   0.807     .7086039    1.307366</a:t>
            </a:r>
          </a:p>
          <a:p>
            <a:pPr marL="1257300" lvl="3" indent="0">
              <a:buNone/>
            </a:pPr>
            <a:r>
              <a:rPr lang="en-US" sz="4800" dirty="0" smtClean="0"/>
              <a:t>          5  |   1.269429   .2180257     1.39   0.165      .906592    1.777482</a:t>
            </a:r>
          </a:p>
          <a:p>
            <a:pPr marL="1257300" lvl="3" indent="0">
              <a:buNone/>
            </a:pPr>
            <a:r>
              <a:rPr lang="en-US" sz="4800" dirty="0" smtClean="0"/>
              <a:t>------------------------------------------------------------------------------</a:t>
            </a:r>
          </a:p>
          <a:p>
            <a:pPr marL="0" indent="0">
              <a:buNone/>
            </a:pPr>
            <a:endParaRPr lang="en-US" sz="4800" dirty="0"/>
          </a:p>
          <a:p>
            <a:endParaRPr lang="en-US" dirty="0" smtClean="0"/>
          </a:p>
          <a:p>
            <a:endParaRPr lang="en-US" dirty="0"/>
          </a:p>
        </p:txBody>
      </p:sp>
    </p:spTree>
    <p:extLst>
      <p:ext uri="{BB962C8B-B14F-4D97-AF65-F5344CB8AC3E}">
        <p14:creationId xmlns:p14="http://schemas.microsoft.com/office/powerpoint/2010/main" val="298488390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STATA Logistic: Relative Risk</a:t>
            </a:r>
            <a:endParaRPr lang="en-US" dirty="0"/>
          </a:p>
        </p:txBody>
      </p:sp>
      <p:sp>
        <p:nvSpPr>
          <p:cNvPr id="3" name="Content Placeholder 2"/>
          <p:cNvSpPr>
            <a:spLocks noGrp="1"/>
          </p:cNvSpPr>
          <p:nvPr>
            <p:ph idx="1"/>
          </p:nvPr>
        </p:nvSpPr>
        <p:spPr>
          <a:xfrm>
            <a:off x="457200" y="982980"/>
            <a:ext cx="8229600" cy="5143183"/>
          </a:xfrm>
        </p:spPr>
        <p:txBody>
          <a:bodyPr>
            <a:normAutofit fontScale="25000" lnSpcReduction="20000"/>
          </a:bodyPr>
          <a:lstStyle/>
          <a:p>
            <a:pPr>
              <a:buNone/>
            </a:pPr>
            <a:r>
              <a:rPr lang="en-US" sz="7200" dirty="0" smtClean="0"/>
              <a:t>- Use margins with the </a:t>
            </a:r>
            <a:r>
              <a:rPr lang="en-US" sz="7200" dirty="0" err="1" smtClean="0"/>
              <a:t>subpop</a:t>
            </a:r>
            <a:r>
              <a:rPr lang="en-US" sz="7200" dirty="0" smtClean="0"/>
              <a:t> since analyzing a subset of total sample (age&lt;=5)</a:t>
            </a:r>
          </a:p>
          <a:p>
            <a:pPr>
              <a:buNone/>
            </a:pPr>
            <a:r>
              <a:rPr lang="en-US" sz="7200" dirty="0" smtClean="0"/>
              <a:t>- Use </a:t>
            </a:r>
            <a:r>
              <a:rPr lang="en-US" sz="7200" dirty="0" err="1" smtClean="0"/>
              <a:t>vce</a:t>
            </a:r>
            <a:r>
              <a:rPr lang="en-US" sz="7200" dirty="0" smtClean="0"/>
              <a:t>(unconditional) to adjust SEs for survey design</a:t>
            </a:r>
          </a:p>
          <a:p>
            <a:pPr>
              <a:buFontTx/>
              <a:buChar char="-"/>
            </a:pPr>
            <a:endParaRPr lang="en-US" sz="4400" dirty="0" smtClean="0"/>
          </a:p>
          <a:p>
            <a:pPr>
              <a:buNone/>
            </a:pPr>
            <a:r>
              <a:rPr lang="en-US" sz="6400" dirty="0" err="1" smtClean="0"/>
              <a:t>svy</a:t>
            </a:r>
            <a:r>
              <a:rPr lang="en-US" sz="6400" dirty="0" smtClean="0"/>
              <a:t>, </a:t>
            </a:r>
            <a:r>
              <a:rPr lang="en-US" sz="6400" dirty="0" err="1" smtClean="0"/>
              <a:t>subpop</a:t>
            </a:r>
            <a:r>
              <a:rPr lang="en-US" sz="6400" dirty="0" smtClean="0"/>
              <a:t>(</a:t>
            </a:r>
            <a:r>
              <a:rPr lang="en-US" sz="6400" dirty="0" err="1" smtClean="0"/>
              <a:t>subpop</a:t>
            </a:r>
            <a:r>
              <a:rPr lang="en-US" sz="6400" dirty="0" smtClean="0"/>
              <a:t>): logistic duration_6 </a:t>
            </a:r>
            <a:r>
              <a:rPr lang="en-US" sz="6400" dirty="0" err="1" smtClean="0"/>
              <a:t>i.poverty</a:t>
            </a:r>
            <a:r>
              <a:rPr lang="en-US" sz="6400" dirty="0" smtClean="0"/>
              <a:t> ib2.hisprace</a:t>
            </a:r>
          </a:p>
          <a:p>
            <a:pPr>
              <a:buNone/>
            </a:pPr>
            <a:r>
              <a:rPr lang="en-US" sz="6400" dirty="0" smtClean="0"/>
              <a:t>margins  poverty, </a:t>
            </a:r>
            <a:r>
              <a:rPr lang="en-US" sz="6400" dirty="0" err="1" smtClean="0"/>
              <a:t>subpop</a:t>
            </a:r>
            <a:r>
              <a:rPr lang="en-US" sz="6400" dirty="0" smtClean="0"/>
              <a:t>(</a:t>
            </a:r>
            <a:r>
              <a:rPr lang="en-US" sz="6400" dirty="0" err="1" smtClean="0"/>
              <a:t>subpop</a:t>
            </a:r>
            <a:r>
              <a:rPr lang="en-US" sz="6400" dirty="0" smtClean="0"/>
              <a:t>) </a:t>
            </a:r>
            <a:r>
              <a:rPr lang="en-US" sz="6400" dirty="0" err="1" smtClean="0"/>
              <a:t>vce</a:t>
            </a:r>
            <a:r>
              <a:rPr lang="en-US" sz="6400" dirty="0" smtClean="0"/>
              <a:t>(unconditional) post</a:t>
            </a:r>
          </a:p>
          <a:p>
            <a:pPr>
              <a:buNone/>
            </a:pPr>
            <a:endParaRPr lang="en-US" sz="5600" dirty="0" smtClean="0"/>
          </a:p>
          <a:p>
            <a:pPr lvl="3">
              <a:buNone/>
            </a:pPr>
            <a:r>
              <a:rPr lang="en-US" sz="5600" dirty="0" smtClean="0"/>
              <a:t>Predictive margins                              Number of </a:t>
            </a:r>
            <a:r>
              <a:rPr lang="en-US" sz="5600" dirty="0" err="1" smtClean="0"/>
              <a:t>obs</a:t>
            </a:r>
            <a:r>
              <a:rPr lang="en-US" sz="5600" dirty="0" smtClean="0"/>
              <a:t>      =     90864</a:t>
            </a:r>
          </a:p>
          <a:p>
            <a:pPr lvl="3">
              <a:buNone/>
            </a:pPr>
            <a:r>
              <a:rPr lang="en-US" sz="5600" dirty="0" smtClean="0"/>
              <a:t>                                                </a:t>
            </a:r>
            <a:r>
              <a:rPr lang="en-US" sz="5600" dirty="0" err="1" smtClean="0"/>
              <a:t>Subpop</a:t>
            </a:r>
            <a:r>
              <a:rPr lang="en-US" sz="5600" dirty="0" smtClean="0"/>
              <a:t>. no. of </a:t>
            </a:r>
            <a:r>
              <a:rPr lang="en-US" sz="5600" dirty="0" err="1" smtClean="0"/>
              <a:t>obs</a:t>
            </a:r>
            <a:r>
              <a:rPr lang="en-US" sz="5600" dirty="0" smtClean="0"/>
              <a:t> =     26788</a:t>
            </a:r>
          </a:p>
          <a:p>
            <a:pPr lvl="3">
              <a:buNone/>
            </a:pPr>
            <a:r>
              <a:rPr lang="en-US" sz="5600" dirty="0" smtClean="0"/>
              <a:t>Expression   : Pr(duration_6), predict()</a:t>
            </a:r>
          </a:p>
          <a:p>
            <a:pPr lvl="3">
              <a:buNone/>
            </a:pPr>
            <a:r>
              <a:rPr lang="en-US" sz="5600" dirty="0" smtClean="0"/>
              <a:t>------------------------------------------------------------------------------</a:t>
            </a:r>
          </a:p>
          <a:p>
            <a:pPr lvl="3">
              <a:buNone/>
            </a:pPr>
            <a:r>
              <a:rPr lang="en-US" sz="5600" dirty="0" smtClean="0"/>
              <a:t>             |                   </a:t>
            </a:r>
            <a:r>
              <a:rPr lang="en-US" sz="5600" dirty="0" err="1" smtClean="0"/>
              <a:t>Linearized</a:t>
            </a:r>
            <a:endParaRPr lang="en-US" sz="5600" dirty="0" smtClean="0"/>
          </a:p>
          <a:p>
            <a:pPr lvl="3">
              <a:buNone/>
            </a:pPr>
            <a:r>
              <a:rPr lang="en-US" sz="5600" dirty="0" smtClean="0"/>
              <a:t>             |     Margin   Std. Err.      t    P&gt;|t|     [95% Conf. Interval]</a:t>
            </a:r>
          </a:p>
          <a:p>
            <a:pPr lvl="3">
              <a:buNone/>
            </a:pPr>
            <a:r>
              <a:rPr lang="en-US" sz="5600" dirty="0" smtClean="0"/>
              <a:t>-------------+----------------------------------------------------------------</a:t>
            </a:r>
          </a:p>
          <a:p>
            <a:pPr lvl="3">
              <a:buNone/>
            </a:pPr>
            <a:r>
              <a:rPr lang="en-US" sz="5600" dirty="0" smtClean="0"/>
              <a:t>     poverty |</a:t>
            </a:r>
          </a:p>
          <a:p>
            <a:pPr lvl="3">
              <a:buNone/>
            </a:pPr>
            <a:r>
              <a:rPr lang="en-US" sz="5600" dirty="0" smtClean="0"/>
              <a:t>          1  |   .3715442   .0188056    19.76   0.000     .3346855    .4084029</a:t>
            </a:r>
          </a:p>
          <a:p>
            <a:pPr lvl="3">
              <a:buNone/>
            </a:pPr>
            <a:r>
              <a:rPr lang="en-US" sz="5600" dirty="0" smtClean="0"/>
              <a:t>          2  |   .4022819     .01741       23.11   0.000     .3681585    .4364054</a:t>
            </a:r>
          </a:p>
          <a:p>
            <a:pPr lvl="3">
              <a:buNone/>
            </a:pPr>
            <a:r>
              <a:rPr lang="en-US" sz="5600" dirty="0" smtClean="0"/>
              <a:t>          3  |   .4742277   .0131662    36.02   0.000      .448422    .5000334</a:t>
            </a:r>
          </a:p>
          <a:p>
            <a:pPr lvl="3">
              <a:buNone/>
            </a:pPr>
            <a:r>
              <a:rPr lang="en-US" sz="5600" dirty="0" smtClean="0"/>
              <a:t>          4  |   .5436441   .0141145    38.52   0.000     .5159799    .5713082</a:t>
            </a:r>
          </a:p>
          <a:p>
            <a:pPr lvl="3">
              <a:buNone/>
            </a:pPr>
            <a:r>
              <a:rPr lang="en-US" sz="5600" dirty="0" smtClean="0"/>
              <a:t>------------------------------------------------------------------------------</a:t>
            </a:r>
          </a:p>
          <a:p>
            <a:pPr lvl="3">
              <a:buNone/>
            </a:pPr>
            <a:endParaRPr lang="en-US" sz="5600" dirty="0" smtClean="0"/>
          </a:p>
          <a:p>
            <a:pPr lvl="3">
              <a:buNone/>
            </a:pPr>
            <a:r>
              <a:rPr lang="en-US" sz="5600" dirty="0" smtClean="0"/>
              <a:t>. </a:t>
            </a:r>
            <a:r>
              <a:rPr lang="en-US" sz="5600" dirty="0" err="1" smtClean="0"/>
              <a:t>nlcom</a:t>
            </a:r>
            <a:r>
              <a:rPr lang="en-US" sz="5600" dirty="0" smtClean="0"/>
              <a:t> _b[4.poverty] / _b[1.poverty]</a:t>
            </a:r>
          </a:p>
          <a:p>
            <a:pPr lvl="3">
              <a:buNone/>
            </a:pPr>
            <a:r>
              <a:rPr lang="en-US" sz="5600" dirty="0" smtClean="0"/>
              <a:t>       _nl_1:  _b[4.poverty] / _b[1.poverty]</a:t>
            </a:r>
          </a:p>
          <a:p>
            <a:pPr lvl="3">
              <a:buNone/>
            </a:pPr>
            <a:r>
              <a:rPr lang="en-US" sz="5600" dirty="0" smtClean="0"/>
              <a:t>------------------------------------------------------------------------------</a:t>
            </a:r>
          </a:p>
          <a:p>
            <a:pPr lvl="3">
              <a:buNone/>
            </a:pPr>
            <a:r>
              <a:rPr lang="en-US" sz="5600" dirty="0" smtClean="0"/>
              <a:t>             |      </a:t>
            </a:r>
            <a:r>
              <a:rPr lang="en-US" sz="5600" dirty="0" err="1" smtClean="0"/>
              <a:t>Coef</a:t>
            </a:r>
            <a:r>
              <a:rPr lang="en-US" sz="5600" dirty="0" smtClean="0"/>
              <a:t>.   Std. Err.      t    P&gt;|t|     [95% Conf. Interval]</a:t>
            </a:r>
          </a:p>
          <a:p>
            <a:pPr lvl="3">
              <a:buNone/>
            </a:pPr>
            <a:r>
              <a:rPr lang="en-US" sz="5600" dirty="0" smtClean="0"/>
              <a:t>-------------+----------------------------------------------------------------</a:t>
            </a:r>
          </a:p>
          <a:p>
            <a:pPr lvl="3">
              <a:buNone/>
            </a:pPr>
            <a:r>
              <a:rPr lang="en-US" sz="5600" dirty="0" smtClean="0"/>
              <a:t>       _nl_1 |   </a:t>
            </a:r>
            <a:r>
              <a:rPr lang="en-US" sz="5600" dirty="0" smtClean="0">
                <a:solidFill>
                  <a:srgbClr val="FF0000"/>
                </a:solidFill>
              </a:rPr>
              <a:t>1.463202   .0844512    17.33   0.000     1.297678    1.628725</a:t>
            </a:r>
          </a:p>
          <a:p>
            <a:pPr lvl="3">
              <a:buNone/>
            </a:pPr>
            <a:r>
              <a:rPr lang="en-US" sz="5600" dirty="0" smtClean="0"/>
              <a:t>------------------------------------------------------------------------------</a:t>
            </a:r>
          </a:p>
          <a:p>
            <a:endParaRPr lang="en-US" sz="4000" dirty="0"/>
          </a:p>
        </p:txBody>
      </p:sp>
    </p:spTree>
    <p:extLst>
      <p:ext uri="{BB962C8B-B14F-4D97-AF65-F5344CB8AC3E}">
        <p14:creationId xmlns:p14="http://schemas.microsoft.com/office/powerpoint/2010/main" val="120460975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STATA Logistic: Risk Difference</a:t>
            </a:r>
            <a:endParaRPr lang="en-US" dirty="0"/>
          </a:p>
        </p:txBody>
      </p:sp>
      <p:sp>
        <p:nvSpPr>
          <p:cNvPr id="3" name="Content Placeholder 2"/>
          <p:cNvSpPr>
            <a:spLocks noGrp="1"/>
          </p:cNvSpPr>
          <p:nvPr>
            <p:ph idx="1"/>
          </p:nvPr>
        </p:nvSpPr>
        <p:spPr>
          <a:xfrm>
            <a:off x="457200" y="1143000"/>
            <a:ext cx="8229600" cy="5562600"/>
          </a:xfrm>
        </p:spPr>
        <p:txBody>
          <a:bodyPr>
            <a:normAutofit fontScale="47500" lnSpcReduction="20000"/>
          </a:bodyPr>
          <a:lstStyle/>
          <a:p>
            <a:pPr marL="0" indent="0">
              <a:buNone/>
            </a:pPr>
            <a:r>
              <a:rPr lang="en-US" sz="4000" dirty="0" err="1" smtClean="0"/>
              <a:t>svy</a:t>
            </a:r>
            <a:r>
              <a:rPr lang="en-US" sz="4000" dirty="0" smtClean="0"/>
              <a:t>, </a:t>
            </a:r>
            <a:r>
              <a:rPr lang="en-US" sz="4000" dirty="0" err="1" smtClean="0"/>
              <a:t>subpop</a:t>
            </a:r>
            <a:r>
              <a:rPr lang="en-US" sz="4000" dirty="0" smtClean="0"/>
              <a:t>(</a:t>
            </a:r>
            <a:r>
              <a:rPr lang="en-US" sz="4000" dirty="0" err="1" smtClean="0"/>
              <a:t>subpop</a:t>
            </a:r>
            <a:r>
              <a:rPr lang="en-US" sz="4000" dirty="0" smtClean="0"/>
              <a:t>): logistic duration_6 </a:t>
            </a:r>
            <a:r>
              <a:rPr lang="en-US" sz="4000" dirty="0" err="1" smtClean="0"/>
              <a:t>i.poverty</a:t>
            </a:r>
            <a:r>
              <a:rPr lang="en-US" sz="4000" dirty="0" smtClean="0"/>
              <a:t> ib2.hisprace</a:t>
            </a:r>
          </a:p>
          <a:p>
            <a:pPr marL="0" indent="0">
              <a:buNone/>
            </a:pPr>
            <a:r>
              <a:rPr lang="en-US" sz="3800" dirty="0" smtClean="0"/>
              <a:t>margins, </a:t>
            </a:r>
            <a:r>
              <a:rPr lang="en-US" sz="3800" dirty="0" err="1" smtClean="0"/>
              <a:t>subpop</a:t>
            </a:r>
            <a:r>
              <a:rPr lang="en-US" sz="3800" dirty="0" smtClean="0"/>
              <a:t>(</a:t>
            </a:r>
            <a:r>
              <a:rPr lang="en-US" sz="3800" dirty="0" err="1" smtClean="0"/>
              <a:t>subpop</a:t>
            </a:r>
            <a:r>
              <a:rPr lang="en-US" sz="3800" dirty="0" smtClean="0"/>
              <a:t>) </a:t>
            </a:r>
            <a:r>
              <a:rPr lang="en-US" sz="3800" dirty="0" err="1" smtClean="0"/>
              <a:t>dydx</a:t>
            </a:r>
            <a:r>
              <a:rPr lang="en-US" sz="3800" dirty="0" smtClean="0"/>
              <a:t>(*) </a:t>
            </a:r>
            <a:r>
              <a:rPr lang="en-US" sz="3800" dirty="0" err="1" smtClean="0"/>
              <a:t>vce</a:t>
            </a:r>
            <a:r>
              <a:rPr lang="en-US" sz="3800" dirty="0" smtClean="0"/>
              <a:t>(unconditional)</a:t>
            </a:r>
          </a:p>
          <a:p>
            <a:pPr marL="0" indent="0">
              <a:buNone/>
            </a:pPr>
            <a:endParaRPr lang="en-US" sz="3800" dirty="0" smtClean="0"/>
          </a:p>
          <a:p>
            <a:pPr marL="800100" lvl="2" indent="0">
              <a:buNone/>
            </a:pPr>
            <a:r>
              <a:rPr lang="en-US" sz="3000" dirty="0" smtClean="0"/>
              <a:t>Average marginal effects                        Number of </a:t>
            </a:r>
            <a:r>
              <a:rPr lang="en-US" sz="3000" dirty="0" err="1" smtClean="0"/>
              <a:t>obs</a:t>
            </a:r>
            <a:r>
              <a:rPr lang="en-US" sz="3000" dirty="0" smtClean="0"/>
              <a:t>      =     90864</a:t>
            </a:r>
          </a:p>
          <a:p>
            <a:pPr marL="800100" lvl="2" indent="0">
              <a:buNone/>
            </a:pPr>
            <a:r>
              <a:rPr lang="en-US" sz="3000" dirty="0" smtClean="0"/>
              <a:t>                                                </a:t>
            </a:r>
            <a:r>
              <a:rPr lang="en-US" sz="3000" dirty="0" err="1" smtClean="0"/>
              <a:t>Subpop</a:t>
            </a:r>
            <a:r>
              <a:rPr lang="en-US" sz="3000" dirty="0" smtClean="0"/>
              <a:t>. no. of </a:t>
            </a:r>
            <a:r>
              <a:rPr lang="en-US" sz="3000" dirty="0" err="1" smtClean="0"/>
              <a:t>obs</a:t>
            </a:r>
            <a:r>
              <a:rPr lang="en-US" sz="3000" dirty="0" smtClean="0"/>
              <a:t> =     26788</a:t>
            </a:r>
          </a:p>
          <a:p>
            <a:pPr marL="800100" lvl="2" indent="0">
              <a:buNone/>
            </a:pPr>
            <a:endParaRPr lang="en-US" sz="3000" dirty="0" smtClean="0"/>
          </a:p>
          <a:p>
            <a:pPr marL="800100" lvl="2" indent="0">
              <a:buNone/>
            </a:pPr>
            <a:r>
              <a:rPr lang="en-US" sz="3000" dirty="0" smtClean="0"/>
              <a:t>Expression   : Pr(duration_6), predict()</a:t>
            </a:r>
          </a:p>
          <a:p>
            <a:pPr marL="800100" lvl="2" indent="0">
              <a:buNone/>
            </a:pPr>
            <a:r>
              <a:rPr lang="en-US" sz="3000" dirty="0" err="1" smtClean="0"/>
              <a:t>dy</a:t>
            </a:r>
            <a:r>
              <a:rPr lang="en-US" sz="3000" dirty="0" smtClean="0"/>
              <a:t>/</a:t>
            </a:r>
            <a:r>
              <a:rPr lang="en-US" sz="3000" dirty="0" err="1" smtClean="0"/>
              <a:t>dx</a:t>
            </a:r>
            <a:r>
              <a:rPr lang="en-US" sz="3000" dirty="0" smtClean="0"/>
              <a:t> </a:t>
            </a:r>
            <a:r>
              <a:rPr lang="en-US" sz="3000" dirty="0" err="1" smtClean="0"/>
              <a:t>w.r.t</a:t>
            </a:r>
            <a:r>
              <a:rPr lang="en-US" sz="3000" dirty="0" smtClean="0"/>
              <a:t>. : 2.poverty 3.poverty 4.poverty 1.hisprace 3.hisprace 4.hisprace 5.hisprace</a:t>
            </a:r>
          </a:p>
          <a:p>
            <a:pPr marL="800100" lvl="2" indent="0">
              <a:buNone/>
            </a:pPr>
            <a:endParaRPr lang="en-US" sz="3000" dirty="0" smtClean="0"/>
          </a:p>
          <a:p>
            <a:pPr marL="800100" lvl="2" indent="0">
              <a:buNone/>
            </a:pPr>
            <a:r>
              <a:rPr lang="en-US" sz="3000" dirty="0" smtClean="0"/>
              <a:t>------------------------------------------------------------------------------</a:t>
            </a:r>
          </a:p>
          <a:p>
            <a:pPr marL="800100" lvl="2" indent="0">
              <a:buNone/>
            </a:pPr>
            <a:r>
              <a:rPr lang="en-US" sz="3000" dirty="0" smtClean="0"/>
              <a:t>             |             </a:t>
            </a:r>
            <a:r>
              <a:rPr lang="en-US" sz="3000" dirty="0" err="1" smtClean="0"/>
              <a:t>Linearized</a:t>
            </a:r>
            <a:endParaRPr lang="en-US" sz="3000" dirty="0" smtClean="0"/>
          </a:p>
          <a:p>
            <a:pPr marL="800100" lvl="2" indent="0">
              <a:buNone/>
            </a:pPr>
            <a:r>
              <a:rPr lang="en-US" sz="3000" dirty="0" smtClean="0"/>
              <a:t>             |      </a:t>
            </a:r>
            <a:r>
              <a:rPr lang="en-US" sz="3000" dirty="0" err="1" smtClean="0"/>
              <a:t>dy</a:t>
            </a:r>
            <a:r>
              <a:rPr lang="en-US" sz="3000" dirty="0" smtClean="0"/>
              <a:t>/</a:t>
            </a:r>
            <a:r>
              <a:rPr lang="en-US" sz="3000" dirty="0" err="1" smtClean="0"/>
              <a:t>dx</a:t>
            </a:r>
            <a:r>
              <a:rPr lang="en-US" sz="3000" dirty="0" smtClean="0"/>
              <a:t>   Std. Err.      t    P&gt;|t|     [95% Conf. Interval]</a:t>
            </a:r>
          </a:p>
          <a:p>
            <a:pPr marL="800100" lvl="2" indent="0">
              <a:buNone/>
            </a:pPr>
            <a:r>
              <a:rPr lang="en-US" sz="3000" dirty="0" smtClean="0"/>
              <a:t>-------------+----------------------------------------------------------------</a:t>
            </a:r>
          </a:p>
          <a:p>
            <a:pPr marL="800100" lvl="2" indent="0">
              <a:buNone/>
            </a:pPr>
            <a:r>
              <a:rPr lang="en-US" sz="3000" dirty="0" smtClean="0"/>
              <a:t>     poverty |</a:t>
            </a:r>
          </a:p>
          <a:p>
            <a:pPr marL="800100" lvl="2" indent="0">
              <a:buNone/>
            </a:pPr>
            <a:r>
              <a:rPr lang="en-US" sz="3000" dirty="0" smtClean="0"/>
              <a:t>          2  |   .0307377   .0262696     1.17   0.242    -.0207504    .0822258</a:t>
            </a:r>
          </a:p>
          <a:p>
            <a:pPr marL="800100" lvl="2" indent="0">
              <a:buNone/>
            </a:pPr>
            <a:r>
              <a:rPr lang="en-US" sz="3000" dirty="0" smtClean="0"/>
              <a:t>          </a:t>
            </a:r>
            <a:r>
              <a:rPr lang="en-US" sz="3000" dirty="0" smtClean="0">
                <a:solidFill>
                  <a:srgbClr val="FF0000"/>
                </a:solidFill>
              </a:rPr>
              <a:t>3  |   .1026835   .0232695     4.41   0.000     .0570756    .1482914</a:t>
            </a:r>
          </a:p>
          <a:p>
            <a:pPr marL="800100" lvl="2" indent="0">
              <a:buNone/>
            </a:pPr>
            <a:r>
              <a:rPr lang="en-US" sz="3000" dirty="0" smtClean="0">
                <a:solidFill>
                  <a:srgbClr val="FF0000"/>
                </a:solidFill>
              </a:rPr>
              <a:t>          4  |   .1720999   .0239191     7.20   0.000     .1252187     .218981</a:t>
            </a:r>
          </a:p>
          <a:p>
            <a:pPr marL="800100" lvl="2" indent="0">
              <a:buNone/>
            </a:pPr>
            <a:r>
              <a:rPr lang="en-US" sz="3000" dirty="0" smtClean="0"/>
              <a:t>             |</a:t>
            </a:r>
          </a:p>
          <a:p>
            <a:pPr marL="800100" lvl="2" indent="0">
              <a:buNone/>
            </a:pPr>
            <a:r>
              <a:rPr lang="en-US" sz="3000" dirty="0" smtClean="0"/>
              <a:t>    </a:t>
            </a:r>
            <a:r>
              <a:rPr lang="en-US" sz="3000" dirty="0" err="1" smtClean="0"/>
              <a:t>hisprace</a:t>
            </a:r>
            <a:r>
              <a:rPr lang="en-US" sz="3000" dirty="0" smtClean="0"/>
              <a:t> |</a:t>
            </a:r>
          </a:p>
          <a:p>
            <a:pPr marL="800100" lvl="2" indent="0">
              <a:buNone/>
            </a:pPr>
            <a:r>
              <a:rPr lang="en-US" sz="3000" dirty="0" smtClean="0">
                <a:solidFill>
                  <a:srgbClr val="FF0000"/>
                </a:solidFill>
              </a:rPr>
              <a:t>          1  |   .0882572   .0235793     3.74   0.000     .0420419    .1344724</a:t>
            </a:r>
          </a:p>
          <a:p>
            <a:pPr marL="800100" lvl="2" indent="0">
              <a:buNone/>
            </a:pPr>
            <a:r>
              <a:rPr lang="en-US" sz="3000" dirty="0" smtClean="0">
                <a:solidFill>
                  <a:srgbClr val="FF0000"/>
                </a:solidFill>
              </a:rPr>
              <a:t>          3  |  -.1267507   .0218456    -5.80   0.000    -.1695679   -.0839335</a:t>
            </a:r>
          </a:p>
          <a:p>
            <a:pPr marL="800100" lvl="2" indent="0">
              <a:buNone/>
            </a:pPr>
            <a:r>
              <a:rPr lang="en-US" sz="3000" dirty="0" smtClean="0"/>
              <a:t>          4  |  -.0092649    .037804    -0.25   0.806    -.0833604    .0648305</a:t>
            </a:r>
          </a:p>
          <a:p>
            <a:pPr marL="800100" lvl="2" indent="0">
              <a:buNone/>
            </a:pPr>
            <a:r>
              <a:rPr lang="en-US" sz="3000" dirty="0" smtClean="0"/>
              <a:t>          5  |   .0583686   .0421401     1.39   0.166    -.0242256    .1409629</a:t>
            </a:r>
          </a:p>
          <a:p>
            <a:pPr marL="800100" lvl="2" indent="0">
              <a:buNone/>
            </a:pPr>
            <a:r>
              <a:rPr lang="en-US" sz="3000" dirty="0" smtClean="0"/>
              <a:t>------------------------------------------------------------------------------</a:t>
            </a:r>
            <a:endParaRPr lang="en-US" dirty="0"/>
          </a:p>
        </p:txBody>
      </p:sp>
    </p:spTree>
    <p:extLst>
      <p:ext uri="{BB962C8B-B14F-4D97-AF65-F5344CB8AC3E}">
        <p14:creationId xmlns:p14="http://schemas.microsoft.com/office/powerpoint/2010/main" val="5829832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Literature Examples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53766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95" y="-20782"/>
            <a:ext cx="8229600" cy="1143000"/>
          </a:xfrm>
        </p:spPr>
        <p:txBody>
          <a:bodyPr/>
          <a:lstStyle/>
          <a:p>
            <a:r>
              <a:rPr lang="en-US" dirty="0" smtClean="0"/>
              <a:t>Maternity Leave &amp; Breastfeeding</a:t>
            </a:r>
            <a:endParaRPr lang="en-US" dirty="0"/>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06" y="990600"/>
            <a:ext cx="9007177" cy="4943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6324600"/>
            <a:ext cx="8077200" cy="461665"/>
          </a:xfrm>
          <a:prstGeom prst="rect">
            <a:avLst/>
          </a:prstGeom>
          <a:noFill/>
        </p:spPr>
        <p:txBody>
          <a:bodyPr wrap="square" rtlCol="0">
            <a:spAutoFit/>
          </a:bodyPr>
          <a:lstStyle/>
          <a:p>
            <a:r>
              <a:rPr lang="en-US" sz="1200" dirty="0" err="1"/>
              <a:t>Ogbuanu</a:t>
            </a:r>
            <a:r>
              <a:rPr lang="en-US" sz="1200" dirty="0"/>
              <a:t> C, Glover S, </a:t>
            </a:r>
            <a:r>
              <a:rPr lang="en-US" sz="1200" dirty="0" err="1"/>
              <a:t>Probst</a:t>
            </a:r>
            <a:r>
              <a:rPr lang="en-US" sz="1200" dirty="0"/>
              <a:t> J, Liu J, Hussey J. The effect of maternity leave length and time of return to work on breastfeeding. Pediatrics. 2011 Jun;127(6):e1414-27.</a:t>
            </a:r>
          </a:p>
        </p:txBody>
      </p:sp>
    </p:spTree>
    <p:extLst>
      <p:ext uri="{BB962C8B-B14F-4D97-AF65-F5344CB8AC3E}">
        <p14:creationId xmlns:p14="http://schemas.microsoft.com/office/powerpoint/2010/main" val="3457209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Example</a:t>
            </a:r>
            <a:endParaRPr lang="en-US" dirty="0"/>
          </a:p>
        </p:txBody>
      </p:sp>
      <p:sp>
        <p:nvSpPr>
          <p:cNvPr id="3" name="Content Placeholder 2"/>
          <p:cNvSpPr>
            <a:spLocks noGrp="1"/>
          </p:cNvSpPr>
          <p:nvPr>
            <p:ph idx="1"/>
          </p:nvPr>
        </p:nvSpPr>
        <p:spPr/>
        <p:txBody>
          <a:bodyPr/>
          <a:lstStyle/>
          <a:p>
            <a:r>
              <a:rPr lang="en-US" dirty="0" smtClean="0"/>
              <a:t>Many public health problems are not very rare</a:t>
            </a:r>
          </a:p>
          <a:p>
            <a:pPr lvl="1"/>
            <a:r>
              <a:rPr lang="en-US" dirty="0" smtClean="0"/>
              <a:t>Diabetes, Hypertension, Obesity</a:t>
            </a:r>
          </a:p>
          <a:p>
            <a:pPr lvl="1"/>
            <a:endParaRPr lang="en-US" dirty="0"/>
          </a:p>
          <a:p>
            <a:pPr lvl="1"/>
            <a:endParaRPr lang="en-US" dirty="0" smtClean="0"/>
          </a:p>
          <a:p>
            <a:pPr lvl="1"/>
            <a:endParaRPr lang="en-US" dirty="0"/>
          </a:p>
          <a:p>
            <a:pPr lvl="1"/>
            <a:endParaRPr lang="en-US" dirty="0" smtClean="0"/>
          </a:p>
          <a:p>
            <a:pPr lvl="1"/>
            <a:r>
              <a:rPr lang="en-US" dirty="0" smtClean="0"/>
              <a:t>RR = .50/.35 = 1.43</a:t>
            </a:r>
          </a:p>
          <a:p>
            <a:pPr lvl="1"/>
            <a:r>
              <a:rPr lang="en-US" dirty="0" smtClean="0"/>
              <a:t>OR = (0.50/0.50)/(0.35/0.65) = 1.86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08031940"/>
              </p:ext>
            </p:extLst>
          </p:nvPr>
        </p:nvGraphicFramePr>
        <p:xfrm>
          <a:off x="1447800" y="3048000"/>
          <a:ext cx="3302000" cy="1435946"/>
        </p:xfrm>
        <a:graphic>
          <a:graphicData uri="http://schemas.openxmlformats.org/drawingml/2006/table">
            <a:tbl>
              <a:tblPr firstRow="1" bandRow="1">
                <a:tableStyleId>{5C22544A-7EE6-4342-B048-85BDC9FD1C3A}</a:tableStyleId>
              </a:tblPr>
              <a:tblGrid>
                <a:gridCol w="1651000"/>
                <a:gridCol w="1651000"/>
              </a:tblGrid>
              <a:tr h="397933">
                <a:tc>
                  <a:txBody>
                    <a:bodyPr/>
                    <a:lstStyle/>
                    <a:p>
                      <a:r>
                        <a:rPr lang="en-US" dirty="0" smtClean="0"/>
                        <a:t>Risk Factor</a:t>
                      </a:r>
                      <a:endParaRPr lang="en-US" dirty="0"/>
                    </a:p>
                  </a:txBody>
                  <a:tcPr/>
                </a:tc>
                <a:tc>
                  <a:txBody>
                    <a:bodyPr/>
                    <a:lstStyle/>
                    <a:p>
                      <a:pPr algn="ctr"/>
                      <a:r>
                        <a:rPr lang="en-US" dirty="0" smtClean="0"/>
                        <a:t>Outcome</a:t>
                      </a:r>
                    </a:p>
                    <a:p>
                      <a:pPr algn="ctr"/>
                      <a:r>
                        <a:rPr lang="en-US" dirty="0" smtClean="0"/>
                        <a:t>+</a:t>
                      </a:r>
                      <a:endParaRPr lang="en-US" dirty="0"/>
                    </a:p>
                  </a:txBody>
                  <a:tcPr/>
                </a:tc>
              </a:tr>
              <a:tr h="397933">
                <a:tc>
                  <a:txBody>
                    <a:bodyPr/>
                    <a:lstStyle/>
                    <a:p>
                      <a:pPr algn="ctr"/>
                      <a:r>
                        <a:rPr lang="en-US" dirty="0" smtClean="0"/>
                        <a:t>-</a:t>
                      </a:r>
                    </a:p>
                  </a:txBody>
                  <a:tcPr/>
                </a:tc>
                <a:tc>
                  <a:txBody>
                    <a:bodyPr/>
                    <a:lstStyle/>
                    <a:p>
                      <a:pPr algn="ctr"/>
                      <a:r>
                        <a:rPr lang="en-US" dirty="0" smtClean="0"/>
                        <a:t>35%</a:t>
                      </a:r>
                      <a:endParaRPr lang="en-US" dirty="0"/>
                    </a:p>
                  </a:txBody>
                  <a:tcPr/>
                </a:tc>
              </a:tr>
              <a:tr h="397933">
                <a:tc>
                  <a:txBody>
                    <a:bodyPr/>
                    <a:lstStyle/>
                    <a:p>
                      <a:pPr algn="ctr"/>
                      <a:r>
                        <a:rPr lang="en-US" dirty="0" smtClean="0"/>
                        <a:t>+</a:t>
                      </a:r>
                      <a:endParaRPr lang="en-US" dirty="0"/>
                    </a:p>
                  </a:txBody>
                  <a:tcPr/>
                </a:tc>
                <a:tc>
                  <a:txBody>
                    <a:bodyPr/>
                    <a:lstStyle/>
                    <a:p>
                      <a:pPr algn="ctr"/>
                      <a:r>
                        <a:rPr lang="en-US" dirty="0" smtClean="0"/>
                        <a:t>50%</a:t>
                      </a:r>
                      <a:endParaRPr lang="en-US" dirty="0"/>
                    </a:p>
                  </a:txBody>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IVF and Maternal Age</a:t>
            </a:r>
            <a:endParaRPr lang="en-US" dirty="0"/>
          </a:p>
        </p:txBody>
      </p:sp>
      <p:sp>
        <p:nvSpPr>
          <p:cNvPr id="3" name="Content Placeholder 2"/>
          <p:cNvSpPr>
            <a:spLocks noGrp="1"/>
          </p:cNvSpPr>
          <p:nvPr>
            <p:ph idx="1"/>
          </p:nvPr>
        </p:nvSpPr>
        <p:spPr>
          <a:xfrm>
            <a:off x="457200" y="6420090"/>
            <a:ext cx="8229600" cy="413651"/>
          </a:xfrm>
        </p:spPr>
        <p:txBody>
          <a:bodyPr>
            <a:normAutofit fontScale="40000" lnSpcReduction="20000"/>
          </a:bodyPr>
          <a:lstStyle/>
          <a:p>
            <a:pPr marL="0" indent="0">
              <a:buNone/>
            </a:pPr>
            <a:r>
              <a:rPr lang="en-US" dirty="0" err="1"/>
              <a:t>Lawlor</a:t>
            </a:r>
            <a:r>
              <a:rPr lang="en-US" dirty="0"/>
              <a:t> DA, Nelson SM. Effect of age on decisions about the numbers of embryos to transfer in assisted conception: a prospective study. Lancet. 2012 Feb 11;379(9815):521-7.</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990600"/>
            <a:ext cx="7467600" cy="52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4127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Perinatal Disparities</a:t>
            </a:r>
            <a:endParaRPr lang="en-US" dirty="0"/>
          </a:p>
        </p:txBody>
      </p:sp>
      <p:pic>
        <p:nvPicPr>
          <p:cNvPr id="68611" name="Picture 3"/>
          <p:cNvPicPr>
            <a:picLocks noGrp="1" noChangeAspect="1" noChangeArrowheads="1"/>
          </p:cNvPicPr>
          <p:nvPr>
            <p:ph idx="1"/>
          </p:nvPr>
        </p:nvPicPr>
        <p:blipFill>
          <a:blip r:embed="rId2" cstate="print"/>
          <a:srcRect/>
          <a:stretch>
            <a:fillRect/>
          </a:stretch>
        </p:blipFill>
        <p:spPr bwMode="auto">
          <a:xfrm rot="5400000">
            <a:off x="2966344" y="-1224655"/>
            <a:ext cx="3505201" cy="8850112"/>
          </a:xfrm>
          <a:prstGeom prst="rect">
            <a:avLst/>
          </a:prstGeom>
          <a:noFill/>
          <a:ln w="9525">
            <a:noFill/>
            <a:miter lim="800000"/>
            <a:headEnd/>
            <a:tailEnd/>
          </a:ln>
        </p:spPr>
      </p:pic>
      <p:sp>
        <p:nvSpPr>
          <p:cNvPr id="6" name="TextBox 5"/>
          <p:cNvSpPr txBox="1"/>
          <p:nvPr/>
        </p:nvSpPr>
        <p:spPr>
          <a:xfrm>
            <a:off x="381000" y="5715000"/>
            <a:ext cx="8458200" cy="523220"/>
          </a:xfrm>
          <a:prstGeom prst="rect">
            <a:avLst/>
          </a:prstGeom>
          <a:noFill/>
        </p:spPr>
        <p:txBody>
          <a:bodyPr wrap="square" rtlCol="0">
            <a:spAutoFit/>
          </a:bodyPr>
          <a:lstStyle/>
          <a:p>
            <a:r>
              <a:rPr lang="en-US" sz="1400" dirty="0" smtClean="0"/>
              <a:t>Schempf AH, Kaufman JS, Messer LC, Mendola P. The neighborhood contribution to black-white </a:t>
            </a:r>
            <a:r>
              <a:rPr lang="en-US" sz="1400" dirty="0" err="1" smtClean="0"/>
              <a:t>perinatal</a:t>
            </a:r>
            <a:r>
              <a:rPr lang="en-US" sz="1400" dirty="0" smtClean="0"/>
              <a:t> disparities: an example from two north Carolina counties, 1999-2001. Am J </a:t>
            </a:r>
            <a:r>
              <a:rPr lang="en-US" sz="1400" dirty="0" err="1" smtClean="0"/>
              <a:t>Epidemiol</a:t>
            </a:r>
            <a:r>
              <a:rPr lang="en-US" sz="1400" dirty="0" smtClean="0"/>
              <a:t>. 2011 Sep 15;174(6):744-52.</a:t>
            </a:r>
            <a:endParaRPr lang="en-US" sz="1400" dirty="0"/>
          </a:p>
        </p:txBody>
      </p:sp>
    </p:spTree>
    <p:extLst>
      <p:ext uri="{BB962C8B-B14F-4D97-AF65-F5344CB8AC3E}">
        <p14:creationId xmlns:p14="http://schemas.microsoft.com/office/powerpoint/2010/main" val="2515477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7304</TotalTime>
  <Words>9502</Words>
  <Application>Microsoft Office PowerPoint</Application>
  <PresentationFormat>On-screen Show (4:3)</PresentationFormat>
  <Paragraphs>2311</Paragraphs>
  <Slides>91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Equation</vt:lpstr>
      <vt:lpstr>Moving Beyond Odds Ratios: Estimating and Presenting Absolute Risk Differences and Risk Ratios </vt:lpstr>
      <vt:lpstr>Acknowledgements</vt:lpstr>
      <vt:lpstr>Outline</vt:lpstr>
      <vt:lpstr>Odds are….odd</vt:lpstr>
      <vt:lpstr>Risks versus Odds</vt:lpstr>
      <vt:lpstr>Oddness of Odds Ratios</vt:lpstr>
      <vt:lpstr>OR versus RR</vt:lpstr>
      <vt:lpstr>PowerPoint Presentation</vt:lpstr>
      <vt:lpstr>Case Example</vt:lpstr>
      <vt:lpstr>Non-collapsability</vt:lpstr>
      <vt:lpstr>PowerPoint Presentation</vt:lpstr>
      <vt:lpstr>PowerPoint Presentation</vt:lpstr>
      <vt:lpstr>PowerPoint Presentation</vt:lpstr>
      <vt:lpstr>Why did we use odds ratios?</vt:lpstr>
      <vt:lpstr>What if you’ve published ORs?</vt:lpstr>
      <vt:lpstr>Are RRs all you need?</vt:lpstr>
      <vt:lpstr>Absolute Epidemiology</vt:lpstr>
      <vt:lpstr>Teaching Example</vt:lpstr>
      <vt:lpstr>Teaching Example, cont.</vt:lpstr>
      <vt:lpstr>Teaching Example, cont</vt:lpstr>
      <vt:lpstr>Teaching Example, cont. </vt:lpstr>
      <vt:lpstr>Inconsistencies between Absolute and Relative Differences</vt:lpstr>
      <vt:lpstr>Disparity Assessment Over Time: Decreasing Rates of a Negative Outcome</vt:lpstr>
      <vt:lpstr>Disparity Assessment Over Time: Decreasing Rates of a Negative Outcome</vt:lpstr>
      <vt:lpstr>Disparity Assessment Over Time: Increasing Rates of a Positive Outcome</vt:lpstr>
      <vt:lpstr>Disparity Assessment Over Time: Increasing Rates of a Positive Outcome</vt:lpstr>
      <vt:lpstr>Healthy People</vt:lpstr>
      <vt:lpstr>PowerPoint Presentation</vt:lpstr>
      <vt:lpstr>PowerPoint Presentation</vt:lpstr>
      <vt:lpstr>Additive versus Multiplicative Interaction</vt:lpstr>
      <vt:lpstr>Why both absolute and relative measures matter</vt:lpstr>
      <vt:lpstr>Accurate Media Reporting</vt:lpstr>
      <vt:lpstr>Disparities in Cardiac Catheterization</vt:lpstr>
      <vt:lpstr>Alcohol Use and Breast Cancer</vt:lpstr>
      <vt:lpstr>Estimation Options for  Risk Differences and Risk Ratios</vt:lpstr>
      <vt:lpstr>Model Options</vt:lpstr>
      <vt:lpstr>Simple Data Example</vt:lpstr>
      <vt:lpstr>PowerPoint Presentation</vt:lpstr>
      <vt:lpstr>SAS Tabular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SAS Logistic Model</vt:lpstr>
      <vt:lpstr>PowerPoint Presentation</vt:lpstr>
      <vt:lpstr>Formula for Converting OR to RR</vt:lpstr>
      <vt:lpstr>Complex Survey Example</vt:lpstr>
      <vt:lpstr>Common Outcome</vt:lpstr>
      <vt:lpstr>Linear Probability Model (OLS) </vt:lpstr>
      <vt:lpstr>STATA: Linear Probability Model</vt:lpstr>
      <vt:lpstr>PowerPoint Presentation</vt:lpstr>
      <vt:lpstr>Generalized Linear Model (GLM) </vt:lpstr>
      <vt:lpstr>STATA: Generalized Linear Model</vt:lpstr>
      <vt:lpstr>STATA: Generalized Linear Model</vt:lpstr>
      <vt:lpstr>Logistic Model </vt:lpstr>
      <vt:lpstr>OR versus RR: Poverty</vt:lpstr>
      <vt:lpstr>OR versus RR: Race/Ethnicity</vt:lpstr>
      <vt:lpstr>PowerPoint Presentation</vt:lpstr>
      <vt:lpstr>Risk Difference: Poverty</vt:lpstr>
      <vt:lpstr>Risk Difference: Race/Ethnicity</vt:lpstr>
      <vt:lpstr>Advantage of Absolute Scale</vt:lpstr>
      <vt:lpstr>STATA: Logistic Model</vt:lpstr>
      <vt:lpstr>STATA Logistic: Relative Risk</vt:lpstr>
      <vt:lpstr>STATA Logistic: Risk Difference</vt:lpstr>
      <vt:lpstr>Literature Examples</vt:lpstr>
      <vt:lpstr>Maternity Leave &amp; Breastfeeding</vt:lpstr>
      <vt:lpstr>IVF and Maternal Age</vt:lpstr>
      <vt:lpstr>Perinatal Disparities</vt:lpstr>
    </vt:vector>
  </TitlesOfParts>
  <Company>DHHS\HRSA\OIT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ASchempf</dc:creator>
  <cp:lastModifiedBy>Ashley</cp:lastModifiedBy>
  <cp:revision>228</cp:revision>
  <dcterms:created xsi:type="dcterms:W3CDTF">2012-02-16T17:46:19Z</dcterms:created>
  <dcterms:modified xsi:type="dcterms:W3CDTF">2012-05-25T20:56:08Z</dcterms:modified>
</cp:coreProperties>
</file>