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handoutMasterIdLst>
    <p:handoutMasterId r:id="rId84"/>
  </p:handoutMasterIdLst>
  <p:sldIdLst>
    <p:sldId id="256" r:id="rId2"/>
    <p:sldId id="257" r:id="rId3"/>
    <p:sldId id="258" r:id="rId4"/>
    <p:sldId id="259" r:id="rId5"/>
    <p:sldId id="260" r:id="rId6"/>
    <p:sldId id="261" r:id="rId7"/>
    <p:sldId id="263" r:id="rId8"/>
    <p:sldId id="262" r:id="rId9"/>
    <p:sldId id="264" r:id="rId10"/>
    <p:sldId id="323" r:id="rId11"/>
    <p:sldId id="265" r:id="rId12"/>
    <p:sldId id="266" r:id="rId13"/>
    <p:sldId id="267" r:id="rId14"/>
    <p:sldId id="269" r:id="rId15"/>
    <p:sldId id="268" r:id="rId16"/>
    <p:sldId id="270" r:id="rId17"/>
    <p:sldId id="271" r:id="rId18"/>
    <p:sldId id="272" r:id="rId19"/>
    <p:sldId id="273" r:id="rId20"/>
    <p:sldId id="275" r:id="rId21"/>
    <p:sldId id="276" r:id="rId22"/>
    <p:sldId id="321" r:id="rId23"/>
    <p:sldId id="278"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274"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279" r:id="rId63"/>
    <p:sldId id="317" r:id="rId64"/>
    <p:sldId id="318" r:id="rId65"/>
    <p:sldId id="320" r:id="rId66"/>
    <p:sldId id="319" r:id="rId67"/>
    <p:sldId id="322" r:id="rId68"/>
    <p:sldId id="325" r:id="rId69"/>
    <p:sldId id="327" r:id="rId70"/>
    <p:sldId id="328" r:id="rId71"/>
    <p:sldId id="326" r:id="rId72"/>
    <p:sldId id="333" r:id="rId73"/>
    <p:sldId id="329" r:id="rId74"/>
    <p:sldId id="330" r:id="rId75"/>
    <p:sldId id="331" r:id="rId76"/>
    <p:sldId id="332" r:id="rId77"/>
    <p:sldId id="334" r:id="rId78"/>
    <p:sldId id="335" r:id="rId79"/>
    <p:sldId id="336" r:id="rId80"/>
    <p:sldId id="337" r:id="rId81"/>
    <p:sldId id="338" r:id="rId82"/>
  </p:sldIdLst>
  <p:sldSz cx="9144000" cy="6858000" type="screen4x3"/>
  <p:notesSz cx="9144000" cy="6858000"/>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A5E9"/>
    <a:srgbClr val="12326F"/>
    <a:srgbClr val="5285B8"/>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4" autoAdjust="0"/>
    <p:restoredTop sz="66507" autoAdjust="0"/>
  </p:normalViewPr>
  <p:slideViewPr>
    <p:cSldViewPr>
      <p:cViewPr>
        <p:scale>
          <a:sx n="40" d="100"/>
          <a:sy n="40" d="100"/>
        </p:scale>
        <p:origin x="-1550" y="-1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1358" y="-7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55FBCA97-1D4A-4DA5-90A2-8A263954D54A}" type="datetimeFigureOut">
              <a:rPr lang="en-US" smtClean="0"/>
              <a:t>5/31/2012</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FD8E197E-758C-476D-9537-194A106F66B6}" type="slidenum">
              <a:rPr lang="en-US" smtClean="0"/>
              <a:t>‹#›</a:t>
            </a:fld>
            <a:endParaRPr lang="en-US"/>
          </a:p>
        </p:txBody>
      </p:sp>
    </p:spTree>
    <p:extLst>
      <p:ext uri="{BB962C8B-B14F-4D97-AF65-F5344CB8AC3E}">
        <p14:creationId xmlns:p14="http://schemas.microsoft.com/office/powerpoint/2010/main" val="90252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8C85AD36-8B0C-476D-AAB7-296CF8643A66}" type="datetimeFigureOut">
              <a:rPr lang="en-US" smtClean="0"/>
              <a:t>5/31/2012</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F2F210CB-7A1A-418B-8531-B5678CBE97E0}" type="slidenum">
              <a:rPr lang="en-US" smtClean="0"/>
              <a:t>‹#›</a:t>
            </a:fld>
            <a:endParaRPr lang="en-US"/>
          </a:p>
        </p:txBody>
      </p:sp>
    </p:spTree>
    <p:extLst>
      <p:ext uri="{BB962C8B-B14F-4D97-AF65-F5344CB8AC3E}">
        <p14:creationId xmlns:p14="http://schemas.microsoft.com/office/powerpoint/2010/main" val="2057093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a:t>
            </a:r>
            <a:r>
              <a:rPr lang="en-US" baseline="0" dirty="0" smtClean="0"/>
              <a:t> for inviting me…</a:t>
            </a:r>
          </a:p>
          <a:p>
            <a:r>
              <a:rPr lang="en-US" baseline="0" dirty="0" smtClean="0"/>
              <a:t>My brief bio and how I came to evaluation in my career…</a:t>
            </a:r>
            <a:endParaRPr lang="en-US" dirty="0"/>
          </a:p>
        </p:txBody>
      </p:sp>
      <p:sp>
        <p:nvSpPr>
          <p:cNvPr id="4" name="Slide Number Placeholder 3"/>
          <p:cNvSpPr>
            <a:spLocks noGrp="1"/>
          </p:cNvSpPr>
          <p:nvPr>
            <p:ph type="sldNum" sz="quarter" idx="10"/>
          </p:nvPr>
        </p:nvSpPr>
        <p:spPr/>
        <p:txBody>
          <a:bodyPr/>
          <a:lstStyle/>
          <a:p>
            <a:fld id="{F2F210CB-7A1A-418B-8531-B5678CBE97E0}" type="slidenum">
              <a:rPr lang="en-US" smtClean="0"/>
              <a:t>1</a:t>
            </a:fld>
            <a:endParaRPr lang="en-US"/>
          </a:p>
        </p:txBody>
      </p:sp>
    </p:spTree>
    <p:extLst>
      <p:ext uri="{BB962C8B-B14F-4D97-AF65-F5344CB8AC3E}">
        <p14:creationId xmlns:p14="http://schemas.microsoft.com/office/powerpoint/2010/main" val="1183970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heading</a:t>
            </a:r>
            <a:endParaRPr lang="en-US" dirty="0"/>
          </a:p>
        </p:txBody>
      </p:sp>
      <p:sp>
        <p:nvSpPr>
          <p:cNvPr id="4" name="Slide Number Placeholder 3"/>
          <p:cNvSpPr>
            <a:spLocks noGrp="1"/>
          </p:cNvSpPr>
          <p:nvPr>
            <p:ph type="sldNum" sz="quarter" idx="10"/>
          </p:nvPr>
        </p:nvSpPr>
        <p:spPr/>
        <p:txBody>
          <a:bodyPr/>
          <a:lstStyle/>
          <a:p>
            <a:fld id="{F2F210CB-7A1A-418B-8531-B5678CBE97E0}" type="slidenum">
              <a:rPr lang="en-US" smtClean="0"/>
              <a:t>10</a:t>
            </a:fld>
            <a:endParaRPr lang="en-US"/>
          </a:p>
        </p:txBody>
      </p:sp>
    </p:spTree>
    <p:extLst>
      <p:ext uri="{BB962C8B-B14F-4D97-AF65-F5344CB8AC3E}">
        <p14:creationId xmlns:p14="http://schemas.microsoft.com/office/powerpoint/2010/main" val="1007988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generic</a:t>
            </a:r>
            <a:r>
              <a:rPr lang="en-US" baseline="0" dirty="0" smtClean="0"/>
              <a:t> logic model comes from a publication from Child Trends called “Logic Models for Out-of-School Time Programs”</a:t>
            </a:r>
          </a:p>
          <a:p>
            <a:r>
              <a:rPr lang="en-US" baseline="0" dirty="0" smtClean="0"/>
              <a:t>Flow is left to right</a:t>
            </a:r>
          </a:p>
          <a:p>
            <a:r>
              <a:rPr lang="en-US" baseline="0" dirty="0" smtClean="0"/>
              <a:t>Boxes have things that can be measured in the evaluation</a:t>
            </a:r>
          </a:p>
          <a:p>
            <a:r>
              <a:rPr lang="en-US" baseline="0" dirty="0" smtClean="0"/>
              <a:t>To the left you have program inputs such as staff and funding; often a model will also have external (</a:t>
            </a:r>
            <a:r>
              <a:rPr lang="en-US" baseline="0" dirty="0" err="1" smtClean="0"/>
              <a:t>eg</a:t>
            </a:r>
            <a:r>
              <a:rPr lang="en-US" baseline="0" dirty="0" smtClean="0"/>
              <a:t>. community/population) characteristics outside the program’s purview</a:t>
            </a:r>
          </a:p>
          <a:p>
            <a:r>
              <a:rPr lang="en-US" baseline="0" dirty="0" smtClean="0"/>
              <a:t>Next you have program activities; things that could be measured such as activities</a:t>
            </a:r>
          </a:p>
          <a:p>
            <a:r>
              <a:rPr lang="en-US" baseline="0" dirty="0" smtClean="0"/>
              <a:t>Next ‘outputs” sometimes called interim </a:t>
            </a:r>
            <a:r>
              <a:rPr lang="en-US" baseline="0" dirty="0" err="1" smtClean="0"/>
              <a:t>outcoms</a:t>
            </a:r>
            <a:endParaRPr lang="en-US" baseline="0" dirty="0" smtClean="0"/>
          </a:p>
          <a:p>
            <a:r>
              <a:rPr lang="en-US" baseline="0" dirty="0" smtClean="0"/>
              <a:t>Finally you have the ultimate program outcomes; accomplishments that demonstrate program success</a:t>
            </a:r>
          </a:p>
          <a:p>
            <a:endParaRPr lang="en-US" dirty="0"/>
          </a:p>
        </p:txBody>
      </p:sp>
      <p:sp>
        <p:nvSpPr>
          <p:cNvPr id="4" name="Slide Number Placeholder 3"/>
          <p:cNvSpPr>
            <a:spLocks noGrp="1"/>
          </p:cNvSpPr>
          <p:nvPr>
            <p:ph type="sldNum" sz="quarter" idx="10"/>
          </p:nvPr>
        </p:nvSpPr>
        <p:spPr/>
        <p:txBody>
          <a:bodyPr/>
          <a:lstStyle/>
          <a:p>
            <a:fld id="{C622A6CD-6C94-482C-9F5C-6261B4B663E5}" type="slidenum">
              <a:rPr lang="en-US" smtClean="0"/>
              <a:t>11</a:t>
            </a:fld>
            <a:endParaRPr lang="en-US"/>
          </a:p>
        </p:txBody>
      </p:sp>
    </p:spTree>
    <p:extLst>
      <p:ext uri="{BB962C8B-B14F-4D97-AF65-F5344CB8AC3E}">
        <p14:creationId xmlns:p14="http://schemas.microsoft.com/office/powerpoint/2010/main" val="2209300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comes from an Urban Institute</a:t>
            </a:r>
            <a:r>
              <a:rPr lang="en-US" baseline="0" dirty="0" smtClean="0"/>
              <a:t> Publication which has a similar flow, but elaborates the specific things to be measured in the evaluation.</a:t>
            </a:r>
          </a:p>
          <a:p>
            <a:r>
              <a:rPr lang="en-US" baseline="0" dirty="0" smtClean="0"/>
              <a:t>To the left you have the target population characteristics, resources, and “antecedent variables” such as neighborhood and family; all of these fall into the category that the previous slide called “inputs”</a:t>
            </a:r>
          </a:p>
          <a:p>
            <a:r>
              <a:rPr lang="en-US" baseline="0" dirty="0" smtClean="0"/>
              <a:t>Next you have the program description such as case management and after school programs, with “mediating variables” shown, too, such as level of participation in similar programs (not the program being evaluated)</a:t>
            </a:r>
          </a:p>
          <a:p>
            <a:r>
              <a:rPr lang="en-US" baseline="0" dirty="0" smtClean="0"/>
              <a:t>Next, intermediate outcomes, such as reduction in risk factors</a:t>
            </a:r>
          </a:p>
          <a:p>
            <a:r>
              <a:rPr lang="en-US" baseline="0" dirty="0" smtClean="0"/>
              <a:t>Finally, you have outcomes such as drug use and teen pregnancy rates</a:t>
            </a:r>
          </a:p>
          <a:p>
            <a:r>
              <a:rPr lang="en-US" baseline="0" dirty="0" smtClean="0"/>
              <a:t>PAUSE:  now draw a quick sketch of your program to be evaluated with at least the four major boxes, flowing left to right</a:t>
            </a:r>
            <a:endParaRPr lang="en-US" dirty="0"/>
          </a:p>
        </p:txBody>
      </p:sp>
      <p:sp>
        <p:nvSpPr>
          <p:cNvPr id="4" name="Slide Number Placeholder 3"/>
          <p:cNvSpPr>
            <a:spLocks noGrp="1"/>
          </p:cNvSpPr>
          <p:nvPr>
            <p:ph type="sldNum" sz="quarter" idx="10"/>
          </p:nvPr>
        </p:nvSpPr>
        <p:spPr/>
        <p:txBody>
          <a:bodyPr/>
          <a:lstStyle/>
          <a:p>
            <a:fld id="{C622A6CD-6C94-482C-9F5C-6261B4B663E5}" type="slidenum">
              <a:rPr lang="en-US" smtClean="0"/>
              <a:t>12</a:t>
            </a:fld>
            <a:endParaRPr lang="en-US"/>
          </a:p>
        </p:txBody>
      </p:sp>
    </p:spTree>
    <p:extLst>
      <p:ext uri="{BB962C8B-B14F-4D97-AF65-F5344CB8AC3E}">
        <p14:creationId xmlns:p14="http://schemas.microsoft.com/office/powerpoint/2010/main" val="4233819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Often programs</a:t>
            </a:r>
            <a:r>
              <a:rPr lang="en-US" baseline="0" dirty="0" smtClean="0"/>
              <a:t> and evaluators launch into the evaluation without thinking clearly about the questions they want to answer</a:t>
            </a:r>
          </a:p>
          <a:p>
            <a:endParaRPr lang="en-US" baseline="0" dirty="0" smtClean="0"/>
          </a:p>
          <a:p>
            <a:r>
              <a:rPr lang="en-US" baseline="0" dirty="0" smtClean="0"/>
              <a:t>Often the questions are more ambitious than necessary or appropriate for the stage of program implementation</a:t>
            </a:r>
            <a:endParaRPr lang="en-US" dirty="0" smtClean="0"/>
          </a:p>
          <a:p>
            <a:endParaRPr lang="en-US" dirty="0" smtClean="0"/>
          </a:p>
          <a:p>
            <a:r>
              <a:rPr lang="en-US" dirty="0" smtClean="0"/>
              <a:t>Example from one of the articles you read on the effect of peer counseling on breast feeding:  “What is the</a:t>
            </a:r>
            <a:r>
              <a:rPr lang="en-US" baseline="0" dirty="0" smtClean="0"/>
              <a:t> effect of peer counseling on the rate of breast feeding?”  (Answering this requires one type of evaluation--impact analysis.)  An alternative question could have been:  “Did breast feeding increase among program participants?” (does not require impact analysis)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622A6CD-6C94-482C-9F5C-6261B4B663E5}" type="slidenum">
              <a:rPr lang="en-US" smtClean="0"/>
              <a:t>13</a:t>
            </a:fld>
            <a:endParaRPr lang="en-US"/>
          </a:p>
        </p:txBody>
      </p:sp>
    </p:spTree>
    <p:extLst>
      <p:ext uri="{BB962C8B-B14F-4D97-AF65-F5344CB8AC3E}">
        <p14:creationId xmlns:p14="http://schemas.microsoft.com/office/powerpoint/2010/main" val="2078991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come from my article in the American</a:t>
            </a:r>
            <a:r>
              <a:rPr lang="en-US" baseline="0" dirty="0" smtClean="0"/>
              <a:t> Journal of Evaluation describing four types of evaluation designs, each answering different types of questions</a:t>
            </a:r>
            <a:endParaRPr lang="en-US" dirty="0" smtClean="0"/>
          </a:p>
          <a:p>
            <a:endParaRPr lang="en-US" dirty="0" smtClean="0"/>
          </a:p>
          <a:p>
            <a:r>
              <a:rPr lang="en-US" dirty="0" smtClean="0"/>
              <a:t>Flow</a:t>
            </a:r>
            <a:r>
              <a:rPr lang="en-US" baseline="0" dirty="0" smtClean="0"/>
              <a:t> is from easy to hard; less costly to most costly; quicker to slower; each builds on the other and are not mutually exclusive; mixed methods are best.</a:t>
            </a:r>
            <a:endParaRPr lang="en-US" dirty="0"/>
          </a:p>
        </p:txBody>
      </p:sp>
      <p:sp>
        <p:nvSpPr>
          <p:cNvPr id="4" name="Slide Number Placeholder 3"/>
          <p:cNvSpPr>
            <a:spLocks noGrp="1"/>
          </p:cNvSpPr>
          <p:nvPr>
            <p:ph type="sldNum" sz="quarter" idx="10"/>
          </p:nvPr>
        </p:nvSpPr>
        <p:spPr/>
        <p:txBody>
          <a:bodyPr/>
          <a:lstStyle/>
          <a:p>
            <a:fld id="{C622A6CD-6C94-482C-9F5C-6261B4B663E5}" type="slidenum">
              <a:rPr lang="en-US" smtClean="0"/>
              <a:t>14</a:t>
            </a:fld>
            <a:endParaRPr lang="en-US"/>
          </a:p>
        </p:txBody>
      </p:sp>
    </p:spTree>
    <p:extLst>
      <p:ext uri="{BB962C8B-B14F-4D97-AF65-F5344CB8AC3E}">
        <p14:creationId xmlns:p14="http://schemas.microsoft.com/office/powerpoint/2010/main" val="4181299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shows that in the early stages</a:t>
            </a:r>
            <a:r>
              <a:rPr lang="en-US" baseline="0" dirty="0" smtClean="0"/>
              <a:t> of a program, implementation </a:t>
            </a:r>
            <a:r>
              <a:rPr lang="en-US" baseline="0" dirty="0" err="1" smtClean="0"/>
              <a:t>anaysis</a:t>
            </a:r>
            <a:r>
              <a:rPr lang="en-US" baseline="0" dirty="0" smtClean="0"/>
              <a:t>/case studies may be the most appropriate for quick feedback</a:t>
            </a:r>
            <a:endParaRPr lang="en-US" dirty="0" smtClean="0"/>
          </a:p>
          <a:p>
            <a:r>
              <a:rPr lang="en-US" dirty="0" smtClean="0"/>
              <a:t>Once program is established, an ongoing monitoring of outcomes is appropriate</a:t>
            </a:r>
            <a:r>
              <a:rPr lang="en-US" baseline="0" dirty="0" smtClean="0"/>
              <a:t> (to answer questions like did rate of breastfeeding go up over time)</a:t>
            </a:r>
          </a:p>
          <a:p>
            <a:r>
              <a:rPr lang="en-US" baseline="0" dirty="0" smtClean="0"/>
              <a:t>Next stage (or at same time with comparison group):  impact analysis</a:t>
            </a:r>
          </a:p>
          <a:p>
            <a:r>
              <a:rPr lang="en-US" baseline="0" dirty="0" smtClean="0"/>
              <a:t>Finally (rarely done) cost-effectiveness: worth the money? </a:t>
            </a:r>
          </a:p>
          <a:p>
            <a:endParaRPr lang="en-US" baseline="0" dirty="0" smtClean="0"/>
          </a:p>
          <a:p>
            <a:r>
              <a:rPr lang="en-US" baseline="0" dirty="0" smtClean="0"/>
              <a:t>PAUSE:   List up to five questions you would like to answer with your program evaluation on the worksheet</a:t>
            </a:r>
            <a:endParaRPr lang="en-US" dirty="0" smtClean="0"/>
          </a:p>
          <a:p>
            <a:endParaRPr lang="en-US" dirty="0" smtClean="0"/>
          </a:p>
          <a:p>
            <a:r>
              <a:rPr lang="en-US" dirty="0" smtClean="0"/>
              <a:t>Took much</a:t>
            </a:r>
            <a:r>
              <a:rPr lang="en-US" baseline="0" dirty="0" smtClean="0"/>
              <a:t> of this from GAO report on </a:t>
            </a:r>
            <a:r>
              <a:rPr lang="en-US" i="1" baseline="0" dirty="0" smtClean="0"/>
              <a:t>Designing Evaluations 2012</a:t>
            </a:r>
          </a:p>
          <a:p>
            <a:endParaRPr lang="en-US" i="1" baseline="0" dirty="0" smtClean="0"/>
          </a:p>
          <a:p>
            <a:endParaRPr lang="en-US" i="1" dirty="0"/>
          </a:p>
        </p:txBody>
      </p:sp>
      <p:sp>
        <p:nvSpPr>
          <p:cNvPr id="4" name="Slide Number Placeholder 3"/>
          <p:cNvSpPr>
            <a:spLocks noGrp="1"/>
          </p:cNvSpPr>
          <p:nvPr>
            <p:ph type="sldNum" sz="quarter" idx="10"/>
          </p:nvPr>
        </p:nvSpPr>
        <p:spPr/>
        <p:txBody>
          <a:bodyPr/>
          <a:lstStyle/>
          <a:p>
            <a:fld id="{C622A6CD-6C94-482C-9F5C-6261B4B663E5}" type="slidenum">
              <a:rPr lang="en-US" smtClean="0"/>
              <a:t>15</a:t>
            </a:fld>
            <a:endParaRPr lang="en-US"/>
          </a:p>
        </p:txBody>
      </p:sp>
    </p:spTree>
    <p:extLst>
      <p:ext uri="{BB962C8B-B14F-4D97-AF65-F5344CB8AC3E}">
        <p14:creationId xmlns:p14="http://schemas.microsoft.com/office/powerpoint/2010/main" val="3600206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an evaluation only an impact analysis</a:t>
            </a:r>
            <a:r>
              <a:rPr lang="en-US" baseline="0" dirty="0" smtClean="0"/>
              <a:t> with a control or comparison group? Some say yes and some say no.</a:t>
            </a:r>
          </a:p>
          <a:p>
            <a:r>
              <a:rPr lang="en-US" baseline="0" dirty="0" smtClean="0"/>
              <a:t>Go over terminology in slide</a:t>
            </a:r>
            <a:endParaRPr lang="en-US" dirty="0"/>
          </a:p>
        </p:txBody>
      </p:sp>
      <p:sp>
        <p:nvSpPr>
          <p:cNvPr id="4" name="Slide Number Placeholder 3"/>
          <p:cNvSpPr>
            <a:spLocks noGrp="1"/>
          </p:cNvSpPr>
          <p:nvPr>
            <p:ph type="sldNum" sz="quarter" idx="10"/>
          </p:nvPr>
        </p:nvSpPr>
        <p:spPr/>
        <p:txBody>
          <a:bodyPr/>
          <a:lstStyle/>
          <a:p>
            <a:fld id="{C622A6CD-6C94-482C-9F5C-6261B4B663E5}" type="slidenum">
              <a:rPr lang="en-US" smtClean="0"/>
              <a:t>16</a:t>
            </a:fld>
            <a:endParaRPr lang="en-US"/>
          </a:p>
        </p:txBody>
      </p:sp>
    </p:spTree>
    <p:extLst>
      <p:ext uri="{BB962C8B-B14F-4D97-AF65-F5344CB8AC3E}">
        <p14:creationId xmlns:p14="http://schemas.microsoft.com/office/powerpoint/2010/main" val="1641537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detail</a:t>
            </a:r>
            <a:r>
              <a:rPr lang="en-US" baseline="0" dirty="0" smtClean="0"/>
              <a:t> on Case Studies/Implementation analysis</a:t>
            </a:r>
          </a:p>
          <a:p>
            <a:r>
              <a:rPr lang="en-US" baseline="0" dirty="0" smtClean="0"/>
              <a:t>Often first stage of a multi-</a:t>
            </a:r>
            <a:r>
              <a:rPr lang="en-US" baseline="0" dirty="0" err="1" smtClean="0"/>
              <a:t>facited</a:t>
            </a:r>
            <a:r>
              <a:rPr lang="en-US" baseline="0" dirty="0" smtClean="0"/>
              <a:t> evaluation</a:t>
            </a:r>
            <a:endParaRPr lang="en-US" dirty="0"/>
          </a:p>
        </p:txBody>
      </p:sp>
      <p:sp>
        <p:nvSpPr>
          <p:cNvPr id="4" name="Slide Number Placeholder 3"/>
          <p:cNvSpPr>
            <a:spLocks noGrp="1"/>
          </p:cNvSpPr>
          <p:nvPr>
            <p:ph type="sldNum" sz="quarter" idx="10"/>
          </p:nvPr>
        </p:nvSpPr>
        <p:spPr/>
        <p:txBody>
          <a:bodyPr/>
          <a:lstStyle/>
          <a:p>
            <a:fld id="{F2F210CB-7A1A-418B-8531-B5678CBE97E0}" type="slidenum">
              <a:rPr lang="en-US" smtClean="0"/>
              <a:t>17</a:t>
            </a:fld>
            <a:endParaRPr lang="en-US"/>
          </a:p>
        </p:txBody>
      </p:sp>
    </p:spTree>
    <p:extLst>
      <p:ext uri="{BB962C8B-B14F-4D97-AF65-F5344CB8AC3E}">
        <p14:creationId xmlns:p14="http://schemas.microsoft.com/office/powerpoint/2010/main" val="2188507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use administrative records</a:t>
            </a:r>
          </a:p>
          <a:p>
            <a:r>
              <a:rPr lang="en-US" dirty="0" smtClean="0"/>
              <a:t>Usually involves</a:t>
            </a:r>
            <a:r>
              <a:rPr lang="en-US" baseline="0" dirty="0" smtClean="0"/>
              <a:t> a new automated data system</a:t>
            </a:r>
          </a:p>
          <a:p>
            <a:r>
              <a:rPr lang="en-US" baseline="0" dirty="0" smtClean="0"/>
              <a:t>“Dash boards”</a:t>
            </a:r>
            <a:endParaRPr lang="en-US" dirty="0" smtClean="0"/>
          </a:p>
          <a:p>
            <a:r>
              <a:rPr lang="en-US" dirty="0" smtClean="0"/>
              <a:t>GIPRA</a:t>
            </a:r>
          </a:p>
          <a:p>
            <a:r>
              <a:rPr lang="en-US" dirty="0" smtClean="0"/>
              <a:t>Very important form of evaluation but not the same as impact evaluation, since other factors</a:t>
            </a:r>
            <a:r>
              <a:rPr lang="en-US" baseline="0" dirty="0" smtClean="0"/>
              <a:t> may cause changes</a:t>
            </a:r>
          </a:p>
          <a:p>
            <a:r>
              <a:rPr lang="en-US" baseline="0" dirty="0" smtClean="0"/>
              <a:t>If program is very intensive and data system is very good maybe yield credible results on program success</a:t>
            </a:r>
            <a:endParaRPr lang="en-US" dirty="0"/>
          </a:p>
        </p:txBody>
      </p:sp>
      <p:sp>
        <p:nvSpPr>
          <p:cNvPr id="4" name="Slide Number Placeholder 3"/>
          <p:cNvSpPr>
            <a:spLocks noGrp="1"/>
          </p:cNvSpPr>
          <p:nvPr>
            <p:ph type="sldNum" sz="quarter" idx="10"/>
          </p:nvPr>
        </p:nvSpPr>
        <p:spPr/>
        <p:txBody>
          <a:bodyPr/>
          <a:lstStyle/>
          <a:p>
            <a:fld id="{F2F210CB-7A1A-418B-8531-B5678CBE97E0}" type="slidenum">
              <a:rPr lang="en-US" smtClean="0"/>
              <a:t>18</a:t>
            </a:fld>
            <a:endParaRPr lang="en-US"/>
          </a:p>
        </p:txBody>
      </p:sp>
    </p:spTree>
    <p:extLst>
      <p:ext uri="{BB962C8B-B14F-4D97-AF65-F5344CB8AC3E}">
        <p14:creationId xmlns:p14="http://schemas.microsoft.com/office/powerpoint/2010/main" val="3624904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often what people think of as “evaluation” and is</a:t>
            </a:r>
            <a:r>
              <a:rPr lang="en-US" baseline="0" dirty="0" smtClean="0"/>
              <a:t> often what stakeholders want, but is very hard to do well</a:t>
            </a:r>
          </a:p>
          <a:p>
            <a:endParaRPr lang="en-US" dirty="0" smtClean="0"/>
          </a:p>
          <a:p>
            <a:r>
              <a:rPr lang="en-US" dirty="0" smtClean="0"/>
              <a:t>You read several articles that used impact analysis,</a:t>
            </a:r>
            <a:r>
              <a:rPr lang="en-US" baseline="0" dirty="0" smtClean="0"/>
              <a:t> including those studying the impact of peer counseling on breastfeeding, the impact of a Healthy Start program on teen pregnancy, the impact of health insurance for kids on the quality of the medical home, and the impact of smoking cessation; all had different approaches to finding a comparison group.</a:t>
            </a:r>
          </a:p>
          <a:p>
            <a:endParaRPr lang="en-US" baseline="0" dirty="0" smtClean="0"/>
          </a:p>
          <a:p>
            <a:r>
              <a:rPr lang="en-US" baseline="0" dirty="0" smtClean="0"/>
              <a:t>Will talk more about this type of evaluation in second part of the afternoon</a:t>
            </a:r>
            <a:endParaRPr lang="en-US" dirty="0"/>
          </a:p>
        </p:txBody>
      </p:sp>
      <p:sp>
        <p:nvSpPr>
          <p:cNvPr id="4" name="Slide Number Placeholder 3"/>
          <p:cNvSpPr>
            <a:spLocks noGrp="1"/>
          </p:cNvSpPr>
          <p:nvPr>
            <p:ph type="sldNum" sz="quarter" idx="10"/>
          </p:nvPr>
        </p:nvSpPr>
        <p:spPr/>
        <p:txBody>
          <a:bodyPr/>
          <a:lstStyle/>
          <a:p>
            <a:fld id="{C622A6CD-6C94-482C-9F5C-6261B4B663E5}" type="slidenum">
              <a:rPr lang="en-US" smtClean="0"/>
              <a:t>19</a:t>
            </a:fld>
            <a:endParaRPr lang="en-US"/>
          </a:p>
        </p:txBody>
      </p:sp>
    </p:spTree>
    <p:extLst>
      <p:ext uri="{BB962C8B-B14F-4D97-AF65-F5344CB8AC3E}">
        <p14:creationId xmlns:p14="http://schemas.microsoft.com/office/powerpoint/2010/main" val="993142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what I hope to accomplish this afternoon:</a:t>
            </a:r>
          </a:p>
          <a:p>
            <a:r>
              <a:rPr lang="en-US" baseline="0" dirty="0" smtClean="0"/>
              <a:t>Spend about an hour or so getting everyone on the same page with basic </a:t>
            </a:r>
            <a:r>
              <a:rPr lang="en-US" baseline="0" dirty="0" err="1" smtClean="0"/>
              <a:t>eval</a:t>
            </a:r>
            <a:r>
              <a:rPr lang="en-US" baseline="0" dirty="0" smtClean="0"/>
              <a:t> concepts and terminology</a:t>
            </a:r>
          </a:p>
          <a:p>
            <a:r>
              <a:rPr lang="en-US" baseline="0" dirty="0" smtClean="0"/>
              <a:t>Stretch, </a:t>
            </a:r>
            <a:r>
              <a:rPr lang="en-US" baseline="0" dirty="0" smtClean="0"/>
              <a:t>and then spend another hour or so discussing in depth impact </a:t>
            </a:r>
            <a:r>
              <a:rPr lang="en-US" baseline="0" dirty="0" smtClean="0"/>
              <a:t>evaluation </a:t>
            </a:r>
            <a:r>
              <a:rPr lang="en-US" baseline="0" dirty="0" smtClean="0"/>
              <a:t>methods</a:t>
            </a:r>
          </a:p>
          <a:p>
            <a:r>
              <a:rPr lang="en-US" baseline="0" dirty="0" smtClean="0"/>
              <a:t>After </a:t>
            </a:r>
            <a:r>
              <a:rPr lang="en-US" baseline="0" dirty="0" smtClean="0"/>
              <a:t>a break we will </a:t>
            </a:r>
            <a:r>
              <a:rPr lang="en-US" baseline="0" dirty="0" smtClean="0"/>
              <a:t>spend some time talking about your own evaluation </a:t>
            </a:r>
            <a:r>
              <a:rPr lang="en-US" baseline="0" dirty="0" smtClean="0"/>
              <a:t>issues.  Several of you sent excellent examples of your evaluation challenges and we will go through those one-by-one as examples.</a:t>
            </a:r>
          </a:p>
          <a:p>
            <a:r>
              <a:rPr lang="en-US" baseline="0" dirty="0" smtClean="0"/>
              <a:t>Please raise your hand if you have questions and we will try to take some of those as they come up along the way.</a:t>
            </a:r>
          </a:p>
          <a:p>
            <a:endParaRPr lang="en-US" baseline="0" dirty="0" smtClean="0"/>
          </a:p>
          <a:p>
            <a:r>
              <a:rPr lang="en-US" baseline="0" dirty="0" smtClean="0"/>
              <a:t>First I want to remind you of the four articles you were sent that are examples of the types of program evaluations you might conduct.  From time to time I will bring up these articles as examples.  They are:</a:t>
            </a:r>
          </a:p>
          <a:p>
            <a:endParaRPr lang="en-US" baseline="0" dirty="0" smtClean="0"/>
          </a:p>
          <a:p>
            <a:pPr marL="228600" indent="-228600">
              <a:buAutoNum type="arabicPeriod"/>
            </a:pPr>
            <a:r>
              <a:rPr lang="en-US" baseline="0" dirty="0" smtClean="0"/>
              <a:t>The first is a study by Greg Stevens et al. of Healthy Kids /California of the quality of the medical home for children in three groups:  uninsured, recently insured, and insured for one year or more.  Close to my heart…</a:t>
            </a:r>
          </a:p>
          <a:p>
            <a:pPr marL="228600" indent="-228600">
              <a:buAutoNum type="arabicPeriod"/>
            </a:pPr>
            <a:r>
              <a:rPr lang="en-US" baseline="0" dirty="0" smtClean="0"/>
              <a:t>The second is a study by </a:t>
            </a:r>
            <a:r>
              <a:rPr lang="en-US" baseline="0" dirty="0" err="1" smtClean="0"/>
              <a:t>Salihu</a:t>
            </a:r>
            <a:r>
              <a:rPr lang="en-US" baseline="0" dirty="0" smtClean="0"/>
              <a:t> et al of a Healthy Start’s program in FLA on the rate of primary and repeat teen pregnancy</a:t>
            </a:r>
          </a:p>
          <a:p>
            <a:pPr marL="228600" indent="-228600">
              <a:buAutoNum type="arabicPeriod"/>
            </a:pPr>
            <a:r>
              <a:rPr lang="en-US" baseline="0" dirty="0" smtClean="0"/>
              <a:t>The third is  a study by Olson, et al. in the Maternal and Child Health Journal of a study of peer counseling breast feeding support in a WIC program in Michigan.</a:t>
            </a:r>
          </a:p>
          <a:p>
            <a:pPr marL="228600" indent="-228600">
              <a:buAutoNum type="arabicPeriod"/>
            </a:pPr>
            <a:r>
              <a:rPr lang="en-US" baseline="0" dirty="0" smtClean="0"/>
              <a:t>The final one is a study in Arizona by Lightwood and </a:t>
            </a:r>
            <a:r>
              <a:rPr lang="en-US" baseline="0" dirty="0" err="1" smtClean="0"/>
              <a:t>Glantz</a:t>
            </a:r>
            <a:r>
              <a:rPr lang="en-US" baseline="0" dirty="0" smtClean="0"/>
              <a:t> of the relationship between tobacco control expenditures, cigarette consumption , and medical care costs.</a:t>
            </a:r>
          </a:p>
          <a:p>
            <a:pPr marL="0" indent="0">
              <a:buNone/>
            </a:pPr>
            <a:endParaRPr lang="en-US" baseline="0" dirty="0" smtClean="0"/>
          </a:p>
          <a:p>
            <a:pPr marL="0" indent="0">
              <a:buNone/>
            </a:pPr>
            <a:r>
              <a:rPr lang="en-US" baseline="0" dirty="0" smtClean="0"/>
              <a:t>The first three would be considered impact analyses and the fourth a cost-effectiveness analysis, terms that will become clearer as we proceed.</a:t>
            </a:r>
          </a:p>
          <a:p>
            <a:pPr marL="0" indent="0">
              <a:buNone/>
            </a:pPr>
            <a:r>
              <a:rPr lang="en-US" baseline="0" dirty="0" smtClean="0"/>
              <a:t>I also refer occasionally to my own recent article with Jenny Kenney which you also received that synthesized evidence on the impact of the Medicaid/CHIP expansions for children.</a:t>
            </a:r>
          </a:p>
          <a:p>
            <a:pPr marL="0" indent="0">
              <a:buNone/>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622A6CD-6C94-482C-9F5C-6261B4B663E5}" type="slidenum">
              <a:rPr lang="en-US" smtClean="0"/>
              <a:t>2</a:t>
            </a:fld>
            <a:endParaRPr lang="en-US"/>
          </a:p>
        </p:txBody>
      </p:sp>
    </p:spTree>
    <p:extLst>
      <p:ext uri="{BB962C8B-B14F-4D97-AF65-F5344CB8AC3E}">
        <p14:creationId xmlns:p14="http://schemas.microsoft.com/office/powerpoint/2010/main" val="21812337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Cost of all resources that it uses had they been assigned to their most valuable alternative use</a:t>
            </a:r>
          </a:p>
          <a:p>
            <a:r>
              <a:rPr lang="en-US" dirty="0" smtClean="0"/>
              <a:t>Must specify which costs (direct, societal), and all the “ingredients”</a:t>
            </a:r>
          </a:p>
          <a:p>
            <a:r>
              <a:rPr lang="en-US" dirty="0" smtClean="0"/>
              <a:t>This</a:t>
            </a:r>
            <a:r>
              <a:rPr lang="en-US" baseline="0" dirty="0" smtClean="0"/>
              <a:t> design answers the bottom-line questions that most policy makers have, but is controversial and difficult to implement and rarely done in health</a:t>
            </a:r>
          </a:p>
          <a:p>
            <a:r>
              <a:rPr lang="en-US" baseline="0" dirty="0" smtClean="0"/>
              <a:t>Good example of an attempt at this is the article you read on the impact of tobacco control programs in AZ</a:t>
            </a:r>
            <a:endParaRPr lang="en-US" dirty="0" smtClean="0"/>
          </a:p>
          <a:p>
            <a:r>
              <a:rPr lang="en-US" dirty="0" smtClean="0"/>
              <a:t>Need to calculate “present value” of</a:t>
            </a:r>
            <a:r>
              <a:rPr lang="en-US" baseline="0" dirty="0" smtClean="0"/>
              <a:t> benefits and costs.</a:t>
            </a:r>
            <a:endParaRPr lang="en-US" dirty="0" smtClean="0"/>
          </a:p>
          <a:p>
            <a:endParaRPr lang="en-US" dirty="0"/>
          </a:p>
        </p:txBody>
      </p:sp>
      <p:sp>
        <p:nvSpPr>
          <p:cNvPr id="4" name="Slide Number Placeholder 3"/>
          <p:cNvSpPr>
            <a:spLocks noGrp="1"/>
          </p:cNvSpPr>
          <p:nvPr>
            <p:ph type="sldNum" sz="quarter" idx="10"/>
          </p:nvPr>
        </p:nvSpPr>
        <p:spPr/>
        <p:txBody>
          <a:bodyPr/>
          <a:lstStyle/>
          <a:p>
            <a:fld id="{C622A6CD-6C94-482C-9F5C-6261B4B663E5}" type="slidenum">
              <a:rPr lang="en-US" smtClean="0"/>
              <a:t>20</a:t>
            </a:fld>
            <a:endParaRPr lang="en-US"/>
          </a:p>
        </p:txBody>
      </p:sp>
    </p:spTree>
    <p:extLst>
      <p:ext uri="{BB962C8B-B14F-4D97-AF65-F5344CB8AC3E}">
        <p14:creationId xmlns:p14="http://schemas.microsoft.com/office/powerpoint/2010/main" val="1169237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impact analysis</a:t>
            </a:r>
            <a:r>
              <a:rPr lang="en-US" baseline="0" dirty="0" smtClean="0"/>
              <a:t> can say whether outcomes changed because of the program, but not why or how they changed.</a:t>
            </a:r>
          </a:p>
          <a:p>
            <a:endParaRPr lang="en-US" baseline="0" dirty="0" smtClean="0"/>
          </a:p>
          <a:p>
            <a:r>
              <a:rPr lang="en-US" baseline="0" dirty="0" smtClean="0"/>
              <a:t>For example, the WIC peer counseling study that you read did not have an intensive case study that would allow for a clear understanding of the “dosage”/intensity of the intervention.</a:t>
            </a:r>
          </a:p>
          <a:p>
            <a:endParaRPr lang="en-US" baseline="0" dirty="0" smtClean="0"/>
          </a:p>
          <a:p>
            <a:r>
              <a:rPr lang="en-US" baseline="0" dirty="0" smtClean="0"/>
              <a:t>PAUSE: Now after learning a bit about the four types of evaluations, list which of the four components you would need to use to answer the evaluation questions you listed on your </a:t>
            </a:r>
            <a:r>
              <a:rPr lang="en-US" baseline="0" dirty="0" smtClean="0"/>
              <a:t>worksheet.  Think a bit about the components of the evaluation and how you would do it.  If you want to do impact evaluation, what would the comparison group be?</a:t>
            </a:r>
            <a:endParaRPr lang="en-US" dirty="0"/>
          </a:p>
        </p:txBody>
      </p:sp>
      <p:sp>
        <p:nvSpPr>
          <p:cNvPr id="4" name="Slide Number Placeholder 3"/>
          <p:cNvSpPr>
            <a:spLocks noGrp="1"/>
          </p:cNvSpPr>
          <p:nvPr>
            <p:ph type="sldNum" sz="quarter" idx="10"/>
          </p:nvPr>
        </p:nvSpPr>
        <p:spPr/>
        <p:txBody>
          <a:bodyPr/>
          <a:lstStyle/>
          <a:p>
            <a:fld id="{C622A6CD-6C94-482C-9F5C-6261B4B663E5}" type="slidenum">
              <a:rPr lang="en-US" smtClean="0"/>
              <a:t>21</a:t>
            </a:fld>
            <a:endParaRPr lang="en-US"/>
          </a:p>
        </p:txBody>
      </p:sp>
    </p:spTree>
    <p:extLst>
      <p:ext uri="{BB962C8B-B14F-4D97-AF65-F5344CB8AC3E}">
        <p14:creationId xmlns:p14="http://schemas.microsoft.com/office/powerpoint/2010/main" val="19482801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 critical part of </a:t>
            </a:r>
            <a:r>
              <a:rPr lang="en-US" dirty="0" err="1" smtClean="0"/>
              <a:t>evaluability</a:t>
            </a:r>
            <a:r>
              <a:rPr lang="en-US" dirty="0" smtClean="0"/>
              <a:t> assessment</a:t>
            </a:r>
          </a:p>
        </p:txBody>
      </p:sp>
      <p:sp>
        <p:nvSpPr>
          <p:cNvPr id="4" name="Slide Number Placeholder 3"/>
          <p:cNvSpPr>
            <a:spLocks noGrp="1"/>
          </p:cNvSpPr>
          <p:nvPr>
            <p:ph type="sldNum" sz="quarter" idx="10"/>
          </p:nvPr>
        </p:nvSpPr>
        <p:spPr/>
        <p:txBody>
          <a:bodyPr/>
          <a:lstStyle/>
          <a:p>
            <a:fld id="{C622A6CD-6C94-482C-9F5C-6261B4B663E5}" type="slidenum">
              <a:rPr lang="en-US" smtClean="0"/>
              <a:t>22</a:t>
            </a:fld>
            <a:endParaRPr lang="en-US"/>
          </a:p>
        </p:txBody>
      </p:sp>
    </p:spTree>
    <p:extLst>
      <p:ext uri="{BB962C8B-B14F-4D97-AF65-F5344CB8AC3E}">
        <p14:creationId xmlns:p14="http://schemas.microsoft.com/office/powerpoint/2010/main" val="35484461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these questions are answered (read them and discuss), will probably need to revisit questions and design</a:t>
            </a:r>
          </a:p>
          <a:p>
            <a:endParaRPr lang="en-US" dirty="0"/>
          </a:p>
        </p:txBody>
      </p:sp>
      <p:sp>
        <p:nvSpPr>
          <p:cNvPr id="4" name="Slide Number Placeholder 3"/>
          <p:cNvSpPr>
            <a:spLocks noGrp="1"/>
          </p:cNvSpPr>
          <p:nvPr>
            <p:ph type="sldNum" sz="quarter" idx="10"/>
          </p:nvPr>
        </p:nvSpPr>
        <p:spPr/>
        <p:txBody>
          <a:bodyPr/>
          <a:lstStyle/>
          <a:p>
            <a:fld id="{F2F210CB-7A1A-418B-8531-B5678CBE97E0}" type="slidenum">
              <a:rPr lang="en-US" smtClean="0"/>
              <a:t>23</a:t>
            </a:fld>
            <a:endParaRPr lang="en-US"/>
          </a:p>
        </p:txBody>
      </p:sp>
    </p:spTree>
    <p:extLst>
      <p:ext uri="{BB962C8B-B14F-4D97-AF65-F5344CB8AC3E}">
        <p14:creationId xmlns:p14="http://schemas.microsoft.com/office/powerpoint/2010/main" val="324609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each</a:t>
            </a:r>
            <a:r>
              <a:rPr lang="en-US" baseline="0" dirty="0" smtClean="0"/>
              <a:t> type and why it’s hard</a:t>
            </a:r>
            <a:endParaRPr lang="en-US" dirty="0" smtClean="0"/>
          </a:p>
          <a:p>
            <a:endParaRPr lang="en-US" dirty="0" smtClean="0"/>
          </a:p>
          <a:p>
            <a:r>
              <a:rPr lang="en-US" dirty="0" smtClean="0"/>
              <a:t>Most public health programs have one or</a:t>
            </a:r>
            <a:r>
              <a:rPr lang="en-US" baseline="0" dirty="0" smtClean="0"/>
              <a:t> more of these characteristics!</a:t>
            </a:r>
            <a:endParaRPr lang="en-US" dirty="0"/>
          </a:p>
        </p:txBody>
      </p:sp>
      <p:sp>
        <p:nvSpPr>
          <p:cNvPr id="4" name="Slide Number Placeholder 3"/>
          <p:cNvSpPr>
            <a:spLocks noGrp="1"/>
          </p:cNvSpPr>
          <p:nvPr>
            <p:ph type="sldNum" sz="quarter" idx="10"/>
          </p:nvPr>
        </p:nvSpPr>
        <p:spPr/>
        <p:txBody>
          <a:bodyPr/>
          <a:lstStyle/>
          <a:p>
            <a:fld id="{C622A6CD-6C94-482C-9F5C-6261B4B663E5}" type="slidenum">
              <a:rPr lang="en-US" smtClean="0"/>
              <a:t>24</a:t>
            </a:fld>
            <a:endParaRPr lang="en-US"/>
          </a:p>
        </p:txBody>
      </p:sp>
    </p:spTree>
    <p:extLst>
      <p:ext uri="{BB962C8B-B14F-4D97-AF65-F5344CB8AC3E}">
        <p14:creationId xmlns:p14="http://schemas.microsoft.com/office/powerpoint/2010/main" val="2390162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Try to factor in</a:t>
            </a:r>
            <a:r>
              <a:rPr lang="en-US" baseline="0" dirty="0" smtClean="0"/>
              <a:t> all costs large and small</a:t>
            </a:r>
          </a:p>
          <a:p>
            <a:r>
              <a:rPr lang="en-US" baseline="0" dirty="0" smtClean="0"/>
              <a:t>Be realistic about what program staff can/should do</a:t>
            </a:r>
          </a:p>
          <a:p>
            <a:r>
              <a:rPr lang="en-US" baseline="0" dirty="0" smtClean="0"/>
              <a:t>Easy to underestimate true costs</a:t>
            </a:r>
            <a:endParaRPr lang="en-US" dirty="0"/>
          </a:p>
        </p:txBody>
      </p:sp>
      <p:sp>
        <p:nvSpPr>
          <p:cNvPr id="4" name="Slide Number Placeholder 3"/>
          <p:cNvSpPr>
            <a:spLocks noGrp="1"/>
          </p:cNvSpPr>
          <p:nvPr>
            <p:ph type="sldNum" sz="quarter" idx="10"/>
          </p:nvPr>
        </p:nvSpPr>
        <p:spPr/>
        <p:txBody>
          <a:bodyPr/>
          <a:lstStyle/>
          <a:p>
            <a:fld id="{F2F210CB-7A1A-418B-8531-B5678CBE97E0}" type="slidenum">
              <a:rPr lang="en-US" smtClean="0"/>
              <a:t>25</a:t>
            </a:fld>
            <a:endParaRPr lang="en-US"/>
          </a:p>
        </p:txBody>
      </p:sp>
    </p:spTree>
    <p:extLst>
      <p:ext uri="{BB962C8B-B14F-4D97-AF65-F5344CB8AC3E}">
        <p14:creationId xmlns:p14="http://schemas.microsoft.com/office/powerpoint/2010/main" val="40357070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you want to rethink</a:t>
            </a:r>
            <a:r>
              <a:rPr lang="en-US" baseline="0" dirty="0" smtClean="0"/>
              <a:t> the type of evaluation you want to </a:t>
            </a:r>
            <a:r>
              <a:rPr lang="en-US" baseline="0" dirty="0" smtClean="0"/>
              <a:t>attempt now? (your worksheet)</a:t>
            </a:r>
            <a:endParaRPr lang="en-US" dirty="0"/>
          </a:p>
        </p:txBody>
      </p:sp>
      <p:sp>
        <p:nvSpPr>
          <p:cNvPr id="4" name="Slide Number Placeholder 3"/>
          <p:cNvSpPr>
            <a:spLocks noGrp="1"/>
          </p:cNvSpPr>
          <p:nvPr>
            <p:ph type="sldNum" sz="quarter" idx="10"/>
          </p:nvPr>
        </p:nvSpPr>
        <p:spPr/>
        <p:txBody>
          <a:bodyPr/>
          <a:lstStyle/>
          <a:p>
            <a:fld id="{F2F210CB-7A1A-418B-8531-B5678CBE97E0}" type="slidenum">
              <a:rPr lang="en-US" smtClean="0"/>
              <a:t>26</a:t>
            </a:fld>
            <a:endParaRPr lang="en-US"/>
          </a:p>
        </p:txBody>
      </p:sp>
    </p:spTree>
    <p:extLst>
      <p:ext uri="{BB962C8B-B14F-4D97-AF65-F5344CB8AC3E}">
        <p14:creationId xmlns:p14="http://schemas.microsoft.com/office/powerpoint/2010/main" val="29458181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 expensive</a:t>
            </a:r>
            <a:r>
              <a:rPr lang="en-US" baseline="0" dirty="0" smtClean="0"/>
              <a:t> design may not be the best</a:t>
            </a:r>
          </a:p>
          <a:p>
            <a:r>
              <a:rPr lang="en-US" baseline="0" dirty="0" smtClean="0"/>
              <a:t>Refer to my article and the expense of large federal evaluations and the problems they encountered</a:t>
            </a:r>
            <a:endParaRPr lang="en-US" dirty="0"/>
          </a:p>
        </p:txBody>
      </p:sp>
      <p:sp>
        <p:nvSpPr>
          <p:cNvPr id="4" name="Slide Number Placeholder 3"/>
          <p:cNvSpPr>
            <a:spLocks noGrp="1"/>
          </p:cNvSpPr>
          <p:nvPr>
            <p:ph type="sldNum" sz="quarter" idx="10"/>
          </p:nvPr>
        </p:nvSpPr>
        <p:spPr/>
        <p:txBody>
          <a:bodyPr/>
          <a:lstStyle/>
          <a:p>
            <a:fld id="{F2F210CB-7A1A-418B-8531-B5678CBE97E0}" type="slidenum">
              <a:rPr lang="en-US" smtClean="0"/>
              <a:t>27</a:t>
            </a:fld>
            <a:endParaRPr lang="en-US"/>
          </a:p>
        </p:txBody>
      </p:sp>
    </p:spTree>
    <p:extLst>
      <p:ext uri="{BB962C8B-B14F-4D97-AF65-F5344CB8AC3E}">
        <p14:creationId xmlns:p14="http://schemas.microsoft.com/office/powerpoint/2010/main" val="16786620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Important</a:t>
            </a:r>
            <a:r>
              <a:rPr lang="en-US" baseline="0" dirty="0" smtClean="0"/>
              <a:t> first step:  time line/milestones</a:t>
            </a:r>
            <a:endParaRPr lang="en-US" dirty="0" smtClean="0"/>
          </a:p>
          <a:p>
            <a:r>
              <a:rPr lang="en-US" dirty="0" smtClean="0"/>
              <a:t>Important for tracking</a:t>
            </a:r>
            <a:r>
              <a:rPr lang="en-US" baseline="0" dirty="0" smtClean="0"/>
              <a:t> whether the evaluation is on time and budget as planned</a:t>
            </a:r>
            <a:endParaRPr lang="en-US" dirty="0"/>
          </a:p>
        </p:txBody>
      </p:sp>
      <p:sp>
        <p:nvSpPr>
          <p:cNvPr id="4" name="Slide Number Placeholder 3"/>
          <p:cNvSpPr>
            <a:spLocks noGrp="1"/>
          </p:cNvSpPr>
          <p:nvPr>
            <p:ph type="sldNum" sz="quarter" idx="10"/>
          </p:nvPr>
        </p:nvSpPr>
        <p:spPr/>
        <p:txBody>
          <a:bodyPr/>
          <a:lstStyle/>
          <a:p>
            <a:fld id="{C622A6CD-6C94-482C-9F5C-6261B4B663E5}" type="slidenum">
              <a:rPr lang="en-US" smtClean="0"/>
              <a:t>28</a:t>
            </a:fld>
            <a:endParaRPr lang="en-US"/>
          </a:p>
        </p:txBody>
      </p:sp>
    </p:spTree>
    <p:extLst>
      <p:ext uri="{BB962C8B-B14F-4D97-AF65-F5344CB8AC3E}">
        <p14:creationId xmlns:p14="http://schemas.microsoft.com/office/powerpoint/2010/main" val="36690600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Drives from research questions:  Did rate of breastfeeding</a:t>
            </a:r>
            <a:r>
              <a:rPr lang="en-US" baseline="0" dirty="0" smtClean="0"/>
              <a:t> go up?  (requires beneficiary-level data).  Did WIC providers implement peer counseling?  Requires provider-level information.)</a:t>
            </a:r>
            <a:endParaRPr lang="en-US" dirty="0" smtClean="0"/>
          </a:p>
          <a:p>
            <a:r>
              <a:rPr lang="en-US" dirty="0" smtClean="0"/>
              <a:t>Drives data collection approach</a:t>
            </a:r>
          </a:p>
          <a:p>
            <a:r>
              <a:rPr lang="en-US" dirty="0" smtClean="0"/>
              <a:t>Might</a:t>
            </a:r>
            <a:r>
              <a:rPr lang="en-US" baseline="0" dirty="0" smtClean="0"/>
              <a:t> study sites and providers with case study and beneficiaries with survey?</a:t>
            </a:r>
            <a:endParaRPr lang="en-US" dirty="0"/>
          </a:p>
        </p:txBody>
      </p:sp>
      <p:sp>
        <p:nvSpPr>
          <p:cNvPr id="4" name="Slide Number Placeholder 3"/>
          <p:cNvSpPr>
            <a:spLocks noGrp="1"/>
          </p:cNvSpPr>
          <p:nvPr>
            <p:ph type="sldNum" sz="quarter" idx="10"/>
          </p:nvPr>
        </p:nvSpPr>
        <p:spPr/>
        <p:txBody>
          <a:bodyPr/>
          <a:lstStyle/>
          <a:p>
            <a:fld id="{C622A6CD-6C94-482C-9F5C-6261B4B663E5}" type="slidenum">
              <a:rPr lang="en-US" smtClean="0"/>
              <a:t>31</a:t>
            </a:fld>
            <a:endParaRPr lang="en-US"/>
          </a:p>
        </p:txBody>
      </p:sp>
    </p:spTree>
    <p:extLst>
      <p:ext uri="{BB962C8B-B14F-4D97-AF65-F5344CB8AC3E}">
        <p14:creationId xmlns:p14="http://schemas.microsoft.com/office/powerpoint/2010/main" val="171958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a:t>
            </a:r>
            <a:r>
              <a:rPr lang="en-US" baseline="0" dirty="0" smtClean="0"/>
              <a:t> the money in the right place</a:t>
            </a:r>
          </a:p>
          <a:p>
            <a:r>
              <a:rPr lang="en-US" baseline="0" dirty="0" smtClean="0"/>
              <a:t>Identify and encourage high performers and help poor performers improve</a:t>
            </a:r>
          </a:p>
          <a:p>
            <a:r>
              <a:rPr lang="en-US" baseline="0" dirty="0" smtClean="0"/>
              <a:t>Two types of program evaluation: ongoing/existing programs and new/special demos</a:t>
            </a:r>
            <a:endParaRPr lang="en-US" dirty="0"/>
          </a:p>
        </p:txBody>
      </p:sp>
      <p:sp>
        <p:nvSpPr>
          <p:cNvPr id="4" name="Slide Number Placeholder 3"/>
          <p:cNvSpPr>
            <a:spLocks noGrp="1"/>
          </p:cNvSpPr>
          <p:nvPr>
            <p:ph type="sldNum" sz="quarter" idx="10"/>
          </p:nvPr>
        </p:nvSpPr>
        <p:spPr/>
        <p:txBody>
          <a:bodyPr/>
          <a:lstStyle/>
          <a:p>
            <a:fld id="{C622A6CD-6C94-482C-9F5C-6261B4B663E5}" type="slidenum">
              <a:rPr lang="en-US" smtClean="0"/>
              <a:t>3</a:t>
            </a:fld>
            <a:endParaRPr lang="en-US"/>
          </a:p>
        </p:txBody>
      </p:sp>
    </p:spTree>
    <p:extLst>
      <p:ext uri="{BB962C8B-B14F-4D97-AF65-F5344CB8AC3E}">
        <p14:creationId xmlns:p14="http://schemas.microsoft.com/office/powerpoint/2010/main" val="29319994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for the lowest cost alternative to</a:t>
            </a:r>
            <a:r>
              <a:rPr lang="en-US" baseline="0" dirty="0" smtClean="0"/>
              <a:t> answer the research questions; may need multiple data sources.</a:t>
            </a:r>
          </a:p>
          <a:p>
            <a:endParaRPr lang="en-US" baseline="0" dirty="0" smtClean="0"/>
          </a:p>
        </p:txBody>
      </p:sp>
      <p:sp>
        <p:nvSpPr>
          <p:cNvPr id="4" name="Slide Number Placeholder 3"/>
          <p:cNvSpPr>
            <a:spLocks noGrp="1"/>
          </p:cNvSpPr>
          <p:nvPr>
            <p:ph type="sldNum" sz="quarter" idx="10"/>
          </p:nvPr>
        </p:nvSpPr>
        <p:spPr/>
        <p:txBody>
          <a:bodyPr/>
          <a:lstStyle/>
          <a:p>
            <a:fld id="{C622A6CD-6C94-482C-9F5C-6261B4B663E5}" type="slidenum">
              <a:rPr lang="en-US" smtClean="0"/>
              <a:t>32</a:t>
            </a:fld>
            <a:endParaRPr lang="en-US"/>
          </a:p>
        </p:txBody>
      </p:sp>
    </p:spTree>
    <p:extLst>
      <p:ext uri="{BB962C8B-B14F-4D97-AF65-F5344CB8AC3E}">
        <p14:creationId xmlns:p14="http://schemas.microsoft.com/office/powerpoint/2010/main" val="420899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 research/evaluation settings have different requirements, but it’s important to think through the</a:t>
            </a:r>
            <a:r>
              <a:rPr lang="en-US" baseline="0" dirty="0" smtClean="0"/>
              <a:t> issues regardless</a:t>
            </a:r>
            <a:endParaRPr lang="en-US" dirty="0"/>
          </a:p>
        </p:txBody>
      </p:sp>
      <p:sp>
        <p:nvSpPr>
          <p:cNvPr id="4" name="Slide Number Placeholder 3"/>
          <p:cNvSpPr>
            <a:spLocks noGrp="1"/>
          </p:cNvSpPr>
          <p:nvPr>
            <p:ph type="sldNum" sz="quarter" idx="10"/>
          </p:nvPr>
        </p:nvSpPr>
        <p:spPr/>
        <p:txBody>
          <a:bodyPr/>
          <a:lstStyle/>
          <a:p>
            <a:fld id="{F2F210CB-7A1A-418B-8531-B5678CBE97E0}" type="slidenum">
              <a:rPr lang="en-US" smtClean="0"/>
              <a:t>33</a:t>
            </a:fld>
            <a:endParaRPr lang="en-US"/>
          </a:p>
        </p:txBody>
      </p:sp>
    </p:spTree>
    <p:extLst>
      <p:ext uri="{BB962C8B-B14F-4D97-AF65-F5344CB8AC3E}">
        <p14:creationId xmlns:p14="http://schemas.microsoft.com/office/powerpoint/2010/main" val="42320828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Resources drive number</a:t>
            </a:r>
            <a:r>
              <a:rPr lang="en-US" baseline="0" dirty="0" smtClean="0"/>
              <a:t> of interviews/focus groups</a:t>
            </a:r>
          </a:p>
          <a:p>
            <a:r>
              <a:rPr lang="en-US" baseline="0" dirty="0" smtClean="0"/>
              <a:t>Ethnographic studies are hard to do</a:t>
            </a:r>
          </a:p>
          <a:p>
            <a:r>
              <a:rPr lang="en-US" baseline="0" dirty="0" smtClean="0"/>
              <a:t>Need protocols</a:t>
            </a:r>
            <a:endParaRPr lang="en-US" dirty="0"/>
          </a:p>
        </p:txBody>
      </p:sp>
      <p:sp>
        <p:nvSpPr>
          <p:cNvPr id="4" name="Slide Number Placeholder 3"/>
          <p:cNvSpPr>
            <a:spLocks noGrp="1"/>
          </p:cNvSpPr>
          <p:nvPr>
            <p:ph type="sldNum" sz="quarter" idx="10"/>
          </p:nvPr>
        </p:nvSpPr>
        <p:spPr/>
        <p:txBody>
          <a:bodyPr/>
          <a:lstStyle/>
          <a:p>
            <a:fld id="{C622A6CD-6C94-482C-9F5C-6261B4B663E5}" type="slidenum">
              <a:rPr lang="en-US" smtClean="0"/>
              <a:t>34</a:t>
            </a:fld>
            <a:endParaRPr lang="en-US"/>
          </a:p>
        </p:txBody>
      </p:sp>
    </p:spTree>
    <p:extLst>
      <p:ext uri="{BB962C8B-B14F-4D97-AF65-F5344CB8AC3E}">
        <p14:creationId xmlns:p14="http://schemas.microsoft.com/office/powerpoint/2010/main" val="24301596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examples from the articles you read:  WIC breastfeeding study used WIC administrative data; Healthy Start study used birth certificates; smoking study for AZ used existing</a:t>
            </a:r>
            <a:r>
              <a:rPr lang="en-US" baseline="0" dirty="0" smtClean="0"/>
              <a:t> state data.</a:t>
            </a:r>
          </a:p>
          <a:p>
            <a:endParaRPr lang="en-US" baseline="0" dirty="0" smtClean="0"/>
          </a:p>
          <a:p>
            <a:r>
              <a:rPr lang="en-US" baseline="0" dirty="0" smtClean="0"/>
              <a:t>Important to assess quality carefully</a:t>
            </a:r>
            <a:endParaRPr lang="en-US" dirty="0"/>
          </a:p>
        </p:txBody>
      </p:sp>
      <p:sp>
        <p:nvSpPr>
          <p:cNvPr id="4" name="Slide Number Placeholder 3"/>
          <p:cNvSpPr>
            <a:spLocks noGrp="1"/>
          </p:cNvSpPr>
          <p:nvPr>
            <p:ph type="sldNum" sz="quarter" idx="10"/>
          </p:nvPr>
        </p:nvSpPr>
        <p:spPr/>
        <p:txBody>
          <a:bodyPr/>
          <a:lstStyle/>
          <a:p>
            <a:fld id="{C622A6CD-6C94-482C-9F5C-6261B4B663E5}" type="slidenum">
              <a:rPr lang="en-US" smtClean="0"/>
              <a:t>35</a:t>
            </a:fld>
            <a:endParaRPr lang="en-US"/>
          </a:p>
        </p:txBody>
      </p:sp>
    </p:spTree>
    <p:extLst>
      <p:ext uri="{BB962C8B-B14F-4D97-AF65-F5344CB8AC3E}">
        <p14:creationId xmlns:p14="http://schemas.microsoft.com/office/powerpoint/2010/main" val="11809985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Fits well with program monitoring design</a:t>
            </a:r>
          </a:p>
          <a:p>
            <a:endParaRPr lang="en-US" dirty="0" smtClean="0"/>
          </a:p>
          <a:p>
            <a:r>
              <a:rPr lang="en-US" dirty="0" smtClean="0"/>
              <a:t>Data collection</a:t>
            </a:r>
            <a:r>
              <a:rPr lang="en-US" baseline="0" dirty="0" smtClean="0"/>
              <a:t> may be already underway or you may need a new data system</a:t>
            </a:r>
          </a:p>
          <a:p>
            <a:endParaRPr lang="en-US" baseline="0" dirty="0" smtClean="0"/>
          </a:p>
          <a:p>
            <a:r>
              <a:rPr lang="en-US" baseline="0" dirty="0" smtClean="0"/>
              <a:t>Leave plenty of time before data are “research ready”</a:t>
            </a:r>
          </a:p>
          <a:p>
            <a:endParaRPr lang="en-US" baseline="0" dirty="0" smtClean="0"/>
          </a:p>
          <a:p>
            <a:r>
              <a:rPr lang="en-US" baseline="0" dirty="0" smtClean="0"/>
              <a:t>Problem/bias:  “loss to follow-up”; can’t track people who aren’t in the program (“drop-outs’)</a:t>
            </a:r>
            <a:endParaRPr lang="en-US" dirty="0"/>
          </a:p>
        </p:txBody>
      </p:sp>
      <p:sp>
        <p:nvSpPr>
          <p:cNvPr id="4" name="Slide Number Placeholder 3"/>
          <p:cNvSpPr>
            <a:spLocks noGrp="1"/>
          </p:cNvSpPr>
          <p:nvPr>
            <p:ph type="sldNum" sz="quarter" idx="10"/>
          </p:nvPr>
        </p:nvSpPr>
        <p:spPr/>
        <p:txBody>
          <a:bodyPr/>
          <a:lstStyle/>
          <a:p>
            <a:fld id="{C622A6CD-6C94-482C-9F5C-6261B4B663E5}" type="slidenum">
              <a:rPr lang="en-US" smtClean="0"/>
              <a:t>36</a:t>
            </a:fld>
            <a:endParaRPr lang="en-US"/>
          </a:p>
        </p:txBody>
      </p:sp>
    </p:spTree>
    <p:extLst>
      <p:ext uri="{BB962C8B-B14F-4D97-AF65-F5344CB8AC3E}">
        <p14:creationId xmlns:p14="http://schemas.microsoft.com/office/powerpoint/2010/main" val="3271082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expensive form of data collection</a:t>
            </a:r>
          </a:p>
          <a:p>
            <a:endParaRPr lang="en-US" dirty="0" smtClean="0"/>
          </a:p>
          <a:p>
            <a:r>
              <a:rPr lang="en-US" dirty="0" smtClean="0"/>
              <a:t>Surveys are expensive.  Make sure you have resources. Make sure there is not another lower cost way to collect the data.</a:t>
            </a:r>
          </a:p>
          <a:p>
            <a:endParaRPr lang="en-US" dirty="0" smtClean="0"/>
          </a:p>
          <a:p>
            <a:r>
              <a:rPr lang="en-US" dirty="0" smtClean="0"/>
              <a:t>Requires</a:t>
            </a:r>
            <a:r>
              <a:rPr lang="en-US" baseline="0" dirty="0" smtClean="0"/>
              <a:t> specialized expertise to do well</a:t>
            </a:r>
          </a:p>
          <a:p>
            <a:endParaRPr lang="en-US" baseline="0" dirty="0" smtClean="0"/>
          </a:p>
          <a:p>
            <a:r>
              <a:rPr lang="en-US" baseline="0" dirty="0" smtClean="0"/>
              <a:t>Some may be already underway:  BRFSS and PRAMS</a:t>
            </a:r>
            <a:endParaRPr lang="en-US" dirty="0"/>
          </a:p>
        </p:txBody>
      </p:sp>
      <p:sp>
        <p:nvSpPr>
          <p:cNvPr id="4" name="Slide Number Placeholder 3"/>
          <p:cNvSpPr>
            <a:spLocks noGrp="1"/>
          </p:cNvSpPr>
          <p:nvPr>
            <p:ph type="sldNum" sz="quarter" idx="10"/>
          </p:nvPr>
        </p:nvSpPr>
        <p:spPr/>
        <p:txBody>
          <a:bodyPr/>
          <a:lstStyle/>
          <a:p>
            <a:fld id="{F2F210CB-7A1A-418B-8531-B5678CBE97E0}" type="slidenum">
              <a:rPr lang="en-US" smtClean="0"/>
              <a:t>37</a:t>
            </a:fld>
            <a:endParaRPr lang="en-US"/>
          </a:p>
        </p:txBody>
      </p:sp>
    </p:spTree>
    <p:extLst>
      <p:ext uri="{BB962C8B-B14F-4D97-AF65-F5344CB8AC3E}">
        <p14:creationId xmlns:p14="http://schemas.microsoft.com/office/powerpoint/2010/main" val="32605003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Mail and internet surveys have low response rates; in-person</a:t>
            </a:r>
            <a:r>
              <a:rPr lang="en-US" baseline="0" dirty="0" smtClean="0"/>
              <a:t> and telephone surveys may have response rates well over 50 percent;  50% is rough guideline for “scientific survey”</a:t>
            </a:r>
          </a:p>
          <a:p>
            <a:endParaRPr lang="en-US" baseline="0" dirty="0" smtClean="0"/>
          </a:p>
          <a:p>
            <a:r>
              <a:rPr lang="en-US" baseline="0" dirty="0" smtClean="0"/>
              <a:t>These decisions drive the budget.</a:t>
            </a:r>
            <a:endParaRPr lang="en-US" dirty="0"/>
          </a:p>
        </p:txBody>
      </p:sp>
      <p:sp>
        <p:nvSpPr>
          <p:cNvPr id="4" name="Slide Number Placeholder 3"/>
          <p:cNvSpPr>
            <a:spLocks noGrp="1"/>
          </p:cNvSpPr>
          <p:nvPr>
            <p:ph type="sldNum" sz="quarter" idx="10"/>
          </p:nvPr>
        </p:nvSpPr>
        <p:spPr/>
        <p:txBody>
          <a:bodyPr/>
          <a:lstStyle/>
          <a:p>
            <a:fld id="{C622A6CD-6C94-482C-9F5C-6261B4B663E5}" type="slidenum">
              <a:rPr lang="en-US" smtClean="0"/>
              <a:t>38</a:t>
            </a:fld>
            <a:endParaRPr lang="en-US"/>
          </a:p>
        </p:txBody>
      </p:sp>
    </p:spTree>
    <p:extLst>
      <p:ext uri="{BB962C8B-B14F-4D97-AF65-F5344CB8AC3E}">
        <p14:creationId xmlns:p14="http://schemas.microsoft.com/office/powerpoint/2010/main" val="10285775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through key steps and explain</a:t>
            </a:r>
            <a:endParaRPr lang="en-US" dirty="0"/>
          </a:p>
        </p:txBody>
      </p:sp>
      <p:sp>
        <p:nvSpPr>
          <p:cNvPr id="4" name="Slide Number Placeholder 3"/>
          <p:cNvSpPr>
            <a:spLocks noGrp="1"/>
          </p:cNvSpPr>
          <p:nvPr>
            <p:ph type="sldNum" sz="quarter" idx="10"/>
          </p:nvPr>
        </p:nvSpPr>
        <p:spPr/>
        <p:txBody>
          <a:bodyPr/>
          <a:lstStyle/>
          <a:p>
            <a:fld id="{C622A6CD-6C94-482C-9F5C-6261B4B663E5}" type="slidenum">
              <a:rPr lang="en-US" smtClean="0"/>
              <a:t>39</a:t>
            </a:fld>
            <a:endParaRPr lang="en-US"/>
          </a:p>
        </p:txBody>
      </p:sp>
    </p:spTree>
    <p:extLst>
      <p:ext uri="{BB962C8B-B14F-4D97-AF65-F5344CB8AC3E}">
        <p14:creationId xmlns:p14="http://schemas.microsoft.com/office/powerpoint/2010/main" val="14251164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check list for</a:t>
            </a:r>
            <a:r>
              <a:rPr lang="en-US" baseline="0" dirty="0" smtClean="0"/>
              <a:t> developing the budget for designing and implementing a mail survey and data analysis, taken from Survival Statistics</a:t>
            </a:r>
            <a:endParaRPr lang="en-US" dirty="0"/>
          </a:p>
        </p:txBody>
      </p:sp>
      <p:sp>
        <p:nvSpPr>
          <p:cNvPr id="4" name="Slide Number Placeholder 3"/>
          <p:cNvSpPr>
            <a:spLocks noGrp="1"/>
          </p:cNvSpPr>
          <p:nvPr>
            <p:ph type="sldNum" sz="quarter" idx="10"/>
          </p:nvPr>
        </p:nvSpPr>
        <p:spPr/>
        <p:txBody>
          <a:bodyPr/>
          <a:lstStyle/>
          <a:p>
            <a:fld id="{F2F210CB-7A1A-418B-8531-B5678CBE97E0}" type="slidenum">
              <a:rPr lang="en-US" smtClean="0"/>
              <a:t>40</a:t>
            </a:fld>
            <a:endParaRPr lang="en-US"/>
          </a:p>
        </p:txBody>
      </p:sp>
    </p:spTree>
    <p:extLst>
      <p:ext uri="{BB962C8B-B14F-4D97-AF65-F5344CB8AC3E}">
        <p14:creationId xmlns:p14="http://schemas.microsoft.com/office/powerpoint/2010/main" val="40946406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Impact analysis without random</a:t>
            </a:r>
            <a:r>
              <a:rPr lang="en-US" baseline="0" dirty="0" smtClean="0"/>
              <a:t> assignment requires the most sophisticated analytic techniques to control for bias/design flaws, such as propensity score analysis, instrumental variable analysis (two stage regression), response rate adjustments, etc.</a:t>
            </a:r>
            <a:endParaRPr lang="en-US" dirty="0"/>
          </a:p>
        </p:txBody>
      </p:sp>
      <p:sp>
        <p:nvSpPr>
          <p:cNvPr id="4" name="Slide Number Placeholder 3"/>
          <p:cNvSpPr>
            <a:spLocks noGrp="1"/>
          </p:cNvSpPr>
          <p:nvPr>
            <p:ph type="sldNum" sz="quarter" idx="10"/>
          </p:nvPr>
        </p:nvSpPr>
        <p:spPr/>
        <p:txBody>
          <a:bodyPr/>
          <a:lstStyle/>
          <a:p>
            <a:fld id="{C622A6CD-6C94-482C-9F5C-6261B4B663E5}" type="slidenum">
              <a:rPr lang="en-US" smtClean="0"/>
              <a:t>41</a:t>
            </a:fld>
            <a:endParaRPr lang="en-US"/>
          </a:p>
        </p:txBody>
      </p:sp>
    </p:spTree>
    <p:extLst>
      <p:ext uri="{BB962C8B-B14F-4D97-AF65-F5344CB8AC3E}">
        <p14:creationId xmlns:p14="http://schemas.microsoft.com/office/powerpoint/2010/main" val="3142406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quote</a:t>
            </a:r>
          </a:p>
          <a:p>
            <a:r>
              <a:rPr lang="en-US" dirty="0" smtClean="0"/>
              <a:t>Stress that evaluation currently is</a:t>
            </a:r>
            <a:r>
              <a:rPr lang="en-US" baseline="0" dirty="0" smtClean="0"/>
              <a:t> getting more emphasis throughout government</a:t>
            </a:r>
          </a:p>
          <a:p>
            <a:r>
              <a:rPr lang="en-US" baseline="0" dirty="0" smtClean="0"/>
              <a:t>Pause:  any questions or comments before we get started?</a:t>
            </a:r>
          </a:p>
          <a:p>
            <a:r>
              <a:rPr lang="en-US" baseline="0" dirty="0" smtClean="0"/>
              <a:t>As an exercise, please take a moment to take out your handout:  write name and brief description of a program that you are familiar with and/or that your agency oversees that  would benefit from evaluation</a:t>
            </a:r>
          </a:p>
          <a:p>
            <a:r>
              <a:rPr lang="en-US" baseline="0" dirty="0" smtClean="0"/>
              <a:t>Describe exercise</a:t>
            </a:r>
            <a:endParaRPr lang="en-US" dirty="0"/>
          </a:p>
        </p:txBody>
      </p:sp>
      <p:sp>
        <p:nvSpPr>
          <p:cNvPr id="4" name="Slide Number Placeholder 3"/>
          <p:cNvSpPr>
            <a:spLocks noGrp="1"/>
          </p:cNvSpPr>
          <p:nvPr>
            <p:ph type="sldNum" sz="quarter" idx="10"/>
          </p:nvPr>
        </p:nvSpPr>
        <p:spPr/>
        <p:txBody>
          <a:bodyPr/>
          <a:lstStyle/>
          <a:p>
            <a:fld id="{F2F210CB-7A1A-418B-8531-B5678CBE97E0}" type="slidenum">
              <a:rPr lang="en-US" smtClean="0"/>
              <a:t>4</a:t>
            </a:fld>
            <a:endParaRPr lang="en-US"/>
          </a:p>
        </p:txBody>
      </p:sp>
    </p:spTree>
    <p:extLst>
      <p:ext uri="{BB962C8B-B14F-4D97-AF65-F5344CB8AC3E}">
        <p14:creationId xmlns:p14="http://schemas.microsoft.com/office/powerpoint/2010/main" val="17352582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Circle back to</a:t>
            </a:r>
            <a:r>
              <a:rPr lang="en-US" baseline="0" dirty="0" smtClean="0"/>
              <a:t> your key stakeholders as the target audience: how is the best way to reach them?</a:t>
            </a:r>
            <a:endParaRPr lang="en-US" dirty="0" smtClean="0"/>
          </a:p>
          <a:p>
            <a:endParaRPr lang="en-US" dirty="0" smtClean="0"/>
          </a:p>
          <a:p>
            <a:r>
              <a:rPr lang="en-US" dirty="0" smtClean="0"/>
              <a:t>When you publish</a:t>
            </a:r>
            <a:r>
              <a:rPr lang="en-US" baseline="0" dirty="0" smtClean="0"/>
              <a:t> be sure to give adequate detail of why/when/how you did the study:  subjects, data collection, analysis, caveats</a:t>
            </a:r>
            <a:endParaRPr lang="en-US" dirty="0"/>
          </a:p>
        </p:txBody>
      </p:sp>
      <p:sp>
        <p:nvSpPr>
          <p:cNvPr id="4" name="Slide Number Placeholder 3"/>
          <p:cNvSpPr>
            <a:spLocks noGrp="1"/>
          </p:cNvSpPr>
          <p:nvPr>
            <p:ph type="sldNum" sz="quarter" idx="10"/>
          </p:nvPr>
        </p:nvSpPr>
        <p:spPr/>
        <p:txBody>
          <a:bodyPr/>
          <a:lstStyle/>
          <a:p>
            <a:fld id="{C622A6CD-6C94-482C-9F5C-6261B4B663E5}" type="slidenum">
              <a:rPr lang="en-US" smtClean="0"/>
              <a:t>42</a:t>
            </a:fld>
            <a:endParaRPr lang="en-US"/>
          </a:p>
        </p:txBody>
      </p:sp>
    </p:spTree>
    <p:extLst>
      <p:ext uri="{BB962C8B-B14F-4D97-AF65-F5344CB8AC3E}">
        <p14:creationId xmlns:p14="http://schemas.microsoft.com/office/powerpoint/2010/main" val="29238252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Involvement of program staff</a:t>
            </a:r>
            <a:r>
              <a:rPr lang="en-US" baseline="0" dirty="0" smtClean="0"/>
              <a:t> in evaluation can compromise objectivity; must maintain balance</a:t>
            </a:r>
          </a:p>
          <a:p>
            <a:endParaRPr lang="en-US" baseline="0" dirty="0" smtClean="0"/>
          </a:p>
          <a:p>
            <a:r>
              <a:rPr lang="en-US" baseline="0" dirty="0" smtClean="0"/>
              <a:t>More important in “summative” than “formative” evaluation</a:t>
            </a:r>
          </a:p>
          <a:p>
            <a:endParaRPr lang="en-US" baseline="0" dirty="0" smtClean="0"/>
          </a:p>
          <a:p>
            <a:r>
              <a:rPr lang="en-US" baseline="0" dirty="0" smtClean="0"/>
              <a:t>See American Evaluation Association “Guiding Principles for Evaluators”</a:t>
            </a:r>
          </a:p>
          <a:p>
            <a:endParaRPr lang="en-US" baseline="0" dirty="0" smtClean="0"/>
          </a:p>
          <a:p>
            <a:r>
              <a:rPr lang="en-US" baseline="0" dirty="0" smtClean="0"/>
              <a:t>PAUSE now for a break before we discuss impact evaluation in more detail</a:t>
            </a:r>
          </a:p>
          <a:p>
            <a:endParaRPr lang="en-US" baseline="0" dirty="0" smtClean="0"/>
          </a:p>
          <a:p>
            <a:r>
              <a:rPr lang="en-US" baseline="0" dirty="0" smtClean="0"/>
              <a:t>Ask if they would like to hand in their worksheets so that I can go through a few of them during the break; put names on them if you want them back.</a:t>
            </a:r>
            <a:endParaRPr lang="en-US" dirty="0"/>
          </a:p>
        </p:txBody>
      </p:sp>
      <p:sp>
        <p:nvSpPr>
          <p:cNvPr id="4" name="Slide Number Placeholder 3"/>
          <p:cNvSpPr>
            <a:spLocks noGrp="1"/>
          </p:cNvSpPr>
          <p:nvPr>
            <p:ph type="sldNum" sz="quarter" idx="10"/>
          </p:nvPr>
        </p:nvSpPr>
        <p:spPr/>
        <p:txBody>
          <a:bodyPr/>
          <a:lstStyle/>
          <a:p>
            <a:fld id="{C622A6CD-6C94-482C-9F5C-6261B4B663E5}" type="slidenum">
              <a:rPr lang="en-US" smtClean="0"/>
              <a:t>43</a:t>
            </a:fld>
            <a:endParaRPr lang="en-US"/>
          </a:p>
        </p:txBody>
      </p:sp>
    </p:spTree>
    <p:extLst>
      <p:ext uri="{BB962C8B-B14F-4D97-AF65-F5344CB8AC3E}">
        <p14:creationId xmlns:p14="http://schemas.microsoft.com/office/powerpoint/2010/main" val="29235364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people (not me) think</a:t>
            </a:r>
            <a:r>
              <a:rPr lang="en-US" baseline="0" dirty="0" smtClean="0"/>
              <a:t> of impact evaluation as the ONLY kind of evaluation, and that other techniques should not be called “evaluation.”  This is another semantic problem.</a:t>
            </a:r>
            <a:endParaRPr lang="en-US" dirty="0"/>
          </a:p>
        </p:txBody>
      </p:sp>
      <p:sp>
        <p:nvSpPr>
          <p:cNvPr id="4" name="Slide Number Placeholder 3"/>
          <p:cNvSpPr>
            <a:spLocks noGrp="1"/>
          </p:cNvSpPr>
          <p:nvPr>
            <p:ph type="sldNum" sz="quarter" idx="10"/>
          </p:nvPr>
        </p:nvSpPr>
        <p:spPr/>
        <p:txBody>
          <a:bodyPr/>
          <a:lstStyle/>
          <a:p>
            <a:fld id="{C622A6CD-6C94-482C-9F5C-6261B4B663E5}" type="slidenum">
              <a:rPr lang="en-US" smtClean="0"/>
              <a:t>44</a:t>
            </a:fld>
            <a:endParaRPr lang="en-US"/>
          </a:p>
        </p:txBody>
      </p:sp>
    </p:spTree>
    <p:extLst>
      <p:ext uri="{BB962C8B-B14F-4D97-AF65-F5344CB8AC3E}">
        <p14:creationId xmlns:p14="http://schemas.microsoft.com/office/powerpoint/2010/main" val="6434080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critical and most difficult part of impact evaluation</a:t>
            </a:r>
          </a:p>
          <a:p>
            <a:endParaRPr lang="en-US" dirty="0" smtClean="0"/>
          </a:p>
          <a:p>
            <a:r>
              <a:rPr lang="en-US" dirty="0" smtClean="0"/>
              <a:t>Talk through some of the issues with each</a:t>
            </a:r>
            <a:endParaRPr lang="en-US" dirty="0"/>
          </a:p>
        </p:txBody>
      </p:sp>
      <p:sp>
        <p:nvSpPr>
          <p:cNvPr id="4" name="Slide Number Placeholder 3"/>
          <p:cNvSpPr>
            <a:spLocks noGrp="1"/>
          </p:cNvSpPr>
          <p:nvPr>
            <p:ph type="sldNum" sz="quarter" idx="10"/>
          </p:nvPr>
        </p:nvSpPr>
        <p:spPr/>
        <p:txBody>
          <a:bodyPr/>
          <a:lstStyle/>
          <a:p>
            <a:fld id="{F2F210CB-7A1A-418B-8531-B5678CBE97E0}" type="slidenum">
              <a:rPr lang="en-US" smtClean="0"/>
              <a:t>45</a:t>
            </a:fld>
            <a:endParaRPr lang="en-US"/>
          </a:p>
        </p:txBody>
      </p:sp>
    </p:spTree>
    <p:extLst>
      <p:ext uri="{BB962C8B-B14F-4D97-AF65-F5344CB8AC3E}">
        <p14:creationId xmlns:p14="http://schemas.microsoft.com/office/powerpoint/2010/main" val="27426879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Random</a:t>
            </a:r>
            <a:r>
              <a:rPr lang="en-US" baseline="0" dirty="0" smtClean="0"/>
              <a:t> assignment designs are rare in public health interventions/ common for pharmaceuticals</a:t>
            </a:r>
          </a:p>
          <a:p>
            <a:r>
              <a:rPr lang="en-US" baseline="0" dirty="0" smtClean="0"/>
              <a:t>Concerns with ethics of denying services/treatment </a:t>
            </a:r>
          </a:p>
          <a:p>
            <a:r>
              <a:rPr lang="en-US" baseline="0" dirty="0" smtClean="0"/>
              <a:t>Should be more widespread/can randomize when demand exceeds supply/ can use waiting lists </a:t>
            </a:r>
            <a:endParaRPr lang="en-US" dirty="0"/>
          </a:p>
        </p:txBody>
      </p:sp>
      <p:sp>
        <p:nvSpPr>
          <p:cNvPr id="4" name="Slide Number Placeholder 3"/>
          <p:cNvSpPr>
            <a:spLocks noGrp="1"/>
          </p:cNvSpPr>
          <p:nvPr>
            <p:ph type="sldNum" sz="quarter" idx="10"/>
          </p:nvPr>
        </p:nvSpPr>
        <p:spPr/>
        <p:txBody>
          <a:bodyPr/>
          <a:lstStyle/>
          <a:p>
            <a:fld id="{C622A6CD-6C94-482C-9F5C-6261B4B663E5}" type="slidenum">
              <a:rPr lang="en-US" smtClean="0"/>
              <a:t>46</a:t>
            </a:fld>
            <a:endParaRPr lang="en-US"/>
          </a:p>
        </p:txBody>
      </p:sp>
    </p:spTree>
    <p:extLst>
      <p:ext uri="{BB962C8B-B14F-4D97-AF65-F5344CB8AC3E}">
        <p14:creationId xmlns:p14="http://schemas.microsoft.com/office/powerpoint/2010/main" val="36783965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examples of designs that are</a:t>
            </a:r>
            <a:r>
              <a:rPr lang="en-US" baseline="0" dirty="0" smtClean="0"/>
              <a:t> being used increasingly as a substitute for random assignment, </a:t>
            </a:r>
            <a:r>
              <a:rPr lang="en-US" baseline="0" dirty="0" err="1" smtClean="0"/>
              <a:t>eg</a:t>
            </a:r>
            <a:r>
              <a:rPr lang="en-US" baseline="0" dirty="0" smtClean="0"/>
              <a:t>. regression discontinuity design</a:t>
            </a:r>
            <a:endParaRPr lang="en-US" dirty="0" smtClean="0"/>
          </a:p>
          <a:p>
            <a:endParaRPr lang="en-US" dirty="0" smtClean="0"/>
          </a:p>
          <a:p>
            <a:r>
              <a:rPr lang="en-US" dirty="0" smtClean="0"/>
              <a:t>Comes from AJPH , West, et al, 2008, illustrating impact of school lunch program on health:  “permits the inference of a treatment effect for the school lunch program if there is a discontinuity at the income threshold where the treatment is introduced.”</a:t>
            </a:r>
          </a:p>
          <a:p>
            <a:r>
              <a:rPr lang="en-US" dirty="0" smtClean="0"/>
              <a:t>Has</a:t>
            </a:r>
            <a:r>
              <a:rPr lang="en-US" baseline="0" dirty="0" smtClean="0"/>
              <a:t> been used effectively for Medicare evaluations with age 65 as cut-off</a:t>
            </a:r>
            <a:endParaRPr lang="en-US" dirty="0"/>
          </a:p>
        </p:txBody>
      </p:sp>
      <p:sp>
        <p:nvSpPr>
          <p:cNvPr id="4" name="Slide Number Placeholder 3"/>
          <p:cNvSpPr>
            <a:spLocks noGrp="1"/>
          </p:cNvSpPr>
          <p:nvPr>
            <p:ph type="sldNum" sz="quarter" idx="10"/>
          </p:nvPr>
        </p:nvSpPr>
        <p:spPr/>
        <p:txBody>
          <a:bodyPr/>
          <a:lstStyle/>
          <a:p>
            <a:fld id="{C622A6CD-6C94-482C-9F5C-6261B4B663E5}" type="slidenum">
              <a:rPr lang="en-US" smtClean="0"/>
              <a:t>47</a:t>
            </a:fld>
            <a:endParaRPr lang="en-US"/>
          </a:p>
        </p:txBody>
      </p:sp>
    </p:spTree>
    <p:extLst>
      <p:ext uri="{BB962C8B-B14F-4D97-AF65-F5344CB8AC3E}">
        <p14:creationId xmlns:p14="http://schemas.microsoft.com/office/powerpoint/2010/main" val="11418976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from the articles you read:  WIC study:  people</a:t>
            </a:r>
            <a:r>
              <a:rPr lang="en-US" baseline="0" dirty="0" smtClean="0"/>
              <a:t> who volunteered who were not contacted (could be different in unmeasured ways from those contacted (more </a:t>
            </a:r>
            <a:r>
              <a:rPr lang="en-US" baseline="0" dirty="0" err="1" smtClean="0"/>
              <a:t>primiperas</a:t>
            </a:r>
            <a:r>
              <a:rPr lang="en-US" baseline="0" dirty="0" smtClean="0"/>
              <a:t> in study group); </a:t>
            </a:r>
            <a:r>
              <a:rPr lang="en-US" baseline="0" dirty="0" err="1" smtClean="0"/>
              <a:t>eg</a:t>
            </a:r>
            <a:r>
              <a:rPr lang="en-US" baseline="0" dirty="0" smtClean="0"/>
              <a:t>. no phone numbers, more mobile, less interested. </a:t>
            </a:r>
          </a:p>
          <a:p>
            <a:r>
              <a:rPr lang="en-US" baseline="0" dirty="0" err="1" smtClean="0"/>
              <a:t>Heatlhy</a:t>
            </a:r>
            <a:r>
              <a:rPr lang="en-US" baseline="0" dirty="0" smtClean="0"/>
              <a:t> Kids, used waiting list, good comparison group as long as kids are taken off list randomly; </a:t>
            </a:r>
            <a:endParaRPr lang="en-US" dirty="0"/>
          </a:p>
        </p:txBody>
      </p:sp>
      <p:sp>
        <p:nvSpPr>
          <p:cNvPr id="4" name="Slide Number Placeholder 3"/>
          <p:cNvSpPr>
            <a:spLocks noGrp="1"/>
          </p:cNvSpPr>
          <p:nvPr>
            <p:ph type="sldNum" sz="quarter" idx="10"/>
          </p:nvPr>
        </p:nvSpPr>
        <p:spPr/>
        <p:txBody>
          <a:bodyPr/>
          <a:lstStyle/>
          <a:p>
            <a:fld id="{C622A6CD-6C94-482C-9F5C-6261B4B663E5}" type="slidenum">
              <a:rPr lang="en-US" smtClean="0"/>
              <a:t>48</a:t>
            </a:fld>
            <a:endParaRPr lang="en-US"/>
          </a:p>
        </p:txBody>
      </p:sp>
    </p:spTree>
    <p:extLst>
      <p:ext uri="{BB962C8B-B14F-4D97-AF65-F5344CB8AC3E}">
        <p14:creationId xmlns:p14="http://schemas.microsoft.com/office/powerpoint/2010/main" val="9559169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Biggest challenge for quasi-experimental designs:</a:t>
            </a:r>
            <a:r>
              <a:rPr lang="en-US" baseline="0" dirty="0" smtClean="0"/>
              <a:t>  need to find a well-matched comparison group</a:t>
            </a:r>
            <a:endParaRPr lang="en-US" dirty="0" smtClean="0"/>
          </a:p>
          <a:p>
            <a:endParaRPr lang="en-US" dirty="0" smtClean="0"/>
          </a:p>
          <a:p>
            <a:r>
              <a:rPr lang="en-US" dirty="0" smtClean="0"/>
              <a:t>Using everyone in a target area as the study population avoids selection problems, but if intervention</a:t>
            </a:r>
            <a:r>
              <a:rPr lang="en-US" baseline="0" dirty="0" smtClean="0"/>
              <a:t> target group is small, it will underestimate effects.</a:t>
            </a:r>
          </a:p>
          <a:p>
            <a:endParaRPr lang="en-US" baseline="0" dirty="0" smtClean="0"/>
          </a:p>
          <a:p>
            <a:r>
              <a:rPr lang="en-US" baseline="0" dirty="0" smtClean="0"/>
              <a:t>Healthy Start study compared teens in target zip codes to all other teens in county, likely has problem that target neighborhoods are very different; better to match on neighborhood characteristics including teen birth rate before intervention.</a:t>
            </a:r>
            <a:endParaRPr lang="en-US" dirty="0"/>
          </a:p>
        </p:txBody>
      </p:sp>
      <p:sp>
        <p:nvSpPr>
          <p:cNvPr id="4" name="Slide Number Placeholder 3"/>
          <p:cNvSpPr>
            <a:spLocks noGrp="1"/>
          </p:cNvSpPr>
          <p:nvPr>
            <p:ph type="sldNum" sz="quarter" idx="10"/>
          </p:nvPr>
        </p:nvSpPr>
        <p:spPr/>
        <p:txBody>
          <a:bodyPr/>
          <a:lstStyle/>
          <a:p>
            <a:fld id="{C622A6CD-6C94-482C-9F5C-6261B4B663E5}" type="slidenum">
              <a:rPr lang="en-US" smtClean="0"/>
              <a:t>49</a:t>
            </a:fld>
            <a:endParaRPr lang="en-US"/>
          </a:p>
        </p:txBody>
      </p:sp>
    </p:spTree>
    <p:extLst>
      <p:ext uri="{BB962C8B-B14F-4D97-AF65-F5344CB8AC3E}">
        <p14:creationId xmlns:p14="http://schemas.microsoft.com/office/powerpoint/2010/main" val="1764525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Has similarity</a:t>
            </a:r>
            <a:r>
              <a:rPr lang="en-US" baseline="0" dirty="0" smtClean="0"/>
              <a:t> to outcome monitoring</a:t>
            </a:r>
          </a:p>
          <a:p>
            <a:endParaRPr lang="en-US" baseline="0" dirty="0" smtClean="0"/>
          </a:p>
          <a:p>
            <a:r>
              <a:rPr lang="en-US" baseline="0" dirty="0" smtClean="0"/>
              <a:t>When combined with quasi-experimental and there are data for both study and comparison groups, can be very strong design:  “difference-in-differences”</a:t>
            </a:r>
          </a:p>
          <a:p>
            <a:endParaRPr lang="en-US" baseline="0" dirty="0" smtClean="0"/>
          </a:p>
          <a:p>
            <a:r>
              <a:rPr lang="en-US" baseline="0" dirty="0" smtClean="0"/>
              <a:t>See my article on impact of Medicaid/CHIP expansions:  method used frequently</a:t>
            </a:r>
            <a:endParaRPr lang="en-US" dirty="0"/>
          </a:p>
        </p:txBody>
      </p:sp>
      <p:sp>
        <p:nvSpPr>
          <p:cNvPr id="4" name="Slide Number Placeholder 3"/>
          <p:cNvSpPr>
            <a:spLocks noGrp="1"/>
          </p:cNvSpPr>
          <p:nvPr>
            <p:ph type="sldNum" sz="quarter" idx="10"/>
          </p:nvPr>
        </p:nvSpPr>
        <p:spPr/>
        <p:txBody>
          <a:bodyPr/>
          <a:lstStyle/>
          <a:p>
            <a:fld id="{F2F210CB-7A1A-418B-8531-B5678CBE97E0}" type="slidenum">
              <a:rPr lang="en-US" smtClean="0"/>
              <a:t>50</a:t>
            </a:fld>
            <a:endParaRPr lang="en-US"/>
          </a:p>
        </p:txBody>
      </p:sp>
    </p:spTree>
    <p:extLst>
      <p:ext uri="{BB962C8B-B14F-4D97-AF65-F5344CB8AC3E}">
        <p14:creationId xmlns:p14="http://schemas.microsoft.com/office/powerpoint/2010/main" val="38815112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of how</a:t>
            </a:r>
            <a:r>
              <a:rPr lang="en-US" baseline="0" dirty="0" smtClean="0"/>
              <a:t> a purely pre-test/post-test design can be misleading</a:t>
            </a:r>
          </a:p>
          <a:p>
            <a:endParaRPr lang="en-US" baseline="0" dirty="0" smtClean="0"/>
          </a:p>
          <a:p>
            <a:r>
              <a:rPr lang="en-US" baseline="0" dirty="0" smtClean="0"/>
              <a:t>This is an example from the evaluation of the Millennium Villages in Africa, where intensive services are poured into selected communities.  In this example from Ghana, the black line on the bottom of the chart shows an increasing rate of measles vaccination for children in the Millennium village.  However if you look at the three other lines, which represent the overall increase in Ghana country-wide (red), the increase in that village’s rural region (blue), and rural areas overall in Ghana (green) you can see that the rate of increase is about the same, or greater.  So it is hard to attribute the increase in measles vaccination to </a:t>
            </a:r>
            <a:r>
              <a:rPr lang="en-US" baseline="0" dirty="0" err="1" smtClean="0"/>
              <a:t>Millenium</a:t>
            </a:r>
            <a:r>
              <a:rPr lang="en-US" baseline="0" dirty="0" smtClean="0"/>
              <a:t> Villages.  This is why comparison groups are so powerful.  It is possible that the kids in the Millennium Village are particularly poor or disadvantaged, so a better comparison might be a matched group in another village or rural area. Might show better results.</a:t>
            </a:r>
            <a:endParaRPr lang="en-US" dirty="0"/>
          </a:p>
        </p:txBody>
      </p:sp>
      <p:sp>
        <p:nvSpPr>
          <p:cNvPr id="4" name="Slide Number Placeholder 3"/>
          <p:cNvSpPr>
            <a:spLocks noGrp="1"/>
          </p:cNvSpPr>
          <p:nvPr>
            <p:ph type="sldNum" sz="quarter" idx="10"/>
          </p:nvPr>
        </p:nvSpPr>
        <p:spPr/>
        <p:txBody>
          <a:bodyPr/>
          <a:lstStyle/>
          <a:p>
            <a:fld id="{F2F210CB-7A1A-418B-8531-B5678CBE97E0}" type="slidenum">
              <a:rPr lang="en-US" smtClean="0"/>
              <a:t>51</a:t>
            </a:fld>
            <a:endParaRPr lang="en-US"/>
          </a:p>
        </p:txBody>
      </p:sp>
    </p:spTree>
    <p:extLst>
      <p:ext uri="{BB962C8B-B14F-4D97-AF65-F5344CB8AC3E}">
        <p14:creationId xmlns:p14="http://schemas.microsoft.com/office/powerpoint/2010/main" val="2704340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successful evaluation can be</a:t>
            </a:r>
            <a:r>
              <a:rPr lang="en-US" baseline="0" dirty="0" smtClean="0"/>
              <a:t> divided into several key steps each of which must be conducted with careful planning</a:t>
            </a:r>
          </a:p>
          <a:p>
            <a:r>
              <a:rPr lang="en-US" baseline="0" dirty="0" smtClean="0"/>
              <a:t>Often one or more of these steps is ignored, resulting in the evaluation “being put on the shelf”</a:t>
            </a:r>
          </a:p>
          <a:p>
            <a:r>
              <a:rPr lang="en-US" baseline="0" dirty="0" smtClean="0"/>
              <a:t>These are: read slide…..</a:t>
            </a:r>
            <a:endParaRPr lang="en-US" dirty="0"/>
          </a:p>
        </p:txBody>
      </p:sp>
      <p:sp>
        <p:nvSpPr>
          <p:cNvPr id="4" name="Slide Number Placeholder 3"/>
          <p:cNvSpPr>
            <a:spLocks noGrp="1"/>
          </p:cNvSpPr>
          <p:nvPr>
            <p:ph type="sldNum" sz="quarter" idx="10"/>
          </p:nvPr>
        </p:nvSpPr>
        <p:spPr/>
        <p:txBody>
          <a:bodyPr/>
          <a:lstStyle/>
          <a:p>
            <a:fld id="{F2F210CB-7A1A-418B-8531-B5678CBE97E0}" type="slidenum">
              <a:rPr lang="en-US" smtClean="0"/>
              <a:t>5</a:t>
            </a:fld>
            <a:endParaRPr lang="en-US"/>
          </a:p>
        </p:txBody>
      </p:sp>
    </p:spTree>
    <p:extLst>
      <p:ext uri="{BB962C8B-B14F-4D97-AF65-F5344CB8AC3E}">
        <p14:creationId xmlns:p14="http://schemas.microsoft.com/office/powerpoint/2010/main" val="8523584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Flow</a:t>
            </a:r>
            <a:r>
              <a:rPr lang="en-US" baseline="0" dirty="0" smtClean="0"/>
              <a:t> chart illustrates a p</a:t>
            </a:r>
            <a:r>
              <a:rPr lang="en-US" dirty="0" smtClean="0"/>
              <a:t>rocess for selecting the best feasible</a:t>
            </a:r>
            <a:r>
              <a:rPr lang="en-US" baseline="0" dirty="0" smtClean="0"/>
              <a:t> impact evaluation </a:t>
            </a:r>
            <a:r>
              <a:rPr lang="en-US" dirty="0" smtClean="0"/>
              <a:t>design</a:t>
            </a:r>
          </a:p>
          <a:p>
            <a:endParaRPr lang="en-US" dirty="0" smtClean="0"/>
          </a:p>
          <a:p>
            <a:r>
              <a:rPr lang="en-US" dirty="0" smtClean="0"/>
              <a:t>Can you do random assignment?  If so, do</a:t>
            </a:r>
          </a:p>
          <a:p>
            <a:r>
              <a:rPr lang="en-US" dirty="0" smtClean="0"/>
              <a:t>If not, find a comparison group (quasi-experimental) </a:t>
            </a:r>
          </a:p>
          <a:p>
            <a:r>
              <a:rPr lang="en-US" dirty="0" smtClean="0"/>
              <a:t>Investigate</a:t>
            </a:r>
            <a:r>
              <a:rPr lang="en-US" baseline="0" dirty="0" smtClean="0"/>
              <a:t> the selection process into the program; adjust (statistically) for selection:  instrumental variables, propensity scores, etc.</a:t>
            </a:r>
          </a:p>
          <a:p>
            <a:r>
              <a:rPr lang="en-US" baseline="0" dirty="0" smtClean="0"/>
              <a:t>Analysis approach depends on data available</a:t>
            </a:r>
          </a:p>
          <a:p>
            <a:r>
              <a:rPr lang="en-US" baseline="0" dirty="0" smtClean="0"/>
              <a:t>If studying the whole community/population, consider using time series/interrupted time series</a:t>
            </a:r>
            <a:endParaRPr lang="en-US" dirty="0" smtClean="0"/>
          </a:p>
          <a:p>
            <a:endParaRPr lang="en-US" dirty="0"/>
          </a:p>
        </p:txBody>
      </p:sp>
      <p:sp>
        <p:nvSpPr>
          <p:cNvPr id="4" name="Slide Number Placeholder 3"/>
          <p:cNvSpPr>
            <a:spLocks noGrp="1"/>
          </p:cNvSpPr>
          <p:nvPr>
            <p:ph type="sldNum" sz="quarter" idx="10"/>
          </p:nvPr>
        </p:nvSpPr>
        <p:spPr/>
        <p:txBody>
          <a:bodyPr/>
          <a:lstStyle/>
          <a:p>
            <a:fld id="{C622A6CD-6C94-482C-9F5C-6261B4B663E5}" type="slidenum">
              <a:rPr lang="en-US" smtClean="0"/>
              <a:t>52</a:t>
            </a:fld>
            <a:endParaRPr lang="en-US"/>
          </a:p>
        </p:txBody>
      </p:sp>
    </p:spTree>
    <p:extLst>
      <p:ext uri="{BB962C8B-B14F-4D97-AF65-F5344CB8AC3E}">
        <p14:creationId xmlns:p14="http://schemas.microsoft.com/office/powerpoint/2010/main" val="7174863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Designs</a:t>
            </a:r>
            <a:r>
              <a:rPr lang="en-US" baseline="0" dirty="0" smtClean="0"/>
              <a:t> with multiple sites or larger sample diversity add to external validity</a:t>
            </a:r>
          </a:p>
          <a:p>
            <a:r>
              <a:rPr lang="en-US" baseline="0" dirty="0" smtClean="0"/>
              <a:t>Designs with random assignment have highest internal validity, but often low external validity</a:t>
            </a:r>
          </a:p>
          <a:p>
            <a:r>
              <a:rPr lang="en-US" baseline="0" dirty="0" smtClean="0"/>
              <a:t>Main sources of confounding are associated with quasi-experimental (comparison group) designs; depends on how well-matched the comparison group is.</a:t>
            </a:r>
            <a:endParaRPr lang="en-US" dirty="0"/>
          </a:p>
        </p:txBody>
      </p:sp>
      <p:sp>
        <p:nvSpPr>
          <p:cNvPr id="4" name="Slide Number Placeholder 3"/>
          <p:cNvSpPr>
            <a:spLocks noGrp="1"/>
          </p:cNvSpPr>
          <p:nvPr>
            <p:ph type="sldNum" sz="quarter" idx="10"/>
          </p:nvPr>
        </p:nvSpPr>
        <p:spPr/>
        <p:txBody>
          <a:bodyPr/>
          <a:lstStyle/>
          <a:p>
            <a:fld id="{C622A6CD-6C94-482C-9F5C-6261B4B663E5}" type="slidenum">
              <a:rPr lang="en-US" smtClean="0"/>
              <a:t>53</a:t>
            </a:fld>
            <a:endParaRPr lang="en-US"/>
          </a:p>
        </p:txBody>
      </p:sp>
    </p:spTree>
    <p:extLst>
      <p:ext uri="{BB962C8B-B14F-4D97-AF65-F5344CB8AC3E}">
        <p14:creationId xmlns:p14="http://schemas.microsoft.com/office/powerpoint/2010/main" val="28847347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sources of confounding</a:t>
            </a:r>
            <a:r>
              <a:rPr lang="en-US" baseline="0" dirty="0" smtClean="0"/>
              <a:t> with quasi-experimental designs, which are the most common in impact evaluations of health programs</a:t>
            </a:r>
          </a:p>
          <a:p>
            <a:r>
              <a:rPr lang="en-US" baseline="0" dirty="0" smtClean="0"/>
              <a:t>Usually study and comparison groups are not completely well-matched on all characteristics affecting  outcomes.</a:t>
            </a:r>
            <a:endParaRPr lang="en-US" dirty="0"/>
          </a:p>
        </p:txBody>
      </p:sp>
      <p:sp>
        <p:nvSpPr>
          <p:cNvPr id="4" name="Slide Number Placeholder 3"/>
          <p:cNvSpPr>
            <a:spLocks noGrp="1"/>
          </p:cNvSpPr>
          <p:nvPr>
            <p:ph type="sldNum" sz="quarter" idx="10"/>
          </p:nvPr>
        </p:nvSpPr>
        <p:spPr/>
        <p:txBody>
          <a:bodyPr/>
          <a:lstStyle/>
          <a:p>
            <a:fld id="{F2F210CB-7A1A-418B-8531-B5678CBE97E0}" type="slidenum">
              <a:rPr lang="en-US" smtClean="0"/>
              <a:t>54</a:t>
            </a:fld>
            <a:endParaRPr lang="en-US"/>
          </a:p>
        </p:txBody>
      </p:sp>
    </p:spTree>
    <p:extLst>
      <p:ext uri="{BB962C8B-B14F-4D97-AF65-F5344CB8AC3E}">
        <p14:creationId xmlns:p14="http://schemas.microsoft.com/office/powerpoint/2010/main" val="13294216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Answering first question well requires high internal validity; random assignment is best.</a:t>
            </a:r>
          </a:p>
          <a:p>
            <a:r>
              <a:rPr lang="en-US" dirty="0" smtClean="0"/>
              <a:t>Answering second</a:t>
            </a:r>
            <a:r>
              <a:rPr lang="en-US" baseline="0" dirty="0" smtClean="0"/>
              <a:t> question requires high external validity; often random assignment studies are weak here.</a:t>
            </a:r>
          </a:p>
          <a:p>
            <a:r>
              <a:rPr lang="en-US" baseline="0" dirty="0" smtClean="0"/>
              <a:t>Most people are more interested in effectiveness, but hard to get good estimates—very expensive.</a:t>
            </a:r>
          </a:p>
          <a:p>
            <a:r>
              <a:rPr lang="en-US" baseline="0" dirty="0" smtClean="0"/>
              <a:t>Example from nurse partnership home visiting;  has been hard/controversial to estimate generalizability.</a:t>
            </a:r>
            <a:endParaRPr lang="en-US" dirty="0"/>
          </a:p>
        </p:txBody>
      </p:sp>
      <p:sp>
        <p:nvSpPr>
          <p:cNvPr id="4" name="Slide Number Placeholder 3"/>
          <p:cNvSpPr>
            <a:spLocks noGrp="1"/>
          </p:cNvSpPr>
          <p:nvPr>
            <p:ph type="sldNum" sz="quarter" idx="10"/>
          </p:nvPr>
        </p:nvSpPr>
        <p:spPr/>
        <p:txBody>
          <a:bodyPr/>
          <a:lstStyle/>
          <a:p>
            <a:fld id="{C622A6CD-6C94-482C-9F5C-6261B4B663E5}" type="slidenum">
              <a:rPr lang="en-US" smtClean="0"/>
              <a:t>55</a:t>
            </a:fld>
            <a:endParaRPr lang="en-US"/>
          </a:p>
        </p:txBody>
      </p:sp>
    </p:spTree>
    <p:extLst>
      <p:ext uri="{BB962C8B-B14F-4D97-AF65-F5344CB8AC3E}">
        <p14:creationId xmlns:p14="http://schemas.microsoft.com/office/powerpoint/2010/main" val="22960167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External validity increased</a:t>
            </a:r>
            <a:r>
              <a:rPr lang="en-US" baseline="0" dirty="0" smtClean="0"/>
              <a:t> by selecting sites purposively</a:t>
            </a:r>
            <a:endParaRPr lang="en-US" dirty="0"/>
          </a:p>
        </p:txBody>
      </p:sp>
      <p:sp>
        <p:nvSpPr>
          <p:cNvPr id="4" name="Slide Number Placeholder 3"/>
          <p:cNvSpPr>
            <a:spLocks noGrp="1"/>
          </p:cNvSpPr>
          <p:nvPr>
            <p:ph type="sldNum" sz="quarter" idx="10"/>
          </p:nvPr>
        </p:nvSpPr>
        <p:spPr/>
        <p:txBody>
          <a:bodyPr/>
          <a:lstStyle/>
          <a:p>
            <a:fld id="{C622A6CD-6C94-482C-9F5C-6261B4B663E5}" type="slidenum">
              <a:rPr lang="en-US" smtClean="0"/>
              <a:t>56</a:t>
            </a:fld>
            <a:endParaRPr lang="en-US"/>
          </a:p>
        </p:txBody>
      </p:sp>
    </p:spTree>
    <p:extLst>
      <p:ext uri="{BB962C8B-B14F-4D97-AF65-F5344CB8AC3E}">
        <p14:creationId xmlns:p14="http://schemas.microsoft.com/office/powerpoint/2010/main" val="8296814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spite of these problems</a:t>
            </a:r>
            <a:r>
              <a:rPr lang="en-US" baseline="0" dirty="0" smtClean="0"/>
              <a:t> federal government is moving forward with expanded federally-funded home visiting</a:t>
            </a:r>
          </a:p>
          <a:p>
            <a:r>
              <a:rPr lang="en-US" baseline="0" dirty="0" smtClean="0"/>
              <a:t>Important area for further evaluation of different models</a:t>
            </a:r>
            <a:endParaRPr lang="en-US" dirty="0"/>
          </a:p>
        </p:txBody>
      </p:sp>
      <p:sp>
        <p:nvSpPr>
          <p:cNvPr id="4" name="Slide Number Placeholder 3"/>
          <p:cNvSpPr>
            <a:spLocks noGrp="1"/>
          </p:cNvSpPr>
          <p:nvPr>
            <p:ph type="sldNum" sz="quarter" idx="10"/>
          </p:nvPr>
        </p:nvSpPr>
        <p:spPr/>
        <p:txBody>
          <a:bodyPr/>
          <a:lstStyle/>
          <a:p>
            <a:fld id="{F2F210CB-7A1A-418B-8531-B5678CBE97E0}" type="slidenum">
              <a:rPr lang="en-US" smtClean="0"/>
              <a:t>57</a:t>
            </a:fld>
            <a:endParaRPr lang="en-US"/>
          </a:p>
        </p:txBody>
      </p:sp>
    </p:spTree>
    <p:extLst>
      <p:ext uri="{BB962C8B-B14F-4D97-AF65-F5344CB8AC3E}">
        <p14:creationId xmlns:p14="http://schemas.microsoft.com/office/powerpoint/2010/main" val="4903125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goes back to the research questions.  </a:t>
            </a:r>
          </a:p>
          <a:p>
            <a:endParaRPr lang="en-US" dirty="0" smtClean="0"/>
          </a:p>
          <a:p>
            <a:r>
              <a:rPr lang="en-US" dirty="0" smtClean="0"/>
              <a:t>Are the key outcomes/impacts</a:t>
            </a:r>
            <a:r>
              <a:rPr lang="en-US" baseline="0" dirty="0" smtClean="0"/>
              <a:t> long term or short term. </a:t>
            </a:r>
          </a:p>
          <a:p>
            <a:endParaRPr lang="en-US" baseline="0" dirty="0" smtClean="0"/>
          </a:p>
          <a:p>
            <a:r>
              <a:rPr lang="en-US" baseline="0" dirty="0" smtClean="0"/>
              <a:t>For example, knowledge and attitudes can be measured short term and may show positive outcomes</a:t>
            </a:r>
          </a:p>
          <a:p>
            <a:endParaRPr lang="en-US" baseline="0" dirty="0" smtClean="0"/>
          </a:p>
          <a:p>
            <a:r>
              <a:rPr lang="en-US" baseline="0" dirty="0" smtClean="0"/>
              <a:t>Behavior change takes longer to measure; outcomes may be weaker</a:t>
            </a:r>
          </a:p>
          <a:p>
            <a:r>
              <a:rPr lang="en-US" baseline="0" dirty="0" smtClean="0"/>
              <a:t>EG.  Federal abstinence evaluation, took several years and did not show behavior change</a:t>
            </a:r>
          </a:p>
        </p:txBody>
      </p:sp>
      <p:sp>
        <p:nvSpPr>
          <p:cNvPr id="4" name="Slide Number Placeholder 3"/>
          <p:cNvSpPr>
            <a:spLocks noGrp="1"/>
          </p:cNvSpPr>
          <p:nvPr>
            <p:ph type="sldNum" sz="quarter" idx="10"/>
          </p:nvPr>
        </p:nvSpPr>
        <p:spPr/>
        <p:txBody>
          <a:bodyPr/>
          <a:lstStyle/>
          <a:p>
            <a:fld id="{F2F210CB-7A1A-418B-8531-B5678CBE97E0}" type="slidenum">
              <a:rPr lang="en-US" smtClean="0"/>
              <a:t>58</a:t>
            </a:fld>
            <a:endParaRPr lang="en-US"/>
          </a:p>
        </p:txBody>
      </p:sp>
    </p:spTree>
    <p:extLst>
      <p:ext uri="{BB962C8B-B14F-4D97-AF65-F5344CB8AC3E}">
        <p14:creationId xmlns:p14="http://schemas.microsoft.com/office/powerpoint/2010/main" val="15623109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Important for assessing generalizability/external validity</a:t>
            </a:r>
          </a:p>
          <a:p>
            <a:endParaRPr lang="en-US" dirty="0" smtClean="0"/>
          </a:p>
          <a:p>
            <a:r>
              <a:rPr lang="en-US" dirty="0" smtClean="0"/>
              <a:t>Requires</a:t>
            </a:r>
            <a:r>
              <a:rPr lang="en-US" baseline="0" dirty="0" smtClean="0"/>
              <a:t> statistical techniques to address clustering</a:t>
            </a:r>
          </a:p>
          <a:p>
            <a:endParaRPr lang="en-US" baseline="0" dirty="0" smtClean="0"/>
          </a:p>
          <a:p>
            <a:r>
              <a:rPr lang="en-US" baseline="0" dirty="0" smtClean="0"/>
              <a:t>The more sites the better, but very expensive</a:t>
            </a:r>
            <a:endParaRPr lang="en-US" dirty="0"/>
          </a:p>
        </p:txBody>
      </p:sp>
      <p:sp>
        <p:nvSpPr>
          <p:cNvPr id="4" name="Slide Number Placeholder 3"/>
          <p:cNvSpPr>
            <a:spLocks noGrp="1"/>
          </p:cNvSpPr>
          <p:nvPr>
            <p:ph type="sldNum" sz="quarter" idx="10"/>
          </p:nvPr>
        </p:nvSpPr>
        <p:spPr/>
        <p:txBody>
          <a:bodyPr/>
          <a:lstStyle/>
          <a:p>
            <a:fld id="{C622A6CD-6C94-482C-9F5C-6261B4B663E5}" type="slidenum">
              <a:rPr lang="en-US" smtClean="0"/>
              <a:t>59</a:t>
            </a:fld>
            <a:endParaRPr lang="en-US"/>
          </a:p>
        </p:txBody>
      </p:sp>
    </p:spTree>
    <p:extLst>
      <p:ext uri="{BB962C8B-B14F-4D97-AF65-F5344CB8AC3E}">
        <p14:creationId xmlns:p14="http://schemas.microsoft.com/office/powerpoint/2010/main" val="618590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do power calculations you need an estimate of the likely size</a:t>
            </a:r>
            <a:r>
              <a:rPr lang="en-US" baseline="0" dirty="0" smtClean="0"/>
              <a:t> of the effect (and variance)—rough guesses based on literature</a:t>
            </a:r>
          </a:p>
          <a:p>
            <a:r>
              <a:rPr lang="en-US" baseline="0" dirty="0" smtClean="0"/>
              <a:t>Also need desired power, </a:t>
            </a:r>
            <a:r>
              <a:rPr lang="en-US" baseline="0" dirty="0" err="1" smtClean="0"/>
              <a:t>eg</a:t>
            </a:r>
            <a:r>
              <a:rPr lang="en-US" baseline="0" dirty="0" smtClean="0"/>
              <a:t>. 80 percent power to detect a significant difference between study and comparison group at 5% level.</a:t>
            </a:r>
          </a:p>
          <a:p>
            <a:r>
              <a:rPr lang="en-US" baseline="0" dirty="0" smtClean="0"/>
              <a:t>Automated programs will then tell you the desired sample size for study and comparison group</a:t>
            </a:r>
          </a:p>
          <a:p>
            <a:r>
              <a:rPr lang="en-US" baseline="0" dirty="0" smtClean="0"/>
              <a:t>Groups do not have to be same size; can get good power if your study group is larger and comparison group smaller</a:t>
            </a:r>
          </a:p>
          <a:p>
            <a:r>
              <a:rPr lang="en-US" baseline="0" dirty="0" smtClean="0"/>
              <a:t>Very critical to cost of evaluation, especially when primary data collection is needed.</a:t>
            </a:r>
          </a:p>
          <a:p>
            <a:r>
              <a:rPr lang="en-US" baseline="0" dirty="0" smtClean="0"/>
              <a:t>Sample size must be much larger if subgroup analysis is needed to answer research questions.</a:t>
            </a:r>
          </a:p>
        </p:txBody>
      </p:sp>
      <p:sp>
        <p:nvSpPr>
          <p:cNvPr id="4" name="Slide Number Placeholder 3"/>
          <p:cNvSpPr>
            <a:spLocks noGrp="1"/>
          </p:cNvSpPr>
          <p:nvPr>
            <p:ph type="sldNum" sz="quarter" idx="10"/>
          </p:nvPr>
        </p:nvSpPr>
        <p:spPr/>
        <p:txBody>
          <a:bodyPr/>
          <a:lstStyle/>
          <a:p>
            <a:fld id="{F2F210CB-7A1A-418B-8531-B5678CBE97E0}" type="slidenum">
              <a:rPr lang="en-US" smtClean="0"/>
              <a:t>60</a:t>
            </a:fld>
            <a:endParaRPr lang="en-US"/>
          </a:p>
        </p:txBody>
      </p:sp>
    </p:spTree>
    <p:extLst>
      <p:ext uri="{BB962C8B-B14F-4D97-AF65-F5344CB8AC3E}">
        <p14:creationId xmlns:p14="http://schemas.microsoft.com/office/powerpoint/2010/main" val="15024709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Can’t find the people</a:t>
            </a:r>
            <a:r>
              <a:rPr lang="en-US" baseline="0" dirty="0" smtClean="0"/>
              <a:t> for follow-up!!</a:t>
            </a:r>
          </a:p>
          <a:p>
            <a:endParaRPr lang="en-US" baseline="0" dirty="0" smtClean="0"/>
          </a:p>
          <a:p>
            <a:r>
              <a:rPr lang="en-US" baseline="0" dirty="0" smtClean="0"/>
              <a:t>Read dot points</a:t>
            </a:r>
            <a:endParaRPr lang="en-US" dirty="0" smtClean="0"/>
          </a:p>
          <a:p>
            <a:endParaRPr lang="en-US" dirty="0" smtClean="0"/>
          </a:p>
          <a:p>
            <a:r>
              <a:rPr lang="en-US" dirty="0" err="1" smtClean="0"/>
              <a:t>Eg</a:t>
            </a:r>
            <a:r>
              <a:rPr lang="en-US" dirty="0" smtClean="0"/>
              <a:t>. Breastfeeding study in article you read:  the match</a:t>
            </a:r>
            <a:r>
              <a:rPr lang="en-US" baseline="0" dirty="0" smtClean="0"/>
              <a:t> rate to outcome data for participants in program was 78% but for the comparison group it was 68%.  Essentially same as attrition in that outcomes could not be measured at same rate.</a:t>
            </a:r>
            <a:endParaRPr lang="en-US" dirty="0"/>
          </a:p>
        </p:txBody>
      </p:sp>
      <p:sp>
        <p:nvSpPr>
          <p:cNvPr id="4" name="Slide Number Placeholder 3"/>
          <p:cNvSpPr>
            <a:spLocks noGrp="1"/>
          </p:cNvSpPr>
          <p:nvPr>
            <p:ph type="sldNum" sz="quarter" idx="10"/>
          </p:nvPr>
        </p:nvSpPr>
        <p:spPr/>
        <p:txBody>
          <a:bodyPr/>
          <a:lstStyle/>
          <a:p>
            <a:fld id="{C622A6CD-6C94-482C-9F5C-6261B4B663E5}" type="slidenum">
              <a:rPr lang="en-US" smtClean="0"/>
              <a:t>61</a:t>
            </a:fld>
            <a:endParaRPr lang="en-US"/>
          </a:p>
        </p:txBody>
      </p:sp>
    </p:spTree>
    <p:extLst>
      <p:ext uri="{BB962C8B-B14F-4D97-AF65-F5344CB8AC3E}">
        <p14:creationId xmlns:p14="http://schemas.microsoft.com/office/powerpoint/2010/main" val="1447432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Important</a:t>
            </a:r>
            <a:r>
              <a:rPr lang="en-US" baseline="0" dirty="0" smtClean="0"/>
              <a:t> for getting funding, developing support and buy-in from program and advocates, setting stage for “utilization-focused evaluation”: program change!</a:t>
            </a:r>
          </a:p>
          <a:p>
            <a:r>
              <a:rPr lang="en-US" baseline="0" dirty="0" smtClean="0"/>
              <a:t>List provides examples of most important stakeholders for most evaluations</a:t>
            </a:r>
          </a:p>
          <a:p>
            <a:r>
              <a:rPr lang="en-US" baseline="0" dirty="0" smtClean="0"/>
              <a:t>Each of these key players must recognize why evaluation is needed and provide input/support</a:t>
            </a:r>
          </a:p>
          <a:p>
            <a:r>
              <a:rPr lang="en-US" baseline="0" dirty="0" smtClean="0"/>
              <a:t>Discuss each in turn</a:t>
            </a:r>
            <a:endParaRPr lang="en-US" dirty="0"/>
          </a:p>
        </p:txBody>
      </p:sp>
      <p:sp>
        <p:nvSpPr>
          <p:cNvPr id="4" name="Slide Number Placeholder 3"/>
          <p:cNvSpPr>
            <a:spLocks noGrp="1"/>
          </p:cNvSpPr>
          <p:nvPr>
            <p:ph type="sldNum" sz="quarter" idx="10"/>
          </p:nvPr>
        </p:nvSpPr>
        <p:spPr/>
        <p:txBody>
          <a:bodyPr/>
          <a:lstStyle/>
          <a:p>
            <a:fld id="{C622A6CD-6C94-482C-9F5C-6261B4B663E5}" type="slidenum">
              <a:rPr lang="en-US" smtClean="0"/>
              <a:t>6</a:t>
            </a:fld>
            <a:endParaRPr lang="en-US"/>
          </a:p>
        </p:txBody>
      </p:sp>
    </p:spTree>
    <p:extLst>
      <p:ext uri="{BB962C8B-B14F-4D97-AF65-F5344CB8AC3E}">
        <p14:creationId xmlns:p14="http://schemas.microsoft.com/office/powerpoint/2010/main" val="23975950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 from the article from the Maternal and Child Health Journal article illustrates</a:t>
            </a:r>
            <a:r>
              <a:rPr lang="en-US" baseline="0" dirty="0" smtClean="0"/>
              <a:t> the bias from loss to follow-up and low response rates.  Originally there were 1214 program participants but only 792 agreed to participate in the study.</a:t>
            </a:r>
          </a:p>
          <a:p>
            <a:r>
              <a:rPr lang="en-US" baseline="0" dirty="0" smtClean="0"/>
              <a:t>Many other reasons happened that folks dropped out along the way.  In the end only about a fourth of program participants could be studied.  Unknown selection factors bias results.</a:t>
            </a:r>
          </a:p>
        </p:txBody>
      </p:sp>
      <p:sp>
        <p:nvSpPr>
          <p:cNvPr id="4" name="Slide Number Placeholder 3"/>
          <p:cNvSpPr>
            <a:spLocks noGrp="1"/>
          </p:cNvSpPr>
          <p:nvPr>
            <p:ph type="sldNum" sz="quarter" idx="10"/>
          </p:nvPr>
        </p:nvSpPr>
        <p:spPr/>
        <p:txBody>
          <a:bodyPr/>
          <a:lstStyle/>
          <a:p>
            <a:fld id="{C622A6CD-6C94-482C-9F5C-6261B4B663E5}" type="slidenum">
              <a:rPr lang="en-US" smtClean="0"/>
              <a:t>62</a:t>
            </a:fld>
            <a:endParaRPr lang="en-US"/>
          </a:p>
        </p:txBody>
      </p:sp>
    </p:spTree>
    <p:extLst>
      <p:ext uri="{BB962C8B-B14F-4D97-AF65-F5344CB8AC3E}">
        <p14:creationId xmlns:p14="http://schemas.microsoft.com/office/powerpoint/2010/main" val="31914880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Cross-over:  people</a:t>
            </a:r>
            <a:r>
              <a:rPr lang="en-US" baseline="0" dirty="0" smtClean="0"/>
              <a:t> leave the comparison group and join the study group or vice-versa</a:t>
            </a:r>
          </a:p>
          <a:p>
            <a:r>
              <a:rPr lang="en-US" baseline="0" dirty="0" smtClean="0"/>
              <a:t>Contamination:  People in the comparison groups are (sometimes indirectly) exposed to the intervention, </a:t>
            </a:r>
            <a:r>
              <a:rPr lang="en-US" baseline="0" dirty="0" err="1" smtClean="0"/>
              <a:t>eg</a:t>
            </a:r>
            <a:r>
              <a:rPr lang="en-US" baseline="0" dirty="0" smtClean="0"/>
              <a:t>. students in the same school or siblings</a:t>
            </a:r>
            <a:endParaRPr lang="en-US" dirty="0"/>
          </a:p>
        </p:txBody>
      </p:sp>
      <p:sp>
        <p:nvSpPr>
          <p:cNvPr id="4" name="Slide Number Placeholder 3"/>
          <p:cNvSpPr>
            <a:spLocks noGrp="1"/>
          </p:cNvSpPr>
          <p:nvPr>
            <p:ph type="sldNum" sz="quarter" idx="10"/>
          </p:nvPr>
        </p:nvSpPr>
        <p:spPr/>
        <p:txBody>
          <a:bodyPr/>
          <a:lstStyle/>
          <a:p>
            <a:fld id="{F2F210CB-7A1A-418B-8531-B5678CBE97E0}" type="slidenum">
              <a:rPr lang="en-US" smtClean="0"/>
              <a:t>63</a:t>
            </a:fld>
            <a:endParaRPr lang="en-US"/>
          </a:p>
        </p:txBody>
      </p:sp>
    </p:spTree>
    <p:extLst>
      <p:ext uri="{BB962C8B-B14F-4D97-AF65-F5344CB8AC3E}">
        <p14:creationId xmlns:p14="http://schemas.microsoft.com/office/powerpoint/2010/main" val="20217491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Revisiting the cost issues: in summary……</a:t>
            </a:r>
          </a:p>
          <a:p>
            <a:endParaRPr lang="en-US" dirty="0" smtClean="0"/>
          </a:p>
          <a:p>
            <a:r>
              <a:rPr lang="en-US" dirty="0" smtClean="0"/>
              <a:t>Unfortunately</a:t>
            </a:r>
            <a:r>
              <a:rPr lang="en-US" baseline="0" dirty="0" smtClean="0"/>
              <a:t> cost issues have a big influence over design decisions!</a:t>
            </a:r>
            <a:endParaRPr lang="en-US" dirty="0"/>
          </a:p>
        </p:txBody>
      </p:sp>
      <p:sp>
        <p:nvSpPr>
          <p:cNvPr id="4" name="Slide Number Placeholder 3"/>
          <p:cNvSpPr>
            <a:spLocks noGrp="1"/>
          </p:cNvSpPr>
          <p:nvPr>
            <p:ph type="sldNum" sz="quarter" idx="10"/>
          </p:nvPr>
        </p:nvSpPr>
        <p:spPr/>
        <p:txBody>
          <a:bodyPr/>
          <a:lstStyle/>
          <a:p>
            <a:fld id="{C622A6CD-6C94-482C-9F5C-6261B4B663E5}" type="slidenum">
              <a:rPr lang="en-US" smtClean="0"/>
              <a:t>64</a:t>
            </a:fld>
            <a:endParaRPr lang="en-US"/>
          </a:p>
        </p:txBody>
      </p:sp>
    </p:spTree>
    <p:extLst>
      <p:ext uri="{BB962C8B-B14F-4D97-AF65-F5344CB8AC3E}">
        <p14:creationId xmlns:p14="http://schemas.microsoft.com/office/powerpoint/2010/main" val="33736650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Going back to my study of major</a:t>
            </a:r>
            <a:r>
              <a:rPr lang="en-US" baseline="0" dirty="0" smtClean="0"/>
              <a:t> federal evaluations……</a:t>
            </a:r>
            <a:endParaRPr lang="en-US" dirty="0"/>
          </a:p>
        </p:txBody>
      </p:sp>
      <p:sp>
        <p:nvSpPr>
          <p:cNvPr id="4" name="Slide Number Placeholder 3"/>
          <p:cNvSpPr>
            <a:spLocks noGrp="1"/>
          </p:cNvSpPr>
          <p:nvPr>
            <p:ph type="sldNum" sz="quarter" idx="10"/>
          </p:nvPr>
        </p:nvSpPr>
        <p:spPr/>
        <p:txBody>
          <a:bodyPr/>
          <a:lstStyle/>
          <a:p>
            <a:fld id="{F2F210CB-7A1A-418B-8531-B5678CBE97E0}" type="slidenum">
              <a:rPr lang="en-US" smtClean="0"/>
              <a:t>65</a:t>
            </a:fld>
            <a:endParaRPr lang="en-US"/>
          </a:p>
        </p:txBody>
      </p:sp>
    </p:spTree>
    <p:extLst>
      <p:ext uri="{BB962C8B-B14F-4D97-AF65-F5344CB8AC3E}">
        <p14:creationId xmlns:p14="http://schemas.microsoft.com/office/powerpoint/2010/main" val="288742368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your instincts</a:t>
            </a:r>
            <a:r>
              <a:rPr lang="en-US" baseline="0" dirty="0" smtClean="0"/>
              <a:t> by pouring through data</a:t>
            </a:r>
          </a:p>
          <a:p>
            <a:r>
              <a:rPr lang="en-US" baseline="0" dirty="0" smtClean="0"/>
              <a:t>Do not take things at face value</a:t>
            </a:r>
          </a:p>
          <a:p>
            <a:r>
              <a:rPr lang="en-US" baseline="0" dirty="0" smtClean="0"/>
              <a:t>Lay out caveats in reports</a:t>
            </a:r>
            <a:endParaRPr lang="en-US" dirty="0"/>
          </a:p>
        </p:txBody>
      </p:sp>
      <p:sp>
        <p:nvSpPr>
          <p:cNvPr id="4" name="Slide Number Placeholder 3"/>
          <p:cNvSpPr>
            <a:spLocks noGrp="1"/>
          </p:cNvSpPr>
          <p:nvPr>
            <p:ph type="sldNum" sz="quarter" idx="10"/>
          </p:nvPr>
        </p:nvSpPr>
        <p:spPr/>
        <p:txBody>
          <a:bodyPr/>
          <a:lstStyle/>
          <a:p>
            <a:fld id="{C622A6CD-6C94-482C-9F5C-6261B4B663E5}" type="slidenum">
              <a:rPr lang="en-US" smtClean="0"/>
              <a:t>66</a:t>
            </a:fld>
            <a:endParaRPr lang="en-US"/>
          </a:p>
        </p:txBody>
      </p:sp>
    </p:spTree>
    <p:extLst>
      <p:ext uri="{BB962C8B-B14F-4D97-AF65-F5344CB8AC3E}">
        <p14:creationId xmlns:p14="http://schemas.microsoft.com/office/powerpoint/2010/main" val="109071775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wrap up:….</a:t>
            </a:r>
          </a:p>
          <a:p>
            <a:endParaRPr lang="en-US" dirty="0" smtClean="0"/>
          </a:p>
          <a:p>
            <a:r>
              <a:rPr lang="en-US" dirty="0" smtClean="0"/>
              <a:t>Now </a:t>
            </a:r>
            <a:r>
              <a:rPr lang="en-US" dirty="0" smtClean="0"/>
              <a:t>a</a:t>
            </a:r>
            <a:r>
              <a:rPr lang="en-US" baseline="0" dirty="0" smtClean="0"/>
              <a:t> </a:t>
            </a:r>
            <a:r>
              <a:rPr lang="en-US" baseline="0" dirty="0" smtClean="0"/>
              <a:t>break before we go to some examples from you….</a:t>
            </a:r>
            <a:endParaRPr lang="en-US" dirty="0"/>
          </a:p>
        </p:txBody>
      </p:sp>
      <p:sp>
        <p:nvSpPr>
          <p:cNvPr id="4" name="Slide Number Placeholder 3"/>
          <p:cNvSpPr>
            <a:spLocks noGrp="1"/>
          </p:cNvSpPr>
          <p:nvPr>
            <p:ph type="sldNum" sz="quarter" idx="10"/>
          </p:nvPr>
        </p:nvSpPr>
        <p:spPr/>
        <p:txBody>
          <a:bodyPr/>
          <a:lstStyle/>
          <a:p>
            <a:fld id="{F2F210CB-7A1A-418B-8531-B5678CBE97E0}" type="slidenum">
              <a:rPr lang="en-US" smtClean="0"/>
              <a:t>67</a:t>
            </a:fld>
            <a:endParaRPr lang="en-US"/>
          </a:p>
        </p:txBody>
      </p:sp>
    </p:spTree>
    <p:extLst>
      <p:ext uri="{BB962C8B-B14F-4D97-AF65-F5344CB8AC3E}">
        <p14:creationId xmlns:p14="http://schemas.microsoft.com/office/powerpoint/2010/main" val="410976027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to those of you who submitted</a:t>
            </a:r>
            <a:r>
              <a:rPr lang="en-US" baseline="0" dirty="0" smtClean="0"/>
              <a:t> some great examples from your work.  Some were methodological questions that I will try to address at the end, if there is time.</a:t>
            </a:r>
          </a:p>
          <a:p>
            <a:endParaRPr lang="en-US" baseline="0" dirty="0" smtClean="0"/>
          </a:p>
          <a:p>
            <a:r>
              <a:rPr lang="en-US" baseline="0" dirty="0" smtClean="0"/>
              <a:t>I will not necessarily call on the person who submitted the example, but if you would like to chime in and identify yourself please do. Some people are shy!</a:t>
            </a:r>
          </a:p>
          <a:p>
            <a:endParaRPr lang="en-US" baseline="0" dirty="0" smtClean="0"/>
          </a:p>
          <a:p>
            <a:r>
              <a:rPr lang="en-US" baseline="0" dirty="0" smtClean="0"/>
              <a:t>This first example is shown to illustrate that without a specific intervention to study, this becomes a research study but not a program evaluation.  However, it could be a rich data source to use if an intervention is undertaken.</a:t>
            </a:r>
            <a:endParaRPr lang="en-US" dirty="0"/>
          </a:p>
        </p:txBody>
      </p:sp>
      <p:sp>
        <p:nvSpPr>
          <p:cNvPr id="4" name="Slide Number Placeholder 3"/>
          <p:cNvSpPr>
            <a:spLocks noGrp="1"/>
          </p:cNvSpPr>
          <p:nvPr>
            <p:ph type="sldNum" sz="quarter" idx="10"/>
          </p:nvPr>
        </p:nvSpPr>
        <p:spPr/>
        <p:txBody>
          <a:bodyPr/>
          <a:lstStyle/>
          <a:p>
            <a:fld id="{F2F210CB-7A1A-418B-8531-B5678CBE97E0}" type="slidenum">
              <a:rPr lang="en-US" smtClean="0"/>
              <a:t>68</a:t>
            </a:fld>
            <a:endParaRPr lang="en-US"/>
          </a:p>
        </p:txBody>
      </p:sp>
    </p:spTree>
    <p:extLst>
      <p:ext uri="{BB962C8B-B14F-4D97-AF65-F5344CB8AC3E}">
        <p14:creationId xmlns:p14="http://schemas.microsoft.com/office/powerpoint/2010/main" val="356256622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Could be</a:t>
            </a:r>
            <a:r>
              <a:rPr lang="en-US" baseline="0" dirty="0" smtClean="0"/>
              <a:t> expanded/extended to be an ongoing program monitoring evaluation if program is ongoing</a:t>
            </a:r>
            <a:endParaRPr lang="en-US" dirty="0" smtClean="0"/>
          </a:p>
          <a:p>
            <a:endParaRPr lang="en-US" dirty="0" smtClean="0"/>
          </a:p>
          <a:p>
            <a:r>
              <a:rPr lang="en-US" dirty="0" smtClean="0"/>
              <a:t>What are some of the issues?  Attrition, small</a:t>
            </a:r>
            <a:r>
              <a:rPr lang="en-US" baseline="0" dirty="0" smtClean="0"/>
              <a:t> samples (power), lack of comparison group</a:t>
            </a:r>
          </a:p>
          <a:p>
            <a:endParaRPr lang="en-US" baseline="0" dirty="0" smtClean="0"/>
          </a:p>
          <a:p>
            <a:r>
              <a:rPr lang="en-US" baseline="0" dirty="0" smtClean="0"/>
              <a:t>How could evaluation be improved?  Ask for audience feedback….  </a:t>
            </a:r>
          </a:p>
          <a:p>
            <a:endParaRPr lang="en-US" baseline="0" dirty="0" smtClean="0"/>
          </a:p>
          <a:p>
            <a:r>
              <a:rPr lang="en-US" baseline="0" dirty="0" smtClean="0"/>
              <a:t>Qualitative data on how intervention was implemented (strength/fidelity)</a:t>
            </a:r>
          </a:p>
          <a:p>
            <a:r>
              <a:rPr lang="en-US" baseline="0" dirty="0" smtClean="0"/>
              <a:t>How did those who left differ from those retained in baseline characteristics?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2F210CB-7A1A-418B-8531-B5678CBE97E0}" type="slidenum">
              <a:rPr lang="en-US" smtClean="0"/>
              <a:t>71</a:t>
            </a:fld>
            <a:endParaRPr lang="en-US"/>
          </a:p>
        </p:txBody>
      </p:sp>
    </p:spTree>
    <p:extLst>
      <p:ext uri="{BB962C8B-B14F-4D97-AF65-F5344CB8AC3E}">
        <p14:creationId xmlns:p14="http://schemas.microsoft.com/office/powerpoint/2010/main" val="18668282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Did not have a lot of information in the description of what this program is designed</a:t>
            </a:r>
            <a:r>
              <a:rPr lang="en-US" baseline="0" dirty="0" smtClean="0"/>
              <a:t> to do or the type of information conveyed</a:t>
            </a:r>
          </a:p>
          <a:p>
            <a:r>
              <a:rPr lang="en-US" baseline="0" dirty="0" smtClean="0"/>
              <a:t>This is a fairly standard study design for evaluating training programs</a:t>
            </a:r>
          </a:p>
          <a:p>
            <a:r>
              <a:rPr lang="en-US" baseline="0" dirty="0" smtClean="0"/>
              <a:t>Since data are usually collected right after participation, these types of evaluations do not usually detect whether knowledge is retained or applied “on the job” well</a:t>
            </a:r>
          </a:p>
          <a:p>
            <a:r>
              <a:rPr lang="en-US" baseline="0" dirty="0" smtClean="0"/>
              <a:t>Might be good to augment with observations and with focus groups to get a rounded picture</a:t>
            </a:r>
            <a:endParaRPr lang="en-US" dirty="0"/>
          </a:p>
        </p:txBody>
      </p:sp>
      <p:sp>
        <p:nvSpPr>
          <p:cNvPr id="4" name="Slide Number Placeholder 3"/>
          <p:cNvSpPr>
            <a:spLocks noGrp="1"/>
          </p:cNvSpPr>
          <p:nvPr>
            <p:ph type="sldNum" sz="quarter" idx="10"/>
          </p:nvPr>
        </p:nvSpPr>
        <p:spPr/>
        <p:txBody>
          <a:bodyPr/>
          <a:lstStyle/>
          <a:p>
            <a:fld id="{F2F210CB-7A1A-418B-8531-B5678CBE97E0}" type="slidenum">
              <a:rPr lang="en-US" smtClean="0"/>
              <a:t>72</a:t>
            </a:fld>
            <a:endParaRPr lang="en-US"/>
          </a:p>
        </p:txBody>
      </p:sp>
    </p:spTree>
    <p:extLst>
      <p:ext uri="{BB962C8B-B14F-4D97-AF65-F5344CB8AC3E}">
        <p14:creationId xmlns:p14="http://schemas.microsoft.com/office/powerpoint/2010/main" val="134241536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impact evaluation</a:t>
            </a:r>
            <a:r>
              <a:rPr lang="en-US" baseline="0" dirty="0" smtClean="0"/>
              <a:t> </a:t>
            </a:r>
          </a:p>
          <a:p>
            <a:r>
              <a:rPr lang="en-US" baseline="0" dirty="0" smtClean="0"/>
              <a:t>Random assignment would be best</a:t>
            </a:r>
          </a:p>
          <a:p>
            <a:r>
              <a:rPr lang="en-US" baseline="0" dirty="0" smtClean="0"/>
              <a:t>Quasi-experimental</a:t>
            </a:r>
          </a:p>
          <a:p>
            <a:r>
              <a:rPr lang="en-US" baseline="0" dirty="0" smtClean="0"/>
              <a:t>Ask audience for ideas of appropriate comparison group and what might be problems</a:t>
            </a:r>
            <a:endParaRPr lang="en-US" dirty="0"/>
          </a:p>
        </p:txBody>
      </p:sp>
      <p:sp>
        <p:nvSpPr>
          <p:cNvPr id="4" name="Slide Number Placeholder 3"/>
          <p:cNvSpPr>
            <a:spLocks noGrp="1"/>
          </p:cNvSpPr>
          <p:nvPr>
            <p:ph type="sldNum" sz="quarter" idx="10"/>
          </p:nvPr>
        </p:nvSpPr>
        <p:spPr/>
        <p:txBody>
          <a:bodyPr/>
          <a:lstStyle/>
          <a:p>
            <a:fld id="{F2F210CB-7A1A-418B-8531-B5678CBE97E0}" type="slidenum">
              <a:rPr lang="en-US" smtClean="0"/>
              <a:t>73</a:t>
            </a:fld>
            <a:endParaRPr lang="en-US"/>
          </a:p>
        </p:txBody>
      </p:sp>
    </p:spTree>
    <p:extLst>
      <p:ext uri="{BB962C8B-B14F-4D97-AF65-F5344CB8AC3E}">
        <p14:creationId xmlns:p14="http://schemas.microsoft.com/office/powerpoint/2010/main" val="3770191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Stakeholders:</a:t>
            </a:r>
            <a:r>
              <a:rPr lang="en-US" baseline="0" dirty="0" smtClean="0"/>
              <a:t>  respondents, program participants, funders, etc.</a:t>
            </a:r>
            <a:endParaRPr lang="en-US" dirty="0" smtClean="0"/>
          </a:p>
          <a:p>
            <a:r>
              <a:rPr lang="en-US" dirty="0" smtClean="0"/>
              <a:t>Cultural/community</a:t>
            </a:r>
            <a:r>
              <a:rPr lang="en-US" baseline="0" dirty="0" smtClean="0"/>
              <a:t> sensitivity is key.</a:t>
            </a:r>
            <a:endParaRPr lang="en-US" dirty="0"/>
          </a:p>
        </p:txBody>
      </p:sp>
      <p:sp>
        <p:nvSpPr>
          <p:cNvPr id="4" name="Slide Number Placeholder 3"/>
          <p:cNvSpPr>
            <a:spLocks noGrp="1"/>
          </p:cNvSpPr>
          <p:nvPr>
            <p:ph type="sldNum" sz="quarter" idx="10"/>
          </p:nvPr>
        </p:nvSpPr>
        <p:spPr/>
        <p:txBody>
          <a:bodyPr/>
          <a:lstStyle/>
          <a:p>
            <a:fld id="{C622A6CD-6C94-482C-9F5C-6261B4B663E5}" type="slidenum">
              <a:rPr lang="en-US" smtClean="0"/>
              <a:t>7</a:t>
            </a:fld>
            <a:endParaRPr lang="en-US"/>
          </a:p>
        </p:txBody>
      </p:sp>
    </p:spTree>
    <p:extLst>
      <p:ext uri="{BB962C8B-B14F-4D97-AF65-F5344CB8AC3E}">
        <p14:creationId xmlns:p14="http://schemas.microsoft.com/office/powerpoint/2010/main" val="168498797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Mine: Match to WIC records using propensity</a:t>
            </a:r>
            <a:r>
              <a:rPr lang="en-US" baseline="0" dirty="0" smtClean="0"/>
              <a:t> scores; do this in a matched comparison area where women are not offered home visiting to avoid selection.</a:t>
            </a:r>
            <a:endParaRPr lang="en-US" dirty="0"/>
          </a:p>
        </p:txBody>
      </p:sp>
      <p:sp>
        <p:nvSpPr>
          <p:cNvPr id="4" name="Slide Number Placeholder 3"/>
          <p:cNvSpPr>
            <a:spLocks noGrp="1"/>
          </p:cNvSpPr>
          <p:nvPr>
            <p:ph type="sldNum" sz="quarter" idx="10"/>
          </p:nvPr>
        </p:nvSpPr>
        <p:spPr/>
        <p:txBody>
          <a:bodyPr/>
          <a:lstStyle/>
          <a:p>
            <a:fld id="{F2F210CB-7A1A-418B-8531-B5678CBE97E0}" type="slidenum">
              <a:rPr lang="en-US" smtClean="0"/>
              <a:t>74</a:t>
            </a:fld>
            <a:endParaRPr lang="en-US"/>
          </a:p>
        </p:txBody>
      </p:sp>
    </p:spTree>
    <p:extLst>
      <p:ext uri="{BB962C8B-B14F-4D97-AF65-F5344CB8AC3E}">
        <p14:creationId xmlns:p14="http://schemas.microsoft.com/office/powerpoint/2010/main" val="267115878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Unit of analysis?  Clinic, teens in target area</a:t>
            </a:r>
            <a:r>
              <a:rPr lang="en-US" baseline="0" dirty="0" smtClean="0"/>
              <a:t> or </a:t>
            </a:r>
            <a:r>
              <a:rPr lang="en-US" dirty="0" smtClean="0"/>
              <a:t>zip code, individual clinic participant?</a:t>
            </a:r>
            <a:r>
              <a:rPr lang="en-US" baseline="0" dirty="0" smtClean="0"/>
              <a:t> </a:t>
            </a:r>
          </a:p>
          <a:p>
            <a:endParaRPr lang="en-US" baseline="0" dirty="0" smtClean="0"/>
          </a:p>
          <a:p>
            <a:r>
              <a:rPr lang="en-US" baseline="0" dirty="0" smtClean="0"/>
              <a:t>Issues of level of penetration.  What proportion of teens go to clinic? </a:t>
            </a:r>
            <a:endParaRPr lang="en-US" dirty="0"/>
          </a:p>
        </p:txBody>
      </p:sp>
      <p:sp>
        <p:nvSpPr>
          <p:cNvPr id="4" name="Slide Number Placeholder 3"/>
          <p:cNvSpPr>
            <a:spLocks noGrp="1"/>
          </p:cNvSpPr>
          <p:nvPr>
            <p:ph type="sldNum" sz="quarter" idx="10"/>
          </p:nvPr>
        </p:nvSpPr>
        <p:spPr/>
        <p:txBody>
          <a:bodyPr/>
          <a:lstStyle/>
          <a:p>
            <a:fld id="{F2F210CB-7A1A-418B-8531-B5678CBE97E0}" type="slidenum">
              <a:rPr lang="en-US" smtClean="0"/>
              <a:t>75</a:t>
            </a:fld>
            <a:endParaRPr lang="en-US"/>
          </a:p>
        </p:txBody>
      </p:sp>
    </p:spTree>
    <p:extLst>
      <p:ext uri="{BB962C8B-B14F-4D97-AF65-F5344CB8AC3E}">
        <p14:creationId xmlns:p14="http://schemas.microsoft.com/office/powerpoint/2010/main" val="97550099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would go with teen birth rates, using vital statistics data geocoded to target area, compared to rates in matched comparison zip codes with similar levels of teen pregnancy</a:t>
            </a:r>
          </a:p>
          <a:p>
            <a:r>
              <a:rPr lang="en-US" baseline="0" dirty="0" smtClean="0"/>
              <a:t>I would also look at repeat pregnancy among teens served by clinic (could match to vital stats) and compare to repeat pregnancy rates in other teens in target area </a:t>
            </a:r>
            <a:r>
              <a:rPr lang="en-US" baseline="0" dirty="0" err="1" smtClean="0"/>
              <a:t>vs</a:t>
            </a:r>
            <a:r>
              <a:rPr lang="en-US" baseline="0" dirty="0" smtClean="0"/>
              <a:t> matched comparison area.</a:t>
            </a:r>
            <a:endParaRPr lang="en-US" dirty="0"/>
          </a:p>
        </p:txBody>
      </p:sp>
      <p:sp>
        <p:nvSpPr>
          <p:cNvPr id="4" name="Slide Number Placeholder 3"/>
          <p:cNvSpPr>
            <a:spLocks noGrp="1"/>
          </p:cNvSpPr>
          <p:nvPr>
            <p:ph type="sldNum" sz="quarter" idx="10"/>
          </p:nvPr>
        </p:nvSpPr>
        <p:spPr/>
        <p:txBody>
          <a:bodyPr/>
          <a:lstStyle/>
          <a:p>
            <a:fld id="{F2F210CB-7A1A-418B-8531-B5678CBE97E0}" type="slidenum">
              <a:rPr lang="en-US" smtClean="0"/>
              <a:t>76</a:t>
            </a:fld>
            <a:endParaRPr lang="en-US"/>
          </a:p>
        </p:txBody>
      </p:sp>
    </p:spTree>
    <p:extLst>
      <p:ext uri="{BB962C8B-B14F-4D97-AF65-F5344CB8AC3E}">
        <p14:creationId xmlns:p14="http://schemas.microsoft.com/office/powerpoint/2010/main" val="211058536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Opportunity to design the evaluation before the program is rolled out which is ideal</a:t>
            </a:r>
          </a:p>
          <a:p>
            <a:endParaRPr lang="en-US" dirty="0"/>
          </a:p>
        </p:txBody>
      </p:sp>
      <p:sp>
        <p:nvSpPr>
          <p:cNvPr id="4" name="Slide Number Placeholder 3"/>
          <p:cNvSpPr>
            <a:spLocks noGrp="1"/>
          </p:cNvSpPr>
          <p:nvPr>
            <p:ph type="sldNum" sz="quarter" idx="10"/>
          </p:nvPr>
        </p:nvSpPr>
        <p:spPr/>
        <p:txBody>
          <a:bodyPr/>
          <a:lstStyle/>
          <a:p>
            <a:fld id="{F2F210CB-7A1A-418B-8531-B5678CBE97E0}" type="slidenum">
              <a:rPr lang="en-US" smtClean="0"/>
              <a:t>77</a:t>
            </a:fld>
            <a:endParaRPr lang="en-US"/>
          </a:p>
        </p:txBody>
      </p:sp>
    </p:spTree>
    <p:extLst>
      <p:ext uri="{BB962C8B-B14F-4D97-AF65-F5344CB8AC3E}">
        <p14:creationId xmlns:p14="http://schemas.microsoft.com/office/powerpoint/2010/main" val="354611289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ideas:  </a:t>
            </a:r>
          </a:p>
          <a:p>
            <a:r>
              <a:rPr lang="en-US" dirty="0" smtClean="0"/>
              <a:t>Randomize</a:t>
            </a:r>
            <a:r>
              <a:rPr lang="en-US" baseline="0" dirty="0" smtClean="0"/>
              <a:t> introduction of intervention in clinics on staggered basis</a:t>
            </a:r>
          </a:p>
          <a:p>
            <a:r>
              <a:rPr lang="en-US" baseline="0" dirty="0" smtClean="0"/>
              <a:t>Hard to get data on diabetes risk; will be spotty/suggest deleting research question</a:t>
            </a:r>
          </a:p>
          <a:p>
            <a:r>
              <a:rPr lang="en-US" baseline="0" dirty="0" smtClean="0"/>
              <a:t>Very good idea to include qualitative study of implementation/WIC clinics may not “take up” intervention!</a:t>
            </a:r>
            <a:endParaRPr lang="en-US" dirty="0"/>
          </a:p>
        </p:txBody>
      </p:sp>
      <p:sp>
        <p:nvSpPr>
          <p:cNvPr id="4" name="Slide Number Placeholder 3"/>
          <p:cNvSpPr>
            <a:spLocks noGrp="1"/>
          </p:cNvSpPr>
          <p:nvPr>
            <p:ph type="sldNum" sz="quarter" idx="10"/>
          </p:nvPr>
        </p:nvSpPr>
        <p:spPr/>
        <p:txBody>
          <a:bodyPr/>
          <a:lstStyle/>
          <a:p>
            <a:fld id="{F2F210CB-7A1A-418B-8531-B5678CBE97E0}" type="slidenum">
              <a:rPr lang="en-US" smtClean="0"/>
              <a:t>78</a:t>
            </a:fld>
            <a:endParaRPr lang="en-US"/>
          </a:p>
        </p:txBody>
      </p:sp>
    </p:spTree>
    <p:extLst>
      <p:ext uri="{BB962C8B-B14F-4D97-AF65-F5344CB8AC3E}">
        <p14:creationId xmlns:p14="http://schemas.microsoft.com/office/powerpoint/2010/main" val="358253698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if time allows</a:t>
            </a:r>
            <a:r>
              <a:rPr lang="en-US" baseline="0" dirty="0" smtClean="0"/>
              <a:t> or invited them to come </a:t>
            </a:r>
            <a:r>
              <a:rPr lang="en-US" baseline="0" smtClean="0"/>
              <a:t>up afterwards…</a:t>
            </a:r>
            <a:endParaRPr lang="en-US" dirty="0"/>
          </a:p>
        </p:txBody>
      </p:sp>
      <p:sp>
        <p:nvSpPr>
          <p:cNvPr id="4" name="Slide Number Placeholder 3"/>
          <p:cNvSpPr>
            <a:spLocks noGrp="1"/>
          </p:cNvSpPr>
          <p:nvPr>
            <p:ph type="sldNum" sz="quarter" idx="10"/>
          </p:nvPr>
        </p:nvSpPr>
        <p:spPr/>
        <p:txBody>
          <a:bodyPr/>
          <a:lstStyle/>
          <a:p>
            <a:fld id="{F2F210CB-7A1A-418B-8531-B5678CBE97E0}" type="slidenum">
              <a:rPr lang="en-US" smtClean="0"/>
              <a:t>81</a:t>
            </a:fld>
            <a:endParaRPr lang="en-US"/>
          </a:p>
        </p:txBody>
      </p:sp>
    </p:spTree>
    <p:extLst>
      <p:ext uri="{BB962C8B-B14F-4D97-AF65-F5344CB8AC3E}">
        <p14:creationId xmlns:p14="http://schemas.microsoft.com/office/powerpoint/2010/main" val="3496750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Evaluability</a:t>
            </a:r>
            <a:r>
              <a:rPr lang="en-US" baseline="0" dirty="0" smtClean="0"/>
              <a:t> assessment is the process of determining which type of evaluation is feasible and useful</a:t>
            </a:r>
          </a:p>
          <a:p>
            <a:r>
              <a:rPr lang="en-US" baseline="0" dirty="0" smtClean="0"/>
              <a:t>Important to have this stage in each evaluation, large and small</a:t>
            </a:r>
            <a:endParaRPr lang="en-US" dirty="0"/>
          </a:p>
        </p:txBody>
      </p:sp>
      <p:sp>
        <p:nvSpPr>
          <p:cNvPr id="4" name="Slide Number Placeholder 3"/>
          <p:cNvSpPr>
            <a:spLocks noGrp="1"/>
          </p:cNvSpPr>
          <p:nvPr>
            <p:ph type="sldNum" sz="quarter" idx="10"/>
          </p:nvPr>
        </p:nvSpPr>
        <p:spPr/>
        <p:txBody>
          <a:bodyPr/>
          <a:lstStyle/>
          <a:p>
            <a:fld id="{F2F210CB-7A1A-418B-8531-B5678CBE97E0}" type="slidenum">
              <a:rPr lang="en-US" smtClean="0"/>
              <a:t>8</a:t>
            </a:fld>
            <a:endParaRPr lang="en-US"/>
          </a:p>
        </p:txBody>
      </p:sp>
    </p:spTree>
    <p:extLst>
      <p:ext uri="{BB962C8B-B14F-4D97-AF65-F5344CB8AC3E}">
        <p14:creationId xmlns:p14="http://schemas.microsoft.com/office/powerpoint/2010/main" val="924720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Logic models provide a visual</a:t>
            </a:r>
            <a:r>
              <a:rPr lang="en-US" baseline="0" dirty="0" smtClean="0"/>
              <a:t> map of program and its goals</a:t>
            </a:r>
          </a:p>
          <a:p>
            <a:r>
              <a:rPr lang="en-US" baseline="0" dirty="0" smtClean="0"/>
              <a:t>Stimulate clear thinking about what is to be accomplished in program and its evaluation</a:t>
            </a:r>
          </a:p>
          <a:p>
            <a:r>
              <a:rPr lang="en-US" baseline="0" dirty="0" smtClean="0"/>
              <a:t>Help formulate research questions</a:t>
            </a:r>
          </a:p>
          <a:p>
            <a:r>
              <a:rPr lang="en-US" baseline="0" dirty="0" smtClean="0"/>
              <a:t>Keep it simple; only as much detail as is needed for evaluation planning</a:t>
            </a:r>
          </a:p>
          <a:p>
            <a:r>
              <a:rPr lang="en-US" baseline="0" dirty="0" smtClean="0"/>
              <a:t>Inputs and activities/outputs/outcomes</a:t>
            </a:r>
          </a:p>
          <a:p>
            <a:r>
              <a:rPr lang="en-US" baseline="0" dirty="0" smtClean="0"/>
              <a:t>Indicators</a:t>
            </a:r>
            <a:endParaRPr lang="en-US" dirty="0"/>
          </a:p>
        </p:txBody>
      </p:sp>
      <p:sp>
        <p:nvSpPr>
          <p:cNvPr id="4" name="Slide Number Placeholder 3"/>
          <p:cNvSpPr>
            <a:spLocks noGrp="1"/>
          </p:cNvSpPr>
          <p:nvPr>
            <p:ph type="sldNum" sz="quarter" idx="10"/>
          </p:nvPr>
        </p:nvSpPr>
        <p:spPr/>
        <p:txBody>
          <a:bodyPr/>
          <a:lstStyle/>
          <a:p>
            <a:fld id="{C622A6CD-6C94-482C-9F5C-6261B4B663E5}" type="slidenum">
              <a:rPr lang="en-US" smtClean="0"/>
              <a:t>9</a:t>
            </a:fld>
            <a:endParaRPr lang="en-US"/>
          </a:p>
        </p:txBody>
      </p:sp>
    </p:spTree>
    <p:extLst>
      <p:ext uri="{BB962C8B-B14F-4D97-AF65-F5344CB8AC3E}">
        <p14:creationId xmlns:p14="http://schemas.microsoft.com/office/powerpoint/2010/main" val="1797867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51773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3858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0735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671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20294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2210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0153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04413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702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92188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50401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alpha val="26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Line 10"/>
          <p:cNvSpPr>
            <a:spLocks noChangeShapeType="1"/>
          </p:cNvSpPr>
          <p:nvPr userDrawn="1"/>
        </p:nvSpPr>
        <p:spPr bwMode="auto">
          <a:xfrm flipH="1">
            <a:off x="457200" y="6248400"/>
            <a:ext cx="7696200" cy="0"/>
          </a:xfrm>
          <a:prstGeom prst="line">
            <a:avLst/>
          </a:prstGeom>
          <a:noFill/>
          <a:ln w="9525">
            <a:solidFill>
              <a:srgbClr val="5285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 name="Text Box 11"/>
          <p:cNvSpPr txBox="1">
            <a:spLocks noChangeArrowheads="1"/>
          </p:cNvSpPr>
          <p:nvPr userDrawn="1"/>
        </p:nvSpPr>
        <p:spPr bwMode="auto">
          <a:xfrm>
            <a:off x="609600" y="6270625"/>
            <a:ext cx="15478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rgbClr val="12326F"/>
                </a:solidFill>
                <a:latin typeface="Arial" charset="0"/>
              </a:rPr>
              <a:t>URBAN INSTITUTE</a:t>
            </a:r>
          </a:p>
        </p:txBody>
      </p:sp>
      <p:pic>
        <p:nvPicPr>
          <p:cNvPr id="1037" name="Picture 13" descr="UI-logo-square-only"/>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242300" y="6119813"/>
            <a:ext cx="292100" cy="28098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rgbClr val="5285B8"/>
          </a:solidFill>
          <a:latin typeface="+mj-lt"/>
          <a:ea typeface="+mj-ea"/>
          <a:cs typeface="+mj-cs"/>
        </a:defRPr>
      </a:lvl1pPr>
      <a:lvl2pPr algn="ctr" rtl="0" fontAlgn="base">
        <a:spcBef>
          <a:spcPct val="0"/>
        </a:spcBef>
        <a:spcAft>
          <a:spcPct val="0"/>
        </a:spcAft>
        <a:defRPr sz="4400">
          <a:solidFill>
            <a:srgbClr val="5285B8"/>
          </a:solidFill>
          <a:latin typeface="Times New Roman" pitchFamily="18" charset="0"/>
        </a:defRPr>
      </a:lvl2pPr>
      <a:lvl3pPr algn="ctr" rtl="0" fontAlgn="base">
        <a:spcBef>
          <a:spcPct val="0"/>
        </a:spcBef>
        <a:spcAft>
          <a:spcPct val="0"/>
        </a:spcAft>
        <a:defRPr sz="4400">
          <a:solidFill>
            <a:srgbClr val="5285B8"/>
          </a:solidFill>
          <a:latin typeface="Times New Roman" pitchFamily="18" charset="0"/>
        </a:defRPr>
      </a:lvl3pPr>
      <a:lvl4pPr algn="ctr" rtl="0" fontAlgn="base">
        <a:spcBef>
          <a:spcPct val="0"/>
        </a:spcBef>
        <a:spcAft>
          <a:spcPct val="0"/>
        </a:spcAft>
        <a:defRPr sz="4400">
          <a:solidFill>
            <a:srgbClr val="5285B8"/>
          </a:solidFill>
          <a:latin typeface="Times New Roman" pitchFamily="18" charset="0"/>
        </a:defRPr>
      </a:lvl4pPr>
      <a:lvl5pPr algn="ctr" rtl="0" fontAlgn="base">
        <a:spcBef>
          <a:spcPct val="0"/>
        </a:spcBef>
        <a:spcAft>
          <a:spcPct val="0"/>
        </a:spcAft>
        <a:defRPr sz="4400">
          <a:solidFill>
            <a:srgbClr val="5285B8"/>
          </a:solidFill>
          <a:latin typeface="Times New Roman" pitchFamily="18" charset="0"/>
        </a:defRPr>
      </a:lvl5pPr>
      <a:lvl6pPr marL="457200" algn="ctr" rtl="0" fontAlgn="base">
        <a:spcBef>
          <a:spcPct val="0"/>
        </a:spcBef>
        <a:spcAft>
          <a:spcPct val="0"/>
        </a:spcAft>
        <a:defRPr sz="4400">
          <a:solidFill>
            <a:srgbClr val="5285B8"/>
          </a:solidFill>
          <a:latin typeface="Times New Roman" pitchFamily="18" charset="0"/>
        </a:defRPr>
      </a:lvl6pPr>
      <a:lvl7pPr marL="914400" algn="ctr" rtl="0" fontAlgn="base">
        <a:spcBef>
          <a:spcPct val="0"/>
        </a:spcBef>
        <a:spcAft>
          <a:spcPct val="0"/>
        </a:spcAft>
        <a:defRPr sz="4400">
          <a:solidFill>
            <a:srgbClr val="5285B8"/>
          </a:solidFill>
          <a:latin typeface="Times New Roman" pitchFamily="18" charset="0"/>
        </a:defRPr>
      </a:lvl7pPr>
      <a:lvl8pPr marL="1371600" algn="ctr" rtl="0" fontAlgn="base">
        <a:spcBef>
          <a:spcPct val="0"/>
        </a:spcBef>
        <a:spcAft>
          <a:spcPct val="0"/>
        </a:spcAft>
        <a:defRPr sz="4400">
          <a:solidFill>
            <a:srgbClr val="5285B8"/>
          </a:solidFill>
          <a:latin typeface="Times New Roman" pitchFamily="18" charset="0"/>
        </a:defRPr>
      </a:lvl8pPr>
      <a:lvl9pPr marL="1828800" algn="ctr" rtl="0" fontAlgn="base">
        <a:spcBef>
          <a:spcPct val="0"/>
        </a:spcBef>
        <a:spcAft>
          <a:spcPct val="0"/>
        </a:spcAft>
        <a:defRPr sz="4400">
          <a:solidFill>
            <a:srgbClr val="5285B8"/>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53.jpeg"/></Relationships>
</file>

<file path=ppt/slides/_rels/slide6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5A5E9">
            <a:alpha val="25882"/>
          </a:srgbClr>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2000" y="2514600"/>
            <a:ext cx="7772400" cy="1470025"/>
          </a:xfrm>
        </p:spPr>
        <p:txBody>
          <a:bodyPr/>
          <a:lstStyle/>
          <a:p>
            <a:r>
              <a:rPr lang="en-US" sz="5400" b="1" dirty="0" smtClean="0">
                <a:solidFill>
                  <a:srgbClr val="002060"/>
                </a:solidFill>
              </a:rPr>
              <a:t>An Introduction to </a:t>
            </a:r>
            <a:br>
              <a:rPr lang="en-US" sz="5400" b="1" dirty="0" smtClean="0">
                <a:solidFill>
                  <a:srgbClr val="002060"/>
                </a:solidFill>
              </a:rPr>
            </a:br>
            <a:r>
              <a:rPr lang="en-US" sz="5400" b="1" dirty="0" smtClean="0">
                <a:solidFill>
                  <a:srgbClr val="002060"/>
                </a:solidFill>
              </a:rPr>
              <a:t>Evaluation Methods</a:t>
            </a:r>
            <a:endParaRPr lang="en-US" sz="5400" b="1" dirty="0">
              <a:solidFill>
                <a:srgbClr val="002060"/>
              </a:solidFill>
            </a:endParaRPr>
          </a:p>
        </p:txBody>
      </p:sp>
      <p:sp>
        <p:nvSpPr>
          <p:cNvPr id="102403" name="Rectangle 3"/>
          <p:cNvSpPr>
            <a:spLocks noGrp="1" noChangeArrowheads="1"/>
          </p:cNvSpPr>
          <p:nvPr>
            <p:ph type="subTitle" idx="1"/>
          </p:nvPr>
        </p:nvSpPr>
        <p:spPr>
          <a:xfrm>
            <a:off x="1371600" y="4648200"/>
            <a:ext cx="6324600" cy="914400"/>
          </a:xfrm>
        </p:spPr>
        <p:txBody>
          <a:bodyPr/>
          <a:lstStyle/>
          <a:p>
            <a:r>
              <a:rPr lang="en-US" sz="2800" dirty="0" smtClean="0">
                <a:solidFill>
                  <a:schemeClr val="accent6">
                    <a:lumMod val="50000"/>
                  </a:schemeClr>
                </a:solidFill>
              </a:rPr>
              <a:t>Embry Howell, Ph.D.</a:t>
            </a:r>
          </a:p>
          <a:p>
            <a:r>
              <a:rPr lang="en-US" sz="2800" dirty="0" smtClean="0">
                <a:solidFill>
                  <a:schemeClr val="accent6">
                    <a:lumMod val="50000"/>
                  </a:schemeClr>
                </a:solidFill>
              </a:rPr>
              <a:t>The Urban Institute</a:t>
            </a:r>
            <a:endParaRPr lang="en-US" sz="2800" dirty="0">
              <a:solidFill>
                <a:schemeClr val="accent6">
                  <a:lumMod val="50000"/>
                </a:schemeClr>
              </a:solidFill>
            </a:endParaRPr>
          </a:p>
        </p:txBody>
      </p:sp>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04800"/>
            <a:ext cx="58674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ds.informatik.rwth-aachen.de/events/simtech/files/model-carto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7286" y="304800"/>
            <a:ext cx="5486400" cy="5628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2202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72575"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5465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normAutofit fontScale="90000"/>
          </a:bodyPr>
          <a:lstStyle/>
          <a:p>
            <a:r>
              <a:rPr lang="en-US" b="1" dirty="0" smtClean="0">
                <a:solidFill>
                  <a:schemeClr val="accent6">
                    <a:lumMod val="50000"/>
                  </a:schemeClr>
                </a:solidFill>
              </a:rPr>
              <a:t>Example of Specific Logic Model </a:t>
            </a:r>
            <a:br>
              <a:rPr lang="en-US" b="1" dirty="0" smtClean="0">
                <a:solidFill>
                  <a:schemeClr val="accent6">
                    <a:lumMod val="50000"/>
                  </a:schemeClr>
                </a:solidFill>
              </a:rPr>
            </a:br>
            <a:r>
              <a:rPr lang="en-US" b="1" dirty="0" smtClean="0">
                <a:solidFill>
                  <a:schemeClr val="accent6">
                    <a:lumMod val="50000"/>
                  </a:schemeClr>
                </a:solidFill>
              </a:rPr>
              <a:t>for After School Program</a:t>
            </a:r>
            <a:endParaRPr lang="en-US" b="1" dirty="0">
              <a:solidFill>
                <a:schemeClr val="accent6">
                  <a:lumMod val="50000"/>
                </a:schemeClr>
              </a:solidFill>
            </a:endParaRP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0600" y="1600200"/>
            <a:ext cx="7086600" cy="4412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27753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0"/>
            <a:ext cx="7772400" cy="1314450"/>
          </a:xfrm>
        </p:spPr>
        <p:txBody>
          <a:bodyPr/>
          <a:lstStyle/>
          <a:p>
            <a:r>
              <a:rPr lang="en-US" b="1" dirty="0" smtClean="0">
                <a:solidFill>
                  <a:schemeClr val="accent6">
                    <a:lumMod val="50000"/>
                  </a:schemeClr>
                </a:solidFill>
              </a:rPr>
              <a:t>Develop Evaluation Questions</a:t>
            </a:r>
            <a:endParaRPr lang="en-US" b="1" dirty="0">
              <a:solidFill>
                <a:schemeClr val="accent6">
                  <a:lumMod val="50000"/>
                </a:schemeClr>
              </a:solidFill>
            </a:endParaRPr>
          </a:p>
        </p:txBody>
      </p:sp>
      <p:sp>
        <p:nvSpPr>
          <p:cNvPr id="3" name="Subtitle 2"/>
          <p:cNvSpPr>
            <a:spLocks noGrp="1"/>
          </p:cNvSpPr>
          <p:nvPr>
            <p:ph type="subTitle" idx="1"/>
          </p:nvPr>
        </p:nvSpPr>
        <p:spPr>
          <a:xfrm>
            <a:off x="3657600" y="2209800"/>
            <a:ext cx="5105400" cy="2362200"/>
          </a:xfrm>
        </p:spPr>
        <p:txBody>
          <a:bodyPr>
            <a:normAutofit/>
          </a:bodyPr>
          <a:lstStyle/>
          <a:p>
            <a:pPr algn="l"/>
            <a:r>
              <a:rPr lang="en-US" dirty="0" smtClean="0">
                <a:solidFill>
                  <a:schemeClr val="accent6">
                    <a:lumMod val="50000"/>
                  </a:schemeClr>
                </a:solidFill>
              </a:rPr>
              <a:t>Questions that can be answered depend on the stage of program development and resources/time. </a:t>
            </a:r>
            <a:endParaRPr lang="en-US" dirty="0">
              <a:solidFill>
                <a:schemeClr val="accent6">
                  <a:lumMod val="50000"/>
                </a:schemeClr>
              </a:solidFill>
            </a:endParaRPr>
          </a:p>
        </p:txBody>
      </p:sp>
      <p:pic>
        <p:nvPicPr>
          <p:cNvPr id="1075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86000"/>
            <a:ext cx="2819400" cy="2182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52806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304800"/>
            <a:ext cx="5867400" cy="1828800"/>
          </a:xfrm>
        </p:spPr>
        <p:txBody>
          <a:bodyPr/>
          <a:lstStyle/>
          <a:p>
            <a:pPr algn="l"/>
            <a:r>
              <a:rPr lang="en-US" b="1" dirty="0" smtClean="0">
                <a:solidFill>
                  <a:schemeClr val="accent6">
                    <a:lumMod val="50000"/>
                  </a:schemeClr>
                </a:solidFill>
              </a:rPr>
              <a:t>Assessing Alternative</a:t>
            </a:r>
            <a:br>
              <a:rPr lang="en-US" b="1" dirty="0" smtClean="0">
                <a:solidFill>
                  <a:schemeClr val="accent6">
                    <a:lumMod val="50000"/>
                  </a:schemeClr>
                </a:solidFill>
              </a:rPr>
            </a:br>
            <a:r>
              <a:rPr lang="en-US" b="1" dirty="0" smtClean="0">
                <a:solidFill>
                  <a:schemeClr val="accent6">
                    <a:lumMod val="50000"/>
                  </a:schemeClr>
                </a:solidFill>
              </a:rPr>
              <a:t>Designs</a:t>
            </a:r>
            <a:endParaRPr lang="en-US" b="1" dirty="0">
              <a:solidFill>
                <a:schemeClr val="accent6">
                  <a:lumMod val="50000"/>
                </a:schemeClr>
              </a:solidFill>
            </a:endParaRPr>
          </a:p>
        </p:txBody>
      </p:sp>
      <p:sp>
        <p:nvSpPr>
          <p:cNvPr id="3" name="Subtitle 2"/>
          <p:cNvSpPr>
            <a:spLocks noGrp="1"/>
          </p:cNvSpPr>
          <p:nvPr>
            <p:ph type="subTitle" idx="1"/>
          </p:nvPr>
        </p:nvSpPr>
        <p:spPr>
          <a:xfrm>
            <a:off x="1219200" y="2895600"/>
            <a:ext cx="6400800" cy="2286000"/>
          </a:xfrm>
        </p:spPr>
        <p:txBody>
          <a:bodyPr>
            <a:normAutofit fontScale="92500"/>
          </a:bodyPr>
          <a:lstStyle/>
          <a:p>
            <a:pPr marL="457200" indent="-457200" algn="l">
              <a:buFont typeface="Arial" pitchFamily="34" charset="0"/>
              <a:buChar char="•"/>
            </a:pPr>
            <a:r>
              <a:rPr lang="en-US" dirty="0" smtClean="0">
                <a:solidFill>
                  <a:schemeClr val="accent6">
                    <a:lumMod val="50000"/>
                  </a:schemeClr>
                </a:solidFill>
              </a:rPr>
              <a:t>Case </a:t>
            </a:r>
            <a:r>
              <a:rPr lang="en-US" dirty="0">
                <a:solidFill>
                  <a:schemeClr val="accent6">
                    <a:lumMod val="50000"/>
                  </a:schemeClr>
                </a:solidFill>
              </a:rPr>
              <a:t>study/implementation </a:t>
            </a:r>
            <a:r>
              <a:rPr lang="en-US" dirty="0" smtClean="0">
                <a:solidFill>
                  <a:schemeClr val="accent6">
                    <a:lumMod val="50000"/>
                  </a:schemeClr>
                </a:solidFill>
              </a:rPr>
              <a:t>analysis</a:t>
            </a:r>
          </a:p>
          <a:p>
            <a:pPr marL="457200" indent="-457200" algn="l">
              <a:buFont typeface="Arial" pitchFamily="34" charset="0"/>
              <a:buChar char="•"/>
            </a:pPr>
            <a:r>
              <a:rPr lang="en-US" dirty="0" smtClean="0">
                <a:solidFill>
                  <a:schemeClr val="accent6">
                    <a:lumMod val="50000"/>
                  </a:schemeClr>
                </a:solidFill>
              </a:rPr>
              <a:t>Outcome monitoring</a:t>
            </a:r>
          </a:p>
          <a:p>
            <a:pPr marL="457200" indent="-457200" algn="l">
              <a:buFont typeface="Arial" pitchFamily="34" charset="0"/>
              <a:buChar char="•"/>
            </a:pPr>
            <a:r>
              <a:rPr lang="en-US" dirty="0" smtClean="0">
                <a:solidFill>
                  <a:schemeClr val="accent6">
                    <a:lumMod val="50000"/>
                  </a:schemeClr>
                </a:solidFill>
              </a:rPr>
              <a:t>Impact analysis</a:t>
            </a:r>
          </a:p>
          <a:p>
            <a:pPr marL="457200" indent="-457200" algn="l">
              <a:buFont typeface="Arial" pitchFamily="34" charset="0"/>
              <a:buChar char="•"/>
            </a:pPr>
            <a:r>
              <a:rPr lang="en-US" dirty="0" smtClean="0">
                <a:solidFill>
                  <a:schemeClr val="accent6">
                    <a:lumMod val="50000"/>
                  </a:schemeClr>
                </a:solidFill>
              </a:rPr>
              <a:t>Cost-effectiveness analysis</a:t>
            </a:r>
          </a:p>
          <a:p>
            <a:pPr marL="571500" indent="-571500">
              <a:buAutoNum type="romanLcPeriod" startAt="4"/>
            </a:pPr>
            <a:endParaRPr lang="en-US" dirty="0">
              <a:solidFill>
                <a:schemeClr val="accent6">
                  <a:lumMod val="50000"/>
                </a:schemeClr>
              </a:solidFill>
            </a:endParaRPr>
          </a:p>
          <a:p>
            <a:pPr marL="571500" indent="-571500">
              <a:buAutoNum type="romanLcPeriod" startAt="4"/>
            </a:pPr>
            <a:endParaRPr lang="en-US" dirty="0">
              <a:solidFill>
                <a:schemeClr val="accent6">
                  <a:lumMod val="50000"/>
                </a:schemeClr>
              </a:solidFill>
            </a:endParaRPr>
          </a:p>
          <a:p>
            <a:endParaRPr lang="en-US" dirty="0">
              <a:solidFill>
                <a:schemeClr val="accent6">
                  <a:lumMod val="50000"/>
                </a:schemeClr>
              </a:solidFill>
            </a:endParaRPr>
          </a:p>
        </p:txBody>
      </p:sp>
      <p:pic>
        <p:nvPicPr>
          <p:cNvPr id="1126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057" y="228600"/>
            <a:ext cx="28956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30391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85800"/>
            <a:ext cx="8534400" cy="4893647"/>
          </a:xfrm>
          <a:prstGeom prst="rect">
            <a:avLst/>
          </a:prstGeom>
        </p:spPr>
        <p:txBody>
          <a:bodyPr wrap="square">
            <a:spAutoFit/>
          </a:bodyPr>
          <a:lstStyle/>
          <a:p>
            <a:pPr>
              <a:spcAft>
                <a:spcPts val="600"/>
              </a:spcAft>
            </a:pPr>
            <a:r>
              <a:rPr lang="en-US" sz="1600" b="1" u="sng" dirty="0" smtClean="0">
                <a:solidFill>
                  <a:schemeClr val="accent6">
                    <a:lumMod val="50000"/>
                  </a:schemeClr>
                </a:solidFill>
              </a:rPr>
              <a:t>Early State of Program or New Initiative within a Program	Type of Evaluation	__________</a:t>
            </a:r>
            <a:endParaRPr lang="en-US" sz="1600" b="1" u="sng" dirty="0">
              <a:solidFill>
                <a:schemeClr val="accent6">
                  <a:lumMod val="50000"/>
                </a:schemeClr>
              </a:solidFill>
            </a:endParaRPr>
          </a:p>
          <a:p>
            <a:pPr>
              <a:spcAft>
                <a:spcPts val="600"/>
              </a:spcAft>
            </a:pPr>
            <a:r>
              <a:rPr lang="en-US" sz="1600" dirty="0" smtClean="0">
                <a:solidFill>
                  <a:schemeClr val="accent6">
                    <a:lumMod val="50000"/>
                  </a:schemeClr>
                </a:solidFill>
              </a:rPr>
              <a:t>-Is </a:t>
            </a:r>
            <a:r>
              <a:rPr lang="en-US" sz="1600" dirty="0">
                <a:solidFill>
                  <a:schemeClr val="accent6">
                    <a:lumMod val="50000"/>
                  </a:schemeClr>
                </a:solidFill>
              </a:rPr>
              <a:t>the program being delivered as </a:t>
            </a:r>
            <a:r>
              <a:rPr lang="en-US" sz="1600" dirty="0" smtClean="0">
                <a:solidFill>
                  <a:schemeClr val="accent6">
                    <a:lumMod val="50000"/>
                  </a:schemeClr>
                </a:solidFill>
              </a:rPr>
              <a:t>intended?			1. Implementation </a:t>
            </a:r>
          </a:p>
          <a:p>
            <a:pPr>
              <a:spcAft>
                <a:spcPts val="600"/>
              </a:spcAft>
            </a:pPr>
            <a:r>
              <a:rPr lang="en-US" sz="1600" dirty="0" smtClean="0">
                <a:solidFill>
                  <a:schemeClr val="accent6">
                    <a:lumMod val="50000"/>
                  </a:schemeClr>
                </a:solidFill>
              </a:rPr>
              <a:t>-What are successes/challenges with implementation?		Analysis/ Case Study</a:t>
            </a:r>
          </a:p>
          <a:p>
            <a:pPr>
              <a:spcAft>
                <a:spcPts val="600"/>
              </a:spcAft>
            </a:pPr>
            <a:r>
              <a:rPr lang="en-US" sz="1600" dirty="0" smtClean="0">
                <a:solidFill>
                  <a:schemeClr val="accent6">
                    <a:lumMod val="50000"/>
                  </a:schemeClr>
                </a:solidFill>
              </a:rPr>
              <a:t>-What are lessons for other programs?	</a:t>
            </a:r>
          </a:p>
          <a:p>
            <a:pPr>
              <a:spcAft>
                <a:spcPts val="600"/>
              </a:spcAft>
            </a:pPr>
            <a:r>
              <a:rPr lang="en-US" sz="1600" dirty="0" smtClean="0">
                <a:solidFill>
                  <a:schemeClr val="accent6">
                    <a:lumMod val="50000"/>
                  </a:schemeClr>
                </a:solidFill>
              </a:rPr>
              <a:t>-What unique features of environment lead to success?									</a:t>
            </a:r>
            <a:endParaRPr lang="en-US" sz="1600" dirty="0">
              <a:solidFill>
                <a:schemeClr val="accent6">
                  <a:lumMod val="50000"/>
                </a:schemeClr>
              </a:solidFill>
            </a:endParaRPr>
          </a:p>
          <a:p>
            <a:r>
              <a:rPr lang="en-US" sz="1600" dirty="0">
                <a:solidFill>
                  <a:schemeClr val="accent6">
                    <a:lumMod val="50000"/>
                  </a:schemeClr>
                </a:solidFill>
              </a:rPr>
              <a:t>		</a:t>
            </a:r>
          </a:p>
          <a:p>
            <a:pPr>
              <a:spcAft>
                <a:spcPts val="600"/>
              </a:spcAft>
            </a:pPr>
            <a:r>
              <a:rPr lang="en-US" sz="1600" b="1" u="sng" dirty="0">
                <a:solidFill>
                  <a:schemeClr val="accent6">
                    <a:lumMod val="50000"/>
                  </a:schemeClr>
                </a:solidFill>
              </a:rPr>
              <a:t>Mature, stable program with well-defined program </a:t>
            </a:r>
            <a:r>
              <a:rPr lang="en-US" sz="1600" b="1" u="sng" dirty="0" smtClean="0">
                <a:solidFill>
                  <a:schemeClr val="accent6">
                    <a:lumMod val="50000"/>
                  </a:schemeClr>
                </a:solidFill>
              </a:rPr>
              <a:t>model</a:t>
            </a:r>
            <a:r>
              <a:rPr lang="en-US" sz="1600" u="sng" dirty="0" smtClean="0">
                <a:solidFill>
                  <a:schemeClr val="accent6">
                    <a:lumMod val="50000"/>
                  </a:schemeClr>
                </a:solidFill>
              </a:rPr>
              <a:t>________________________________</a:t>
            </a:r>
            <a:endParaRPr lang="en-US" sz="1600" u="sng" dirty="0">
              <a:solidFill>
                <a:schemeClr val="accent6">
                  <a:lumMod val="50000"/>
                </a:schemeClr>
              </a:solidFill>
            </a:endParaRPr>
          </a:p>
          <a:p>
            <a:pPr>
              <a:spcAft>
                <a:spcPts val="600"/>
              </a:spcAft>
            </a:pPr>
            <a:r>
              <a:rPr lang="en-US" sz="1600" dirty="0" smtClean="0">
                <a:solidFill>
                  <a:schemeClr val="accent6">
                    <a:lumMod val="50000"/>
                  </a:schemeClr>
                </a:solidFill>
              </a:rPr>
              <a:t> -Are </a:t>
            </a:r>
            <a:r>
              <a:rPr lang="en-US" sz="1600" dirty="0">
                <a:solidFill>
                  <a:schemeClr val="accent6">
                    <a:lumMod val="50000"/>
                  </a:schemeClr>
                </a:solidFill>
              </a:rPr>
              <a:t>desired program outcomes obtained? </a:t>
            </a:r>
            <a:r>
              <a:rPr lang="en-US" sz="1600" dirty="0" smtClean="0">
                <a:solidFill>
                  <a:schemeClr val="accent6">
                    <a:lumMod val="50000"/>
                  </a:schemeClr>
                </a:solidFill>
              </a:rPr>
              <a:t>			2. Outcome monitoring</a:t>
            </a:r>
            <a:endParaRPr lang="en-US" sz="1600" dirty="0">
              <a:solidFill>
                <a:schemeClr val="accent6">
                  <a:lumMod val="50000"/>
                </a:schemeClr>
              </a:solidFill>
            </a:endParaRPr>
          </a:p>
          <a:p>
            <a:pPr>
              <a:spcAft>
                <a:spcPts val="600"/>
              </a:spcAft>
            </a:pPr>
            <a:r>
              <a:rPr lang="en-US" sz="1600" dirty="0" smtClean="0">
                <a:solidFill>
                  <a:schemeClr val="accent6">
                    <a:lumMod val="50000"/>
                  </a:schemeClr>
                </a:solidFill>
              </a:rPr>
              <a:t> -Do </a:t>
            </a:r>
            <a:r>
              <a:rPr lang="en-US" sz="1600" dirty="0">
                <a:solidFill>
                  <a:schemeClr val="accent6">
                    <a:lumMod val="50000"/>
                  </a:schemeClr>
                </a:solidFill>
              </a:rPr>
              <a:t>outcomes differ across program </a:t>
            </a:r>
            <a:r>
              <a:rPr lang="en-US" sz="1600" dirty="0" smtClean="0">
                <a:solidFill>
                  <a:schemeClr val="accent6">
                    <a:lumMod val="50000"/>
                  </a:schemeClr>
                </a:solidFill>
              </a:rPr>
              <a:t>approaches or subgroups</a:t>
            </a:r>
            <a:r>
              <a:rPr lang="en-US" sz="1600" dirty="0">
                <a:solidFill>
                  <a:schemeClr val="accent6">
                    <a:lumMod val="50000"/>
                  </a:schemeClr>
                </a:solidFill>
              </a:rPr>
              <a:t>? </a:t>
            </a:r>
          </a:p>
          <a:p>
            <a:r>
              <a:rPr lang="en-US" sz="1600" dirty="0">
                <a:solidFill>
                  <a:schemeClr val="accent6">
                    <a:lumMod val="50000"/>
                  </a:schemeClr>
                </a:solidFill>
              </a:rPr>
              <a:t>	</a:t>
            </a:r>
          </a:p>
          <a:p>
            <a:r>
              <a:rPr lang="en-US" sz="1600" dirty="0">
                <a:solidFill>
                  <a:schemeClr val="accent6">
                    <a:lumMod val="50000"/>
                  </a:schemeClr>
                </a:solidFill>
              </a:rPr>
              <a:t>	</a:t>
            </a:r>
          </a:p>
          <a:p>
            <a:r>
              <a:rPr lang="en-US" sz="1600" dirty="0">
                <a:solidFill>
                  <a:schemeClr val="accent6">
                    <a:lumMod val="50000"/>
                  </a:schemeClr>
                </a:solidFill>
              </a:rPr>
              <a:t>-</a:t>
            </a:r>
            <a:r>
              <a:rPr lang="en-US" sz="1600" dirty="0" smtClean="0">
                <a:solidFill>
                  <a:schemeClr val="accent6">
                    <a:lumMod val="50000"/>
                  </a:schemeClr>
                </a:solidFill>
              </a:rPr>
              <a:t>Did </a:t>
            </a:r>
            <a:r>
              <a:rPr lang="en-US" sz="1600" dirty="0">
                <a:solidFill>
                  <a:schemeClr val="accent6">
                    <a:lumMod val="50000"/>
                  </a:schemeClr>
                </a:solidFill>
              </a:rPr>
              <a:t>the program cause the desired impact? </a:t>
            </a:r>
            <a:r>
              <a:rPr lang="en-US" sz="1600" dirty="0" smtClean="0">
                <a:solidFill>
                  <a:schemeClr val="accent6">
                    <a:lumMod val="50000"/>
                  </a:schemeClr>
                </a:solidFill>
              </a:rPr>
              <a:t>			3. Impact Analysis</a:t>
            </a:r>
            <a:endParaRPr lang="en-US" sz="1600" dirty="0">
              <a:solidFill>
                <a:schemeClr val="accent6">
                  <a:lumMod val="50000"/>
                </a:schemeClr>
              </a:solidFill>
            </a:endParaRPr>
          </a:p>
          <a:p>
            <a:r>
              <a:rPr lang="en-US" sz="1600" dirty="0" smtClean="0">
                <a:solidFill>
                  <a:schemeClr val="accent6">
                    <a:lumMod val="50000"/>
                  </a:schemeClr>
                </a:solidFill>
              </a:rPr>
              <a:t> </a:t>
            </a:r>
            <a:endParaRPr lang="en-US" sz="1600" dirty="0">
              <a:solidFill>
                <a:schemeClr val="accent6">
                  <a:lumMod val="50000"/>
                </a:schemeClr>
              </a:solidFill>
            </a:endParaRPr>
          </a:p>
          <a:p>
            <a:r>
              <a:rPr lang="en-US" sz="1600" dirty="0">
                <a:solidFill>
                  <a:schemeClr val="accent6">
                    <a:lumMod val="50000"/>
                  </a:schemeClr>
                </a:solidFill>
              </a:rPr>
              <a:t>	</a:t>
            </a:r>
            <a:r>
              <a:rPr lang="en-US" sz="1600" dirty="0" smtClean="0">
                <a:solidFill>
                  <a:schemeClr val="accent6">
                    <a:lumMod val="50000"/>
                  </a:schemeClr>
                </a:solidFill>
              </a:rPr>
              <a:t>							 	</a:t>
            </a:r>
            <a:endParaRPr lang="en-US" sz="1600" dirty="0">
              <a:solidFill>
                <a:schemeClr val="accent6">
                  <a:lumMod val="50000"/>
                </a:schemeClr>
              </a:solidFill>
            </a:endParaRPr>
          </a:p>
          <a:p>
            <a:r>
              <a:rPr lang="en-US" sz="1600" dirty="0" smtClean="0">
                <a:solidFill>
                  <a:schemeClr val="accent6">
                    <a:lumMod val="50000"/>
                  </a:schemeClr>
                </a:solidFill>
              </a:rPr>
              <a:t> -Is the program cost-effective (worth the money)?		4. Cost –effectiveness analysis</a:t>
            </a:r>
            <a:endParaRPr lang="en-US" sz="1600" dirty="0">
              <a:solidFill>
                <a:schemeClr val="accent6">
                  <a:lumMod val="50000"/>
                </a:schemeClr>
              </a:solidFill>
            </a:endParaRPr>
          </a:p>
          <a:p>
            <a:endParaRPr lang="en-US" sz="1600" dirty="0">
              <a:solidFill>
                <a:schemeClr val="accent6">
                  <a:lumMod val="50000"/>
                </a:schemeClr>
              </a:solidFill>
            </a:endParaRPr>
          </a:p>
        </p:txBody>
      </p:sp>
    </p:spTree>
    <p:extLst>
      <p:ext uri="{BB962C8B-B14F-4D97-AF65-F5344CB8AC3E}">
        <p14:creationId xmlns:p14="http://schemas.microsoft.com/office/powerpoint/2010/main" val="36458968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8714" y="304800"/>
            <a:ext cx="7772400" cy="1146175"/>
          </a:xfrm>
        </p:spPr>
        <p:txBody>
          <a:bodyPr/>
          <a:lstStyle/>
          <a:p>
            <a:pPr algn="l"/>
            <a:r>
              <a:rPr lang="en-US" b="1" dirty="0" smtClean="0">
                <a:solidFill>
                  <a:schemeClr val="accent6">
                    <a:lumMod val="50000"/>
                  </a:schemeClr>
                </a:solidFill>
              </a:rPr>
              <a:t>Confusing Terminology</a:t>
            </a:r>
            <a:endParaRPr lang="en-US" b="1" dirty="0">
              <a:solidFill>
                <a:schemeClr val="accent6">
                  <a:lumMod val="50000"/>
                </a:schemeClr>
              </a:solidFill>
            </a:endParaRPr>
          </a:p>
        </p:txBody>
      </p:sp>
      <p:sp>
        <p:nvSpPr>
          <p:cNvPr id="3" name="Subtitle 2"/>
          <p:cNvSpPr>
            <a:spLocks noGrp="1"/>
          </p:cNvSpPr>
          <p:nvPr>
            <p:ph type="subTitle" idx="1"/>
          </p:nvPr>
        </p:nvSpPr>
        <p:spPr>
          <a:xfrm>
            <a:off x="685800" y="1371600"/>
            <a:ext cx="7707086" cy="4953000"/>
          </a:xfrm>
        </p:spPr>
        <p:txBody>
          <a:bodyPr>
            <a:normAutofit fontScale="92500" lnSpcReduction="10000"/>
          </a:bodyPr>
          <a:lstStyle/>
          <a:p>
            <a:pPr marL="457200" indent="-457200" algn="l">
              <a:spcBef>
                <a:spcPts val="600"/>
              </a:spcBef>
              <a:spcAft>
                <a:spcPts val="600"/>
              </a:spcAft>
              <a:buFont typeface="Arial" pitchFamily="34" charset="0"/>
              <a:buChar char="•"/>
            </a:pPr>
            <a:r>
              <a:rPr lang="en-US" sz="2200" dirty="0" smtClean="0">
                <a:solidFill>
                  <a:schemeClr val="accent6">
                    <a:lumMod val="50000"/>
                  </a:schemeClr>
                </a:solidFill>
              </a:rPr>
              <a:t>Process analysis=implementation analysis</a:t>
            </a:r>
          </a:p>
          <a:p>
            <a:pPr marL="457200" indent="-457200" algn="l">
              <a:spcBef>
                <a:spcPts val="600"/>
              </a:spcBef>
              <a:spcAft>
                <a:spcPts val="600"/>
              </a:spcAft>
              <a:buFont typeface="Arial" pitchFamily="34" charset="0"/>
              <a:buChar char="•"/>
            </a:pPr>
            <a:r>
              <a:rPr lang="en-US" sz="2200" dirty="0" smtClean="0">
                <a:solidFill>
                  <a:schemeClr val="accent6">
                    <a:lumMod val="50000"/>
                  </a:schemeClr>
                </a:solidFill>
              </a:rPr>
              <a:t>Program monitoring=outcome monitoring</a:t>
            </a:r>
          </a:p>
          <a:p>
            <a:pPr marL="457200" indent="-457200" algn="l">
              <a:spcBef>
                <a:spcPts val="600"/>
              </a:spcBef>
              <a:spcAft>
                <a:spcPts val="600"/>
              </a:spcAft>
              <a:buFont typeface="Arial" pitchFamily="34" charset="0"/>
              <a:buChar char="•"/>
            </a:pPr>
            <a:r>
              <a:rPr lang="en-US" sz="2200" dirty="0" smtClean="0">
                <a:solidFill>
                  <a:schemeClr val="accent6">
                    <a:lumMod val="50000"/>
                  </a:schemeClr>
                </a:solidFill>
              </a:rPr>
              <a:t>Cost-effectiveness=Cost-benefit (when effects can be </a:t>
            </a:r>
            <a:r>
              <a:rPr lang="en-US" sz="2200" dirty="0" err="1" smtClean="0">
                <a:solidFill>
                  <a:schemeClr val="accent6">
                    <a:lumMod val="50000"/>
                  </a:schemeClr>
                </a:solidFill>
              </a:rPr>
              <a:t>monitized</a:t>
            </a:r>
            <a:r>
              <a:rPr lang="en-US" sz="2200" dirty="0" smtClean="0">
                <a:solidFill>
                  <a:schemeClr val="accent6">
                    <a:lumMod val="50000"/>
                  </a:schemeClr>
                </a:solidFill>
              </a:rPr>
              <a:t>)= Return-on-Investment (ROI) </a:t>
            </a:r>
          </a:p>
          <a:p>
            <a:pPr marL="457200" indent="-457200" algn="l">
              <a:spcBef>
                <a:spcPts val="600"/>
              </a:spcBef>
              <a:spcAft>
                <a:spcPts val="600"/>
              </a:spcAft>
              <a:buFont typeface="Arial" pitchFamily="34" charset="0"/>
              <a:buChar char="•"/>
            </a:pPr>
            <a:r>
              <a:rPr lang="en-US" sz="2200" dirty="0" smtClean="0">
                <a:solidFill>
                  <a:schemeClr val="accent6">
                    <a:lumMod val="50000"/>
                  </a:schemeClr>
                </a:solidFill>
              </a:rPr>
              <a:t>Formative evaluation:  similar to case studies/implementation analysis; used to improve program</a:t>
            </a:r>
          </a:p>
          <a:p>
            <a:pPr marL="457200" indent="-457200" algn="l">
              <a:spcBef>
                <a:spcPts val="600"/>
              </a:spcBef>
              <a:spcAft>
                <a:spcPts val="600"/>
              </a:spcAft>
              <a:buFont typeface="Arial" pitchFamily="34" charset="0"/>
              <a:buChar char="•"/>
            </a:pPr>
            <a:r>
              <a:rPr lang="en-US" sz="2200" dirty="0" smtClean="0">
                <a:solidFill>
                  <a:schemeClr val="accent6">
                    <a:lumMod val="50000"/>
                  </a:schemeClr>
                </a:solidFill>
              </a:rPr>
              <a:t>Summative evaluation:  uses both implementation and impact analysis (mixed methods)</a:t>
            </a:r>
          </a:p>
          <a:p>
            <a:pPr marL="457200" indent="-457200" algn="l">
              <a:spcBef>
                <a:spcPts val="600"/>
              </a:spcBef>
              <a:spcAft>
                <a:spcPts val="600"/>
              </a:spcAft>
              <a:buFont typeface="Arial" pitchFamily="34" charset="0"/>
              <a:buChar char="•"/>
            </a:pPr>
            <a:r>
              <a:rPr lang="en-US" sz="2200" dirty="0" smtClean="0">
                <a:solidFill>
                  <a:schemeClr val="accent6">
                    <a:lumMod val="50000"/>
                  </a:schemeClr>
                </a:solidFill>
              </a:rPr>
              <a:t>“Qualitative”: a type of data often associated with case studies</a:t>
            </a:r>
          </a:p>
          <a:p>
            <a:pPr marL="457200" indent="-457200" algn="l">
              <a:spcBef>
                <a:spcPts val="600"/>
              </a:spcBef>
              <a:spcAft>
                <a:spcPts val="600"/>
              </a:spcAft>
              <a:buFont typeface="Arial" pitchFamily="34" charset="0"/>
              <a:buChar char="•"/>
            </a:pPr>
            <a:r>
              <a:rPr lang="en-US" sz="2200" dirty="0" smtClean="0">
                <a:solidFill>
                  <a:schemeClr val="accent6">
                    <a:lumMod val="50000"/>
                  </a:schemeClr>
                </a:solidFill>
              </a:rPr>
              <a:t>“Quantitative”:  numbers; can be part of all types of evaluations, most often outcome monitoring, impact analysis, and cost-effectiveness analysis</a:t>
            </a:r>
          </a:p>
          <a:p>
            <a:pPr marL="457200" indent="-457200" algn="l">
              <a:spcBef>
                <a:spcPts val="600"/>
              </a:spcBef>
              <a:spcAft>
                <a:spcPts val="600"/>
              </a:spcAft>
              <a:buFont typeface="Arial" pitchFamily="34" charset="0"/>
              <a:buChar char="•"/>
            </a:pPr>
            <a:r>
              <a:rPr lang="en-US" sz="2200" dirty="0" smtClean="0">
                <a:solidFill>
                  <a:schemeClr val="accent6">
                    <a:lumMod val="50000"/>
                  </a:schemeClr>
                </a:solidFill>
              </a:rPr>
              <a:t>“Outcome measure”=“impact measure”(in impact analysis)</a:t>
            </a:r>
          </a:p>
          <a:p>
            <a:pPr marL="457200" indent="-457200" algn="l">
              <a:spcBef>
                <a:spcPts val="0"/>
              </a:spcBef>
              <a:spcAft>
                <a:spcPts val="600"/>
              </a:spcAft>
              <a:buFont typeface="Arial" pitchFamily="34" charset="0"/>
              <a:buChar char="•"/>
            </a:pPr>
            <a:endParaRPr lang="en-US" dirty="0" smtClean="0">
              <a:solidFill>
                <a:schemeClr val="accent6">
                  <a:lumMod val="50000"/>
                </a:schemeClr>
              </a:solidFill>
            </a:endParaRPr>
          </a:p>
          <a:p>
            <a:pPr marL="457200" indent="-457200" algn="l">
              <a:buFont typeface="Arial" pitchFamily="34" charset="0"/>
              <a:buChar char="•"/>
            </a:pPr>
            <a:endParaRPr lang="en-US" dirty="0" smtClean="0">
              <a:solidFill>
                <a:schemeClr val="accent6">
                  <a:lumMod val="50000"/>
                </a:schemeClr>
              </a:solidFill>
            </a:endParaRPr>
          </a:p>
          <a:p>
            <a:pPr marL="457200" indent="-457200" algn="l">
              <a:buFont typeface="Arial" pitchFamily="34" charset="0"/>
              <a:buChar char="•"/>
            </a:pPr>
            <a:endParaRPr lang="en-US" dirty="0">
              <a:solidFill>
                <a:schemeClr val="accent6">
                  <a:lumMod val="50000"/>
                </a:schemeClr>
              </a:solidFill>
            </a:endParaRPr>
          </a:p>
        </p:txBody>
      </p:sp>
      <p:pic>
        <p:nvPicPr>
          <p:cNvPr id="115715" name="Picture 3" descr="Businesswoman with a large scale question mark metaphor"/>
          <p:cNvPicPr>
            <a:picLocks noChangeAspect="1" noChangeArrowheads="1"/>
          </p:cNvPicPr>
          <p:nvPr/>
        </p:nvPicPr>
        <p:blipFill rotWithShape="1">
          <a:blip r:embed="rId3">
            <a:extLst>
              <a:ext uri="{28A0092B-C50C-407E-A947-70E740481C1C}">
                <a14:useLocalDpi xmlns:a14="http://schemas.microsoft.com/office/drawing/2010/main" val="0"/>
              </a:ext>
            </a:extLst>
          </a:blip>
          <a:srcRect l="16428" r="15000"/>
          <a:stretch/>
        </p:blipFill>
        <p:spPr bwMode="auto">
          <a:xfrm>
            <a:off x="6776355" y="457200"/>
            <a:ext cx="1186544" cy="144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0238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848600" cy="1905000"/>
          </a:xfrm>
        </p:spPr>
        <p:txBody>
          <a:bodyPr/>
          <a:lstStyle/>
          <a:p>
            <a:pPr algn="l"/>
            <a:r>
              <a:rPr lang="en-US" b="1" dirty="0" smtClean="0">
                <a:solidFill>
                  <a:schemeClr val="accent6">
                    <a:lumMod val="50000"/>
                  </a:schemeClr>
                </a:solidFill>
              </a:rPr>
              <a:t>Case Studies/Implementation </a:t>
            </a:r>
            <a:br>
              <a:rPr lang="en-US" b="1" dirty="0" smtClean="0">
                <a:solidFill>
                  <a:schemeClr val="accent6">
                    <a:lumMod val="50000"/>
                  </a:schemeClr>
                </a:solidFill>
              </a:rPr>
            </a:br>
            <a:r>
              <a:rPr lang="en-US" b="1" dirty="0" smtClean="0">
                <a:solidFill>
                  <a:schemeClr val="accent6">
                    <a:lumMod val="50000"/>
                  </a:schemeClr>
                </a:solidFill>
              </a:rPr>
              <a:t>Analysis</a:t>
            </a:r>
            <a:endParaRPr lang="en-US" b="1" dirty="0">
              <a:solidFill>
                <a:schemeClr val="accent6">
                  <a:lumMod val="50000"/>
                </a:schemeClr>
              </a:solidFill>
            </a:endParaRPr>
          </a:p>
        </p:txBody>
      </p:sp>
      <p:sp>
        <p:nvSpPr>
          <p:cNvPr id="3" name="Subtitle 2"/>
          <p:cNvSpPr>
            <a:spLocks noGrp="1"/>
          </p:cNvSpPr>
          <p:nvPr>
            <p:ph type="subTitle" idx="1"/>
          </p:nvPr>
        </p:nvSpPr>
        <p:spPr>
          <a:xfrm>
            <a:off x="381000" y="2362200"/>
            <a:ext cx="7391400" cy="3733800"/>
          </a:xfrm>
        </p:spPr>
        <p:txBody>
          <a:bodyPr>
            <a:normAutofit fontScale="70000" lnSpcReduction="20000"/>
          </a:bodyPr>
          <a:lstStyle/>
          <a:p>
            <a:pPr marL="457200" indent="-457200" algn="l">
              <a:spcAft>
                <a:spcPts val="600"/>
              </a:spcAft>
              <a:buFont typeface="Arial" pitchFamily="34" charset="0"/>
              <a:buChar char="•"/>
            </a:pPr>
            <a:r>
              <a:rPr lang="en-US" dirty="0" smtClean="0">
                <a:solidFill>
                  <a:schemeClr val="accent6">
                    <a:lumMod val="50000"/>
                  </a:schemeClr>
                </a:solidFill>
              </a:rPr>
              <a:t>Quickest and lowest-cost type of evaluation</a:t>
            </a:r>
          </a:p>
          <a:p>
            <a:pPr marL="457200" indent="-457200" algn="l">
              <a:spcAft>
                <a:spcPts val="600"/>
              </a:spcAft>
              <a:buFont typeface="Arial" pitchFamily="34" charset="0"/>
              <a:buChar char="•"/>
            </a:pPr>
            <a:r>
              <a:rPr lang="en-US" dirty="0" smtClean="0">
                <a:solidFill>
                  <a:schemeClr val="accent6">
                    <a:lumMod val="50000"/>
                  </a:schemeClr>
                </a:solidFill>
              </a:rPr>
              <a:t>Provides timely information for program improvement</a:t>
            </a:r>
          </a:p>
          <a:p>
            <a:pPr marL="457200" indent="-457200" algn="l">
              <a:spcAft>
                <a:spcPts val="600"/>
              </a:spcAft>
              <a:buFont typeface="Arial" pitchFamily="34" charset="0"/>
              <a:buChar char="•"/>
            </a:pPr>
            <a:r>
              <a:rPr lang="en-US" dirty="0" smtClean="0">
                <a:solidFill>
                  <a:schemeClr val="accent6">
                    <a:lumMod val="50000"/>
                  </a:schemeClr>
                </a:solidFill>
              </a:rPr>
              <a:t>Describes community context</a:t>
            </a:r>
          </a:p>
          <a:p>
            <a:pPr marL="457200" indent="-457200" algn="l">
              <a:spcAft>
                <a:spcPts val="600"/>
              </a:spcAft>
              <a:buFont typeface="Arial" pitchFamily="34" charset="0"/>
              <a:buChar char="•"/>
            </a:pPr>
            <a:r>
              <a:rPr lang="en-US" dirty="0" smtClean="0">
                <a:solidFill>
                  <a:schemeClr val="accent6">
                    <a:lumMod val="50000"/>
                  </a:schemeClr>
                </a:solidFill>
              </a:rPr>
              <a:t>Assesses generalizability to other sites</a:t>
            </a:r>
          </a:p>
          <a:p>
            <a:pPr marL="457200" indent="-457200" algn="l">
              <a:spcAft>
                <a:spcPts val="600"/>
              </a:spcAft>
              <a:buFont typeface="Arial" pitchFamily="34" charset="0"/>
              <a:buChar char="•"/>
            </a:pPr>
            <a:r>
              <a:rPr lang="en-US" dirty="0" smtClean="0">
                <a:solidFill>
                  <a:schemeClr val="accent6">
                    <a:lumMod val="50000"/>
                  </a:schemeClr>
                </a:solidFill>
              </a:rPr>
              <a:t>May be first step in design process, informing impact analysis design</a:t>
            </a:r>
          </a:p>
          <a:p>
            <a:pPr marL="457200" indent="-457200" algn="l">
              <a:spcAft>
                <a:spcPts val="600"/>
              </a:spcAft>
              <a:buFont typeface="Arial" pitchFamily="34" charset="0"/>
              <a:buChar char="•"/>
            </a:pPr>
            <a:r>
              <a:rPr lang="en-US" dirty="0" smtClean="0">
                <a:solidFill>
                  <a:schemeClr val="accent6">
                    <a:lumMod val="50000"/>
                  </a:schemeClr>
                </a:solidFill>
              </a:rPr>
              <a:t>In-depth ethnography takes longer; used to study beliefs and behaviors when other methods fail (e.g. STDs, contraceptive use, street gang behavior)</a:t>
            </a:r>
            <a:endParaRPr lang="en-US" dirty="0">
              <a:solidFill>
                <a:schemeClr val="accent6">
                  <a:lumMod val="50000"/>
                </a:schemeClr>
              </a:solidFill>
            </a:endParaRPr>
          </a:p>
        </p:txBody>
      </p:sp>
      <p:pic>
        <p:nvPicPr>
          <p:cNvPr id="114692" name="Picture 4" descr="D:\Documents and Settings\EHowell\Local Settings\Temporary Internet Files\Content.IE5\4FFM6SLP\MC900439857[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371600"/>
            <a:ext cx="2590800" cy="1407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9142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2800" y="1066800"/>
            <a:ext cx="5486400" cy="1470025"/>
          </a:xfrm>
        </p:spPr>
        <p:txBody>
          <a:bodyPr/>
          <a:lstStyle/>
          <a:p>
            <a:pPr algn="l"/>
            <a:r>
              <a:rPr lang="en-US" b="1" dirty="0" smtClean="0">
                <a:solidFill>
                  <a:schemeClr val="accent6">
                    <a:lumMod val="50000"/>
                  </a:schemeClr>
                </a:solidFill>
              </a:rPr>
              <a:t>Outcome Monitoring</a:t>
            </a:r>
            <a:br>
              <a:rPr lang="en-US" b="1" dirty="0" smtClean="0">
                <a:solidFill>
                  <a:schemeClr val="accent6">
                    <a:lumMod val="50000"/>
                  </a:schemeClr>
                </a:solidFill>
              </a:rPr>
            </a:br>
            <a:endParaRPr lang="en-US" b="1" dirty="0">
              <a:solidFill>
                <a:schemeClr val="accent6">
                  <a:lumMod val="50000"/>
                </a:schemeClr>
              </a:solidFill>
            </a:endParaRPr>
          </a:p>
        </p:txBody>
      </p:sp>
      <p:sp>
        <p:nvSpPr>
          <p:cNvPr id="3" name="Subtitle 2"/>
          <p:cNvSpPr>
            <a:spLocks noGrp="1"/>
          </p:cNvSpPr>
          <p:nvPr>
            <p:ph type="subTitle" idx="1"/>
          </p:nvPr>
        </p:nvSpPr>
        <p:spPr>
          <a:xfrm>
            <a:off x="533400" y="3048000"/>
            <a:ext cx="8229600" cy="2819400"/>
          </a:xfrm>
        </p:spPr>
        <p:txBody>
          <a:bodyPr>
            <a:normAutofit fontScale="92500" lnSpcReduction="10000"/>
          </a:bodyPr>
          <a:lstStyle/>
          <a:p>
            <a:pPr marL="457200" indent="-457200" algn="l">
              <a:spcAft>
                <a:spcPts val="600"/>
              </a:spcAft>
              <a:buFont typeface="Arial" pitchFamily="34" charset="0"/>
              <a:buChar char="•"/>
            </a:pPr>
            <a:r>
              <a:rPr lang="en-US" dirty="0" smtClean="0">
                <a:solidFill>
                  <a:schemeClr val="accent6">
                    <a:lumMod val="50000"/>
                  </a:schemeClr>
                </a:solidFill>
              </a:rPr>
              <a:t>Easier and less costly than impact evaluation</a:t>
            </a:r>
          </a:p>
          <a:p>
            <a:pPr marL="457200" indent="-457200" algn="l">
              <a:spcAft>
                <a:spcPts val="600"/>
              </a:spcAft>
              <a:buFont typeface="Arial" pitchFamily="34" charset="0"/>
              <a:buChar char="•"/>
            </a:pPr>
            <a:r>
              <a:rPr lang="en-US" dirty="0" smtClean="0">
                <a:solidFill>
                  <a:schemeClr val="accent6">
                    <a:lumMod val="50000"/>
                  </a:schemeClr>
                </a:solidFill>
              </a:rPr>
              <a:t>Uses existing program data</a:t>
            </a:r>
          </a:p>
          <a:p>
            <a:pPr marL="457200" indent="-457200" algn="l">
              <a:spcAft>
                <a:spcPts val="600"/>
              </a:spcAft>
              <a:buFont typeface="Arial" pitchFamily="34" charset="0"/>
              <a:buChar char="•"/>
            </a:pPr>
            <a:r>
              <a:rPr lang="en-US" dirty="0" smtClean="0">
                <a:solidFill>
                  <a:schemeClr val="accent6">
                    <a:lumMod val="50000"/>
                  </a:schemeClr>
                </a:solidFill>
              </a:rPr>
              <a:t>Provides timely ongoing  information</a:t>
            </a:r>
          </a:p>
          <a:p>
            <a:pPr marL="457200" indent="-457200" algn="l">
              <a:spcAft>
                <a:spcPts val="600"/>
              </a:spcAft>
              <a:buFont typeface="Arial" pitchFamily="34" charset="0"/>
              <a:buChar char="•"/>
            </a:pPr>
            <a:r>
              <a:rPr lang="en-US" dirty="0" smtClean="0">
                <a:solidFill>
                  <a:schemeClr val="accent6">
                    <a:lumMod val="50000"/>
                  </a:schemeClr>
                </a:solidFill>
              </a:rPr>
              <a:t>Does NOT answer well the “did it work” question </a:t>
            </a:r>
          </a:p>
          <a:p>
            <a:pPr algn="l"/>
            <a:endParaRPr lang="en-US" dirty="0" smtClean="0">
              <a:solidFill>
                <a:schemeClr val="accent6">
                  <a:lumMod val="50000"/>
                </a:schemeClr>
              </a:solidFill>
            </a:endParaRPr>
          </a:p>
          <a:p>
            <a:pPr marL="457200" indent="-457200" algn="l">
              <a:buFont typeface="Arial" pitchFamily="34" charset="0"/>
              <a:buChar char="•"/>
            </a:pPr>
            <a:endParaRPr lang="en-US" dirty="0">
              <a:solidFill>
                <a:schemeClr val="accent6">
                  <a:lumMod val="50000"/>
                </a:schemeClr>
              </a:solidFill>
            </a:endParaRPr>
          </a:p>
        </p:txBody>
      </p:sp>
      <p:pic>
        <p:nvPicPr>
          <p:cNvPr id="106498" name="Picture 2" descr="D:\Documents and Settings\EHowell\Local Settings\Temporary Internet Files\Content.IE5\OPA0XH48\MC90007127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33400"/>
            <a:ext cx="3233916"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1689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58886" y="381000"/>
            <a:ext cx="6096000" cy="1904999"/>
          </a:xfrm>
        </p:spPr>
        <p:txBody>
          <a:bodyPr/>
          <a:lstStyle/>
          <a:p>
            <a:pPr algn="l"/>
            <a:r>
              <a:rPr lang="en-US" b="1" dirty="0" smtClean="0">
                <a:solidFill>
                  <a:schemeClr val="accent6">
                    <a:lumMod val="50000"/>
                  </a:schemeClr>
                </a:solidFill>
              </a:rPr>
              <a:t>Impact Analysis</a:t>
            </a:r>
            <a:endParaRPr lang="en-US" b="1" dirty="0">
              <a:solidFill>
                <a:schemeClr val="accent6">
                  <a:lumMod val="50000"/>
                </a:schemeClr>
              </a:solidFill>
            </a:endParaRPr>
          </a:p>
        </p:txBody>
      </p:sp>
      <p:sp>
        <p:nvSpPr>
          <p:cNvPr id="3" name="Subtitle 2"/>
          <p:cNvSpPr>
            <a:spLocks noGrp="1"/>
          </p:cNvSpPr>
          <p:nvPr>
            <p:ph type="subTitle" idx="1"/>
          </p:nvPr>
        </p:nvSpPr>
        <p:spPr>
          <a:xfrm>
            <a:off x="609600" y="2590800"/>
            <a:ext cx="7696200" cy="2895600"/>
          </a:xfrm>
        </p:spPr>
        <p:txBody>
          <a:bodyPr>
            <a:normAutofit fontScale="92500"/>
          </a:bodyPr>
          <a:lstStyle/>
          <a:p>
            <a:pPr marL="457200" indent="-457200" algn="l">
              <a:spcAft>
                <a:spcPts val="600"/>
              </a:spcAft>
              <a:buFont typeface="Arial" pitchFamily="34" charset="0"/>
              <a:buChar char="•"/>
            </a:pPr>
            <a:r>
              <a:rPr lang="en-US" dirty="0" smtClean="0">
                <a:solidFill>
                  <a:schemeClr val="accent6">
                    <a:lumMod val="50000"/>
                  </a:schemeClr>
                </a:solidFill>
              </a:rPr>
              <a:t>Answers the key question for many stakeholders:  did the program work?</a:t>
            </a:r>
          </a:p>
          <a:p>
            <a:pPr marL="457200" indent="-457200" algn="l">
              <a:spcAft>
                <a:spcPts val="600"/>
              </a:spcAft>
              <a:buFont typeface="Arial" pitchFamily="34" charset="0"/>
              <a:buChar char="•"/>
            </a:pPr>
            <a:r>
              <a:rPr lang="en-US" dirty="0" smtClean="0">
                <a:solidFill>
                  <a:schemeClr val="accent6">
                    <a:lumMod val="50000"/>
                  </a:schemeClr>
                </a:solidFill>
              </a:rPr>
              <a:t>Hard to do; requires good comparison group</a:t>
            </a:r>
          </a:p>
          <a:p>
            <a:pPr marL="457200" indent="-457200" algn="l">
              <a:spcAft>
                <a:spcPts val="600"/>
              </a:spcAft>
              <a:buFont typeface="Arial" pitchFamily="34" charset="0"/>
              <a:buChar char="•"/>
            </a:pPr>
            <a:r>
              <a:rPr lang="en-US" dirty="0" smtClean="0">
                <a:solidFill>
                  <a:schemeClr val="accent6">
                    <a:lumMod val="50000"/>
                  </a:schemeClr>
                </a:solidFill>
              </a:rPr>
              <a:t>Provides basis for cost-effectiveness analysis </a:t>
            </a:r>
          </a:p>
          <a:p>
            <a:pPr marL="457200" indent="-457200" algn="l">
              <a:spcAft>
                <a:spcPts val="600"/>
              </a:spcAft>
              <a:buFont typeface="Arial" pitchFamily="34" charset="0"/>
              <a:buChar char="•"/>
            </a:pPr>
            <a:endParaRPr lang="en-US" dirty="0">
              <a:solidFill>
                <a:schemeClr val="accent6">
                  <a:lumMod val="50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2336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6044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08857"/>
            <a:ext cx="8382000" cy="1752600"/>
          </a:xfrm>
        </p:spPr>
        <p:txBody>
          <a:bodyPr/>
          <a:lstStyle/>
          <a:p>
            <a:r>
              <a:rPr lang="en-US" b="1" dirty="0" smtClean="0">
                <a:solidFill>
                  <a:schemeClr val="accent6">
                    <a:lumMod val="50000"/>
                  </a:schemeClr>
                </a:solidFill>
              </a:rPr>
              <a:t>Introduction and Overview</a:t>
            </a:r>
            <a:endParaRPr lang="en-US" b="1" dirty="0">
              <a:solidFill>
                <a:schemeClr val="accent6">
                  <a:lumMod val="50000"/>
                </a:schemeClr>
              </a:solidFill>
            </a:endParaRPr>
          </a:p>
        </p:txBody>
      </p:sp>
      <p:sp>
        <p:nvSpPr>
          <p:cNvPr id="3" name="Subtitle 2"/>
          <p:cNvSpPr>
            <a:spLocks noGrp="1"/>
          </p:cNvSpPr>
          <p:nvPr>
            <p:ph type="subTitle" idx="1"/>
          </p:nvPr>
        </p:nvSpPr>
        <p:spPr>
          <a:xfrm>
            <a:off x="1371600" y="2971800"/>
            <a:ext cx="6400800" cy="2743200"/>
          </a:xfrm>
        </p:spPr>
        <p:txBody>
          <a:bodyPr/>
          <a:lstStyle/>
          <a:p>
            <a:pPr marL="457200" indent="-457200" algn="l">
              <a:spcAft>
                <a:spcPts val="600"/>
              </a:spcAft>
              <a:buFont typeface="Arial" pitchFamily="34" charset="0"/>
              <a:buChar char="•"/>
            </a:pPr>
            <a:r>
              <a:rPr lang="en-US" dirty="0" smtClean="0">
                <a:solidFill>
                  <a:schemeClr val="accent6">
                    <a:lumMod val="50000"/>
                  </a:schemeClr>
                </a:solidFill>
              </a:rPr>
              <a:t>Why do we do evaluations?</a:t>
            </a:r>
          </a:p>
          <a:p>
            <a:pPr marL="457200" indent="-457200" algn="l">
              <a:spcAft>
                <a:spcPts val="600"/>
              </a:spcAft>
              <a:buFont typeface="Arial" pitchFamily="34" charset="0"/>
              <a:buChar char="•"/>
            </a:pPr>
            <a:r>
              <a:rPr lang="en-US" dirty="0" smtClean="0">
                <a:solidFill>
                  <a:schemeClr val="accent6">
                    <a:lumMod val="50000"/>
                  </a:schemeClr>
                </a:solidFill>
              </a:rPr>
              <a:t>What are the key steps to a successful program evaluation?</a:t>
            </a:r>
          </a:p>
          <a:p>
            <a:pPr marL="457200" indent="-457200" algn="l">
              <a:spcAft>
                <a:spcPts val="600"/>
              </a:spcAft>
              <a:buFont typeface="Arial" pitchFamily="34" charset="0"/>
              <a:buChar char="•"/>
            </a:pPr>
            <a:r>
              <a:rPr lang="en-US" dirty="0" smtClean="0">
                <a:solidFill>
                  <a:schemeClr val="accent6">
                    <a:lumMod val="50000"/>
                  </a:schemeClr>
                </a:solidFill>
              </a:rPr>
              <a:t>What are the pitfalls to avoid?</a:t>
            </a:r>
            <a:endParaRPr lang="en-US" dirty="0">
              <a:solidFill>
                <a:schemeClr val="accent6">
                  <a:lumMod val="50000"/>
                </a:schemeClr>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447800"/>
            <a:ext cx="1676400" cy="1359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88135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162800" cy="1771650"/>
          </a:xfrm>
        </p:spPr>
        <p:txBody>
          <a:bodyPr>
            <a:normAutofit fontScale="90000"/>
          </a:bodyPr>
          <a:lstStyle/>
          <a:p>
            <a:pPr algn="l"/>
            <a:r>
              <a:rPr lang="en-US" b="1" dirty="0" smtClean="0">
                <a:solidFill>
                  <a:schemeClr val="accent6">
                    <a:lumMod val="50000"/>
                  </a:schemeClr>
                </a:solidFill>
              </a:rPr>
              <a:t>Cost-Effectiveness Analysis/</a:t>
            </a:r>
            <a:br>
              <a:rPr lang="en-US" b="1" dirty="0" smtClean="0">
                <a:solidFill>
                  <a:schemeClr val="accent6">
                    <a:lumMod val="50000"/>
                  </a:schemeClr>
                </a:solidFill>
              </a:rPr>
            </a:br>
            <a:r>
              <a:rPr lang="en-US" b="1" dirty="0" smtClean="0">
                <a:solidFill>
                  <a:schemeClr val="accent6">
                    <a:lumMod val="50000"/>
                  </a:schemeClr>
                </a:solidFill>
              </a:rPr>
              <a:t>Cost-Benefit Analysis</a:t>
            </a:r>
            <a:r>
              <a:rPr lang="en-US" dirty="0" smtClean="0"/>
              <a:t/>
            </a:r>
            <a:br>
              <a:rPr lang="en-US" dirty="0" smtClean="0"/>
            </a:br>
            <a:endParaRPr lang="en-US" dirty="0"/>
          </a:p>
        </p:txBody>
      </p:sp>
      <p:sp>
        <p:nvSpPr>
          <p:cNvPr id="3" name="Subtitle 2"/>
          <p:cNvSpPr>
            <a:spLocks noGrp="1"/>
          </p:cNvSpPr>
          <p:nvPr>
            <p:ph type="subTitle" idx="1"/>
          </p:nvPr>
        </p:nvSpPr>
        <p:spPr>
          <a:xfrm>
            <a:off x="685800" y="2362200"/>
            <a:ext cx="6705600" cy="3200400"/>
          </a:xfrm>
        </p:spPr>
        <p:txBody>
          <a:bodyPr>
            <a:normAutofit fontScale="92500" lnSpcReduction="20000"/>
          </a:bodyPr>
          <a:lstStyle/>
          <a:p>
            <a:pPr algn="l">
              <a:spcAft>
                <a:spcPts val="600"/>
              </a:spcAft>
            </a:pPr>
            <a:r>
              <a:rPr lang="en-US" dirty="0" smtClean="0">
                <a:solidFill>
                  <a:schemeClr val="accent6">
                    <a:lumMod val="50000"/>
                  </a:schemeClr>
                </a:solidFill>
              </a:rPr>
              <a:t>Major challenges:  </a:t>
            </a:r>
          </a:p>
          <a:p>
            <a:pPr marL="457200" indent="-457200" algn="l">
              <a:spcAft>
                <a:spcPts val="600"/>
              </a:spcAft>
              <a:buFont typeface="Arial" pitchFamily="34" charset="0"/>
              <a:buChar char="•"/>
            </a:pPr>
            <a:r>
              <a:rPr lang="en-US" dirty="0" smtClean="0">
                <a:solidFill>
                  <a:schemeClr val="accent6">
                    <a:lumMod val="50000"/>
                  </a:schemeClr>
                </a:solidFill>
              </a:rPr>
              <a:t>Measuring cost of intervention</a:t>
            </a:r>
          </a:p>
          <a:p>
            <a:pPr marL="457200" indent="-457200" algn="l">
              <a:spcAft>
                <a:spcPts val="600"/>
              </a:spcAft>
              <a:buFont typeface="Arial" pitchFamily="34" charset="0"/>
              <a:buChar char="•"/>
            </a:pPr>
            <a:r>
              <a:rPr lang="en-US" dirty="0" smtClean="0">
                <a:solidFill>
                  <a:schemeClr val="accent6">
                    <a:lumMod val="50000"/>
                  </a:schemeClr>
                </a:solidFill>
              </a:rPr>
              <a:t>Measuring effects (impacts)</a:t>
            </a:r>
          </a:p>
          <a:p>
            <a:pPr marL="457200" indent="-457200" algn="l">
              <a:spcAft>
                <a:spcPts val="600"/>
              </a:spcAft>
              <a:buFont typeface="Arial" pitchFamily="34" charset="0"/>
              <a:buChar char="•"/>
            </a:pPr>
            <a:r>
              <a:rPr lang="en-US" dirty="0" smtClean="0">
                <a:solidFill>
                  <a:schemeClr val="accent6">
                    <a:lumMod val="50000"/>
                  </a:schemeClr>
                </a:solidFill>
              </a:rPr>
              <a:t>Valuing benefits</a:t>
            </a:r>
          </a:p>
          <a:p>
            <a:pPr marL="457200" indent="-457200" algn="l">
              <a:spcAft>
                <a:spcPts val="600"/>
              </a:spcAft>
              <a:buFont typeface="Arial" pitchFamily="34" charset="0"/>
              <a:buChar char="•"/>
            </a:pPr>
            <a:r>
              <a:rPr lang="en-US" dirty="0" smtClean="0">
                <a:solidFill>
                  <a:schemeClr val="accent6">
                    <a:lumMod val="50000"/>
                  </a:schemeClr>
                </a:solidFill>
              </a:rPr>
              <a:t>Determining time frame for costs and benefits/impacts</a:t>
            </a:r>
            <a:endParaRPr lang="en-US" dirty="0">
              <a:solidFill>
                <a:schemeClr val="accent6">
                  <a:lumMod val="50000"/>
                </a:schemeClr>
              </a:solidFill>
            </a:endParaRPr>
          </a:p>
        </p:txBody>
      </p:sp>
      <p:pic>
        <p:nvPicPr>
          <p:cNvPr id="1054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6071" b="15477"/>
          <a:stretch/>
        </p:blipFill>
        <p:spPr bwMode="auto">
          <a:xfrm>
            <a:off x="5791200" y="1371600"/>
            <a:ext cx="2590800" cy="1251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30494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228600"/>
            <a:ext cx="5562600" cy="1904999"/>
          </a:xfrm>
        </p:spPr>
        <p:txBody>
          <a:bodyPr/>
          <a:lstStyle/>
          <a:p>
            <a:pPr algn="l"/>
            <a:r>
              <a:rPr lang="en-US" b="1" dirty="0" smtClean="0">
                <a:solidFill>
                  <a:schemeClr val="accent6">
                    <a:lumMod val="50000"/>
                  </a:schemeClr>
                </a:solidFill>
              </a:rPr>
              <a:t>An Argument for Mixed Methods</a:t>
            </a:r>
            <a:endParaRPr lang="en-US" b="1" dirty="0">
              <a:solidFill>
                <a:schemeClr val="accent6">
                  <a:lumMod val="50000"/>
                </a:schemeClr>
              </a:solidFill>
            </a:endParaRPr>
          </a:p>
        </p:txBody>
      </p:sp>
      <p:sp>
        <p:nvSpPr>
          <p:cNvPr id="3" name="Subtitle 2"/>
          <p:cNvSpPr>
            <a:spLocks noGrp="1"/>
          </p:cNvSpPr>
          <p:nvPr>
            <p:ph type="subTitle" idx="1"/>
          </p:nvPr>
        </p:nvSpPr>
        <p:spPr>
          <a:xfrm>
            <a:off x="685800" y="2438400"/>
            <a:ext cx="7543800" cy="3352800"/>
          </a:xfrm>
        </p:spPr>
        <p:txBody>
          <a:bodyPr>
            <a:normAutofit fontScale="92500" lnSpcReduction="20000"/>
          </a:bodyPr>
          <a:lstStyle/>
          <a:p>
            <a:pPr marL="457200" indent="-457200" algn="l">
              <a:spcAft>
                <a:spcPts val="600"/>
              </a:spcAft>
              <a:buFont typeface="Arial" pitchFamily="34" charset="0"/>
              <a:buChar char="•"/>
            </a:pPr>
            <a:r>
              <a:rPr lang="en-US" u="sng" dirty="0" smtClean="0">
                <a:solidFill>
                  <a:schemeClr val="accent6">
                    <a:lumMod val="50000"/>
                  </a:schemeClr>
                </a:solidFill>
              </a:rPr>
              <a:t>Truly assessing impact requires implementation analysis</a:t>
            </a:r>
            <a:r>
              <a:rPr lang="en-US" dirty="0" smtClean="0">
                <a:solidFill>
                  <a:schemeClr val="accent6">
                    <a:lumMod val="50000"/>
                  </a:schemeClr>
                </a:solidFill>
              </a:rPr>
              <a:t>:</a:t>
            </a:r>
          </a:p>
          <a:p>
            <a:pPr marL="914400" lvl="1" indent="-457200" algn="l">
              <a:spcAft>
                <a:spcPts val="600"/>
              </a:spcAft>
              <a:buFont typeface="Arial" pitchFamily="34" charset="0"/>
              <a:buChar char="•"/>
            </a:pPr>
            <a:r>
              <a:rPr lang="en-US" dirty="0" smtClean="0">
                <a:solidFill>
                  <a:schemeClr val="accent6">
                    <a:lumMod val="50000"/>
                  </a:schemeClr>
                </a:solidFill>
              </a:rPr>
              <a:t>Did program reach population?</a:t>
            </a:r>
          </a:p>
          <a:p>
            <a:pPr marL="914400" lvl="1" indent="-457200" algn="l">
              <a:spcAft>
                <a:spcPts val="600"/>
              </a:spcAft>
              <a:buFont typeface="Arial" pitchFamily="34" charset="0"/>
              <a:buChar char="•"/>
            </a:pPr>
            <a:r>
              <a:rPr lang="en-US" dirty="0" smtClean="0">
                <a:solidFill>
                  <a:schemeClr val="accent6">
                    <a:lumMod val="50000"/>
                  </a:schemeClr>
                </a:solidFill>
              </a:rPr>
              <a:t>How intensive was program?</a:t>
            </a:r>
          </a:p>
          <a:p>
            <a:pPr marL="914400" lvl="1" indent="-457200" algn="l">
              <a:spcAft>
                <a:spcPts val="600"/>
              </a:spcAft>
              <a:buFont typeface="Arial" pitchFamily="34" charset="0"/>
              <a:buChar char="•"/>
            </a:pPr>
            <a:r>
              <a:rPr lang="en-US" dirty="0" smtClean="0">
                <a:solidFill>
                  <a:schemeClr val="accent6">
                    <a:lumMod val="50000"/>
                  </a:schemeClr>
                </a:solidFill>
              </a:rPr>
              <a:t>Does the impact result make sense?</a:t>
            </a:r>
          </a:p>
          <a:p>
            <a:pPr marL="914400" lvl="1" indent="-457200" algn="l">
              <a:spcAft>
                <a:spcPts val="600"/>
              </a:spcAft>
              <a:buFont typeface="Arial" pitchFamily="34" charset="0"/>
              <a:buChar char="•"/>
            </a:pPr>
            <a:r>
              <a:rPr lang="en-US" dirty="0" smtClean="0">
                <a:solidFill>
                  <a:schemeClr val="accent6">
                    <a:lumMod val="50000"/>
                  </a:schemeClr>
                </a:solidFill>
              </a:rPr>
              <a:t>How generalizable is the impact?  Would the program work elsewhere?</a:t>
            </a:r>
          </a:p>
          <a:p>
            <a:pPr lvl="1" algn="l"/>
            <a:endParaRPr lang="en-US" dirty="0">
              <a:solidFill>
                <a:schemeClr val="accent6">
                  <a:lumMod val="50000"/>
                </a:schemeClr>
              </a:solidFill>
            </a:endParaRPr>
          </a:p>
        </p:txBody>
      </p:sp>
      <p:pic>
        <p:nvPicPr>
          <p:cNvPr id="1167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57200"/>
            <a:ext cx="21336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92258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09600"/>
            <a:ext cx="8305800" cy="1066799"/>
          </a:xfrm>
        </p:spPr>
        <p:txBody>
          <a:bodyPr/>
          <a:lstStyle/>
          <a:p>
            <a:r>
              <a:rPr lang="en-US" b="1" dirty="0" smtClean="0">
                <a:solidFill>
                  <a:schemeClr val="accent6">
                    <a:lumMod val="50000"/>
                  </a:schemeClr>
                </a:solidFill>
              </a:rPr>
              <a:t>Assessing Feasibility/Constraints</a:t>
            </a:r>
            <a:endParaRPr lang="en-US" b="1" dirty="0">
              <a:solidFill>
                <a:schemeClr val="accent6">
                  <a:lumMod val="50000"/>
                </a:schemeClr>
              </a:solidFill>
            </a:endParaRPr>
          </a:p>
        </p:txBody>
      </p:sp>
      <p:sp>
        <p:nvSpPr>
          <p:cNvPr id="3" name="Subtitle 2"/>
          <p:cNvSpPr>
            <a:spLocks noGrp="1"/>
          </p:cNvSpPr>
          <p:nvPr>
            <p:ph type="subTitle" idx="1"/>
          </p:nvPr>
        </p:nvSpPr>
        <p:spPr>
          <a:xfrm>
            <a:off x="1581150" y="2057400"/>
            <a:ext cx="6267450" cy="3276600"/>
          </a:xfrm>
        </p:spPr>
        <p:txBody>
          <a:bodyPr>
            <a:normAutofit fontScale="92500"/>
          </a:bodyPr>
          <a:lstStyle/>
          <a:p>
            <a:pPr marL="457200" indent="-457200" algn="l">
              <a:buFont typeface="Arial" pitchFamily="34" charset="0"/>
              <a:buChar char="•"/>
            </a:pPr>
            <a:r>
              <a:rPr lang="en-US" dirty="0" smtClean="0">
                <a:solidFill>
                  <a:schemeClr val="accent6">
                    <a:lumMod val="50000"/>
                  </a:schemeClr>
                </a:solidFill>
              </a:rPr>
              <a:t>How much money/resources are needed for the evaluation: are funds available?</a:t>
            </a:r>
          </a:p>
          <a:p>
            <a:pPr marL="457200" indent="-457200" algn="l">
              <a:buFont typeface="Arial" pitchFamily="34" charset="0"/>
              <a:buChar char="•"/>
            </a:pPr>
            <a:r>
              <a:rPr lang="en-US" dirty="0" smtClean="0">
                <a:solidFill>
                  <a:schemeClr val="accent6">
                    <a:lumMod val="50000"/>
                  </a:schemeClr>
                </a:solidFill>
              </a:rPr>
              <a:t>Who will do the evaluation?  Do they have time? Are skills adequate? </a:t>
            </a:r>
          </a:p>
          <a:p>
            <a:pPr marL="457200" indent="-457200" algn="l">
              <a:buFont typeface="Arial" pitchFamily="34" charset="0"/>
              <a:buChar char="•"/>
            </a:pPr>
            <a:r>
              <a:rPr lang="en-US" dirty="0" smtClean="0">
                <a:solidFill>
                  <a:schemeClr val="accent6">
                    <a:lumMod val="50000"/>
                  </a:schemeClr>
                </a:solidFill>
              </a:rPr>
              <a:t>Need for objectivity?</a:t>
            </a:r>
          </a:p>
          <a:p>
            <a:pPr marL="457200" indent="-457200" algn="l">
              <a:buFont typeface="Arial" pitchFamily="34" charset="0"/>
              <a:buChar char="•"/>
            </a:pPr>
            <a:endParaRPr lang="en-US" dirty="0">
              <a:solidFill>
                <a:schemeClr val="accent6">
                  <a:lumMod val="50000"/>
                </a:schemeClr>
              </a:solidFill>
            </a:endParaRPr>
          </a:p>
        </p:txBody>
      </p:sp>
      <p:pic>
        <p:nvPicPr>
          <p:cNvPr id="117762" name="Picture 2" descr="D:\Documents and Settings\EHowell\Local Settings\Temporary Internet Files\Content.IE5\2QJ4PRG4\MP90044223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75" y="1600200"/>
            <a:ext cx="150495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17763" name="Picture 3" descr="D:\Documents and Settings\EHowell\Local Settings\Temporary Internet Files\Content.IE5\03681PAO\MP90038267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4800600"/>
            <a:ext cx="1752600" cy="1251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0398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1625"/>
            <a:ext cx="7772400" cy="1470025"/>
          </a:xfrm>
        </p:spPr>
        <p:txBody>
          <a:bodyPr/>
          <a:lstStyle/>
          <a:p>
            <a:r>
              <a:rPr lang="en-US" b="1" dirty="0" smtClean="0">
                <a:solidFill>
                  <a:schemeClr val="accent6">
                    <a:lumMod val="50000"/>
                  </a:schemeClr>
                </a:solidFill>
              </a:rPr>
              <a:t>Assessing Feasibility, contd.</a:t>
            </a:r>
            <a:endParaRPr lang="en-US" b="1" dirty="0">
              <a:solidFill>
                <a:schemeClr val="accent6">
                  <a:lumMod val="50000"/>
                </a:schemeClr>
              </a:solidFill>
            </a:endParaRPr>
          </a:p>
        </p:txBody>
      </p:sp>
      <p:sp>
        <p:nvSpPr>
          <p:cNvPr id="3" name="Subtitle 2"/>
          <p:cNvSpPr>
            <a:spLocks noGrp="1"/>
          </p:cNvSpPr>
          <p:nvPr>
            <p:ph type="subTitle" idx="1"/>
          </p:nvPr>
        </p:nvSpPr>
        <p:spPr>
          <a:xfrm>
            <a:off x="1733550" y="1632857"/>
            <a:ext cx="5951764" cy="3200400"/>
          </a:xfrm>
        </p:spPr>
        <p:txBody>
          <a:bodyPr>
            <a:normAutofit fontScale="85000" lnSpcReduction="20000"/>
          </a:bodyPr>
          <a:lstStyle/>
          <a:p>
            <a:pPr marL="457200" indent="-457200" algn="l">
              <a:spcAft>
                <a:spcPts val="600"/>
              </a:spcAft>
              <a:buFont typeface="Arial" pitchFamily="34" charset="0"/>
              <a:buChar char="•"/>
            </a:pPr>
            <a:r>
              <a:rPr lang="en-US" dirty="0" smtClean="0">
                <a:solidFill>
                  <a:schemeClr val="accent6">
                    <a:lumMod val="50000"/>
                  </a:schemeClr>
                </a:solidFill>
              </a:rPr>
              <a:t>Is </a:t>
            </a:r>
            <a:r>
              <a:rPr lang="en-US" dirty="0">
                <a:solidFill>
                  <a:schemeClr val="accent6">
                    <a:lumMod val="50000"/>
                  </a:schemeClr>
                </a:solidFill>
              </a:rPr>
              <a:t>contracting for the evaluation </a:t>
            </a:r>
            <a:r>
              <a:rPr lang="en-US" dirty="0" smtClean="0">
                <a:solidFill>
                  <a:schemeClr val="accent6">
                    <a:lumMod val="50000"/>
                  </a:schemeClr>
                </a:solidFill>
              </a:rPr>
              <a:t>desirable?</a:t>
            </a:r>
          </a:p>
          <a:p>
            <a:pPr marL="457200" indent="-457200" algn="l">
              <a:spcAft>
                <a:spcPts val="600"/>
              </a:spcAft>
              <a:buFont typeface="Arial" pitchFamily="34" charset="0"/>
              <a:buChar char="•"/>
            </a:pPr>
            <a:r>
              <a:rPr lang="en-US" dirty="0" smtClean="0">
                <a:solidFill>
                  <a:schemeClr val="accent6">
                    <a:lumMod val="50000"/>
                  </a:schemeClr>
                </a:solidFill>
              </a:rPr>
              <a:t>How </a:t>
            </a:r>
            <a:r>
              <a:rPr lang="en-US" dirty="0">
                <a:solidFill>
                  <a:schemeClr val="accent6">
                    <a:lumMod val="50000"/>
                  </a:schemeClr>
                </a:solidFill>
              </a:rPr>
              <a:t>much time is needed for evaluation?  Will </a:t>
            </a:r>
            <a:r>
              <a:rPr lang="en-US" dirty="0" smtClean="0">
                <a:solidFill>
                  <a:schemeClr val="accent6">
                    <a:lumMod val="50000"/>
                  </a:schemeClr>
                </a:solidFill>
              </a:rPr>
              <a:t>results </a:t>
            </a:r>
            <a:r>
              <a:rPr lang="en-US" dirty="0">
                <a:solidFill>
                  <a:schemeClr val="accent6">
                    <a:lumMod val="50000"/>
                  </a:schemeClr>
                </a:solidFill>
              </a:rPr>
              <a:t>be timely enough for </a:t>
            </a:r>
            <a:r>
              <a:rPr lang="en-US" dirty="0" smtClean="0">
                <a:solidFill>
                  <a:schemeClr val="accent6">
                    <a:lumMod val="50000"/>
                  </a:schemeClr>
                </a:solidFill>
              </a:rPr>
              <a:t>stakeholders?</a:t>
            </a:r>
          </a:p>
          <a:p>
            <a:pPr marL="457200" indent="-457200" algn="l">
              <a:spcAft>
                <a:spcPts val="600"/>
              </a:spcAft>
              <a:buFont typeface="Arial" pitchFamily="34" charset="0"/>
              <a:buChar char="•"/>
            </a:pPr>
            <a:r>
              <a:rPr lang="en-US" dirty="0" smtClean="0">
                <a:solidFill>
                  <a:schemeClr val="accent6">
                    <a:lumMod val="50000"/>
                  </a:schemeClr>
                </a:solidFill>
              </a:rPr>
              <a:t>Would </a:t>
            </a:r>
            <a:r>
              <a:rPr lang="en-US" dirty="0">
                <a:solidFill>
                  <a:schemeClr val="accent6">
                    <a:lumMod val="50000"/>
                  </a:schemeClr>
                </a:solidFill>
              </a:rPr>
              <a:t>an alternative, less expensive or more timely, design answer all/most questions?</a:t>
            </a:r>
          </a:p>
          <a:p>
            <a:endParaRPr lang="en-US" dirty="0">
              <a:solidFill>
                <a:schemeClr val="accent6">
                  <a:lumMod val="50000"/>
                </a:schemeClr>
              </a:solidFill>
            </a:endParaRPr>
          </a:p>
          <a:p>
            <a:endParaRPr lang="en-US" dirty="0">
              <a:solidFill>
                <a:schemeClr val="accent6">
                  <a:lumMod val="50000"/>
                </a:schemeClr>
              </a:solidFill>
            </a:endParaRPr>
          </a:p>
        </p:txBody>
      </p:sp>
      <p:pic>
        <p:nvPicPr>
          <p:cNvPr id="4" name="Picture 2" descr="D:\Documents and Settings\EHowell\Local Settings\Temporary Internet Files\Content.IE5\2QJ4PRG4\MP90044223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600200"/>
            <a:ext cx="150495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D:\Documents and Settings\EHowell\Local Settings\Temporary Internet Files\Content.IE5\03681PAO\MP90038267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4495800"/>
            <a:ext cx="21336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069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653143"/>
            <a:ext cx="6248400" cy="1066800"/>
          </a:xfrm>
        </p:spPr>
        <p:txBody>
          <a:bodyPr>
            <a:normAutofit fontScale="90000"/>
          </a:bodyPr>
          <a:lstStyle/>
          <a:p>
            <a:pPr algn="l"/>
            <a:r>
              <a:rPr lang="en-US" b="1" dirty="0" smtClean="0">
                <a:solidFill>
                  <a:schemeClr val="accent6">
                    <a:lumMod val="50000"/>
                  </a:schemeClr>
                </a:solidFill>
              </a:rPr>
              <a:t>Particularly Challenging </a:t>
            </a:r>
            <a:br>
              <a:rPr lang="en-US" b="1" dirty="0" smtClean="0">
                <a:solidFill>
                  <a:schemeClr val="accent6">
                    <a:lumMod val="50000"/>
                  </a:schemeClr>
                </a:solidFill>
              </a:rPr>
            </a:br>
            <a:r>
              <a:rPr lang="en-US" b="1" dirty="0" smtClean="0">
                <a:solidFill>
                  <a:schemeClr val="accent6">
                    <a:lumMod val="50000"/>
                  </a:schemeClr>
                </a:solidFill>
              </a:rPr>
              <a:t>Programs to Evaluate</a:t>
            </a:r>
            <a:endParaRPr lang="en-US" b="1" dirty="0">
              <a:solidFill>
                <a:schemeClr val="accent6">
                  <a:lumMod val="50000"/>
                </a:schemeClr>
              </a:solidFill>
            </a:endParaRPr>
          </a:p>
        </p:txBody>
      </p:sp>
      <p:sp>
        <p:nvSpPr>
          <p:cNvPr id="3" name="Subtitle 2"/>
          <p:cNvSpPr>
            <a:spLocks noGrp="1"/>
          </p:cNvSpPr>
          <p:nvPr>
            <p:ph type="subTitle" idx="1"/>
          </p:nvPr>
        </p:nvSpPr>
        <p:spPr>
          <a:xfrm>
            <a:off x="990600" y="2286000"/>
            <a:ext cx="7086600" cy="3810000"/>
          </a:xfrm>
        </p:spPr>
        <p:txBody>
          <a:bodyPr>
            <a:normAutofit fontScale="85000" lnSpcReduction="20000"/>
          </a:bodyPr>
          <a:lstStyle/>
          <a:p>
            <a:pPr marL="457200" indent="-457200" algn="l">
              <a:spcAft>
                <a:spcPts val="600"/>
              </a:spcAft>
              <a:buFont typeface="Arial" pitchFamily="34" charset="0"/>
              <a:buChar char="•"/>
            </a:pPr>
            <a:r>
              <a:rPr lang="en-US" dirty="0" smtClean="0">
                <a:solidFill>
                  <a:schemeClr val="accent6">
                    <a:lumMod val="50000"/>
                  </a:schemeClr>
                </a:solidFill>
              </a:rPr>
              <a:t>Programs serving hard-to-reach groups</a:t>
            </a:r>
          </a:p>
          <a:p>
            <a:pPr marL="457200" indent="-457200" algn="l">
              <a:spcAft>
                <a:spcPts val="600"/>
              </a:spcAft>
              <a:buFont typeface="Arial" pitchFamily="34" charset="0"/>
              <a:buChar char="•"/>
            </a:pPr>
            <a:r>
              <a:rPr lang="en-US" dirty="0" smtClean="0">
                <a:solidFill>
                  <a:schemeClr val="accent6">
                    <a:lumMod val="50000"/>
                  </a:schemeClr>
                </a:solidFill>
              </a:rPr>
              <a:t>Programs without a well-defined or with an evolving intervention</a:t>
            </a:r>
          </a:p>
          <a:p>
            <a:pPr marL="457200" indent="-457200" algn="l">
              <a:spcAft>
                <a:spcPts val="600"/>
              </a:spcAft>
              <a:buFont typeface="Arial" pitchFamily="34" charset="0"/>
              <a:buChar char="•"/>
            </a:pPr>
            <a:r>
              <a:rPr lang="en-US" dirty="0" smtClean="0">
                <a:solidFill>
                  <a:schemeClr val="accent6">
                    <a:lumMod val="50000"/>
                  </a:schemeClr>
                </a:solidFill>
              </a:rPr>
              <a:t>Multi-site programs with different models in different sites</a:t>
            </a:r>
          </a:p>
          <a:p>
            <a:pPr marL="457200" indent="-457200" algn="l">
              <a:spcAft>
                <a:spcPts val="600"/>
              </a:spcAft>
              <a:buFont typeface="Arial" pitchFamily="34" charset="0"/>
              <a:buChar char="•"/>
            </a:pPr>
            <a:r>
              <a:rPr lang="en-US" dirty="0" smtClean="0">
                <a:solidFill>
                  <a:schemeClr val="accent6">
                    <a:lumMod val="50000"/>
                  </a:schemeClr>
                </a:solidFill>
              </a:rPr>
              <a:t>Small programs</a:t>
            </a:r>
          </a:p>
          <a:p>
            <a:pPr marL="457200" indent="-457200" algn="l">
              <a:spcAft>
                <a:spcPts val="600"/>
              </a:spcAft>
              <a:buFont typeface="Arial" pitchFamily="34" charset="0"/>
              <a:buChar char="•"/>
            </a:pPr>
            <a:r>
              <a:rPr lang="en-US" dirty="0" smtClean="0">
                <a:solidFill>
                  <a:schemeClr val="accent6">
                    <a:lumMod val="50000"/>
                  </a:schemeClr>
                </a:solidFill>
              </a:rPr>
              <a:t>Controversial programs</a:t>
            </a:r>
          </a:p>
          <a:p>
            <a:pPr marL="457200" indent="-457200" algn="l">
              <a:spcAft>
                <a:spcPts val="600"/>
              </a:spcAft>
              <a:buFont typeface="Arial" pitchFamily="34" charset="0"/>
              <a:buChar char="•"/>
            </a:pPr>
            <a:r>
              <a:rPr lang="en-US" dirty="0" smtClean="0">
                <a:solidFill>
                  <a:schemeClr val="accent6">
                    <a:lumMod val="50000"/>
                  </a:schemeClr>
                </a:solidFill>
              </a:rPr>
              <a:t>Programs where impact is long-term</a:t>
            </a:r>
          </a:p>
          <a:p>
            <a:pPr marL="457200" indent="-457200" algn="l">
              <a:spcAft>
                <a:spcPts val="600"/>
              </a:spcAft>
              <a:buFont typeface="Arial" pitchFamily="34" charset="0"/>
              <a:buChar char="•"/>
            </a:pPr>
            <a:endParaRPr lang="en-US" dirty="0">
              <a:solidFill>
                <a:schemeClr val="accent6">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72" y="381000"/>
            <a:ext cx="2406316"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3407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547093"/>
            <a:ext cx="7086600" cy="1470025"/>
          </a:xfrm>
        </p:spPr>
        <p:txBody>
          <a:bodyPr/>
          <a:lstStyle/>
          <a:p>
            <a:r>
              <a:rPr lang="en-US" b="1" dirty="0" smtClean="0">
                <a:solidFill>
                  <a:schemeClr val="accent6">
                    <a:lumMod val="50000"/>
                  </a:schemeClr>
                </a:solidFill>
              </a:rPr>
              <a:t>Developing </a:t>
            </a:r>
            <a:r>
              <a:rPr lang="en-US" b="1" dirty="0">
                <a:solidFill>
                  <a:schemeClr val="accent6">
                    <a:lumMod val="50000"/>
                  </a:schemeClr>
                </a:solidFill>
              </a:rPr>
              <a:t>a </a:t>
            </a:r>
            <a:r>
              <a:rPr lang="en-US" b="1" dirty="0" smtClean="0">
                <a:solidFill>
                  <a:schemeClr val="accent6">
                    <a:lumMod val="50000"/>
                  </a:schemeClr>
                </a:solidFill>
              </a:rPr>
              <a:t>Budget</a:t>
            </a:r>
            <a:endParaRPr lang="en-US" b="1" dirty="0">
              <a:solidFill>
                <a:schemeClr val="accent6">
                  <a:lumMod val="50000"/>
                </a:schemeClr>
              </a:solidFill>
            </a:endParaRPr>
          </a:p>
        </p:txBody>
      </p:sp>
      <p:sp>
        <p:nvSpPr>
          <p:cNvPr id="3" name="Subtitle 2"/>
          <p:cNvSpPr>
            <a:spLocks noGrp="1"/>
          </p:cNvSpPr>
          <p:nvPr>
            <p:ph type="subTitle" idx="1"/>
          </p:nvPr>
        </p:nvSpPr>
        <p:spPr>
          <a:xfrm>
            <a:off x="990600" y="2819400"/>
            <a:ext cx="6874329" cy="2362200"/>
          </a:xfrm>
        </p:spPr>
        <p:txBody>
          <a:bodyPr>
            <a:normAutofit/>
          </a:bodyPr>
          <a:lstStyle/>
          <a:p>
            <a:pPr marL="914400" lvl="1" indent="-457200" algn="l">
              <a:spcAft>
                <a:spcPts val="600"/>
              </a:spcAft>
              <a:buFont typeface="Arial" pitchFamily="34" charset="0"/>
              <a:buChar char="•"/>
            </a:pPr>
            <a:r>
              <a:rPr lang="en-US" dirty="0" smtClean="0">
                <a:solidFill>
                  <a:schemeClr val="accent6">
                    <a:lumMod val="50000"/>
                  </a:schemeClr>
                </a:solidFill>
              </a:rPr>
              <a:t>Be realistic!</a:t>
            </a:r>
          </a:p>
          <a:p>
            <a:pPr marL="914400" lvl="1" indent="-457200" algn="l">
              <a:spcAft>
                <a:spcPts val="600"/>
              </a:spcAft>
              <a:buFont typeface="Arial" pitchFamily="34" charset="0"/>
              <a:buChar char="•"/>
            </a:pPr>
            <a:r>
              <a:rPr lang="en-US" dirty="0" smtClean="0">
                <a:solidFill>
                  <a:schemeClr val="accent6">
                    <a:lumMod val="50000"/>
                  </a:schemeClr>
                </a:solidFill>
              </a:rPr>
              <a:t>Evaluation staff</a:t>
            </a:r>
          </a:p>
          <a:p>
            <a:pPr marL="914400" lvl="1" indent="-457200" algn="l">
              <a:spcAft>
                <a:spcPts val="600"/>
              </a:spcAft>
              <a:buFont typeface="Arial" pitchFamily="34" charset="0"/>
              <a:buChar char="•"/>
            </a:pPr>
            <a:r>
              <a:rPr lang="en-US" dirty="0" smtClean="0">
                <a:solidFill>
                  <a:schemeClr val="accent6">
                    <a:lumMod val="50000"/>
                  </a:schemeClr>
                </a:solidFill>
              </a:rPr>
              <a:t>Data collection and processing costs</a:t>
            </a:r>
          </a:p>
          <a:p>
            <a:pPr marL="914400" lvl="1" indent="-457200" algn="l">
              <a:spcAft>
                <a:spcPts val="600"/>
              </a:spcAft>
              <a:buFont typeface="Arial" pitchFamily="34" charset="0"/>
              <a:buChar char="•"/>
            </a:pPr>
            <a:r>
              <a:rPr lang="en-US" dirty="0" smtClean="0">
                <a:solidFill>
                  <a:schemeClr val="accent6">
                    <a:lumMod val="50000"/>
                  </a:schemeClr>
                </a:solidFill>
              </a:rPr>
              <a:t>Burden on program staff</a:t>
            </a:r>
            <a:endParaRPr lang="en-US" dirty="0">
              <a:solidFill>
                <a:schemeClr val="accent6">
                  <a:lumMod val="50000"/>
                </a:schemeClr>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81000"/>
            <a:ext cx="2209800" cy="1993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33252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7772400" cy="1470025"/>
          </a:xfrm>
        </p:spPr>
        <p:txBody>
          <a:bodyPr/>
          <a:lstStyle/>
          <a:p>
            <a:r>
              <a:rPr lang="en-US" b="1" dirty="0" smtClean="0">
                <a:solidFill>
                  <a:schemeClr val="accent6">
                    <a:lumMod val="50000"/>
                  </a:schemeClr>
                </a:solidFill>
              </a:rPr>
              <a:t>Revising Design </a:t>
            </a:r>
            <a:r>
              <a:rPr lang="en-US" b="1" dirty="0">
                <a:solidFill>
                  <a:schemeClr val="accent6">
                    <a:lumMod val="50000"/>
                  </a:schemeClr>
                </a:solidFill>
              </a:rPr>
              <a:t>as N</a:t>
            </a:r>
            <a:r>
              <a:rPr lang="en-US" b="1" dirty="0" smtClean="0">
                <a:solidFill>
                  <a:schemeClr val="accent6">
                    <a:lumMod val="50000"/>
                  </a:schemeClr>
                </a:solidFill>
              </a:rPr>
              <a:t>eeded</a:t>
            </a:r>
            <a:endParaRPr lang="en-US" b="1" dirty="0">
              <a:solidFill>
                <a:schemeClr val="accent6">
                  <a:lumMod val="50000"/>
                </a:schemeClr>
              </a:solidFill>
            </a:endParaRPr>
          </a:p>
        </p:txBody>
      </p:sp>
      <p:sp>
        <p:nvSpPr>
          <p:cNvPr id="3" name="Subtitle 2"/>
          <p:cNvSpPr>
            <a:spLocks noGrp="1"/>
          </p:cNvSpPr>
          <p:nvPr>
            <p:ph type="subTitle" idx="1"/>
          </p:nvPr>
        </p:nvSpPr>
        <p:spPr>
          <a:xfrm>
            <a:off x="990600" y="2362200"/>
            <a:ext cx="4343400" cy="2247900"/>
          </a:xfrm>
        </p:spPr>
        <p:txBody>
          <a:bodyPr/>
          <a:lstStyle/>
          <a:p>
            <a:pPr algn="l"/>
            <a:r>
              <a:rPr lang="en-US" dirty="0" smtClean="0">
                <a:solidFill>
                  <a:schemeClr val="accent6">
                    <a:lumMod val="50000"/>
                  </a:schemeClr>
                </a:solidFill>
              </a:rPr>
              <a:t>After realistic budget is developed, reassess the feasibility and design options as needed.</a:t>
            </a:r>
            <a:endParaRPr lang="en-US" dirty="0">
              <a:solidFill>
                <a:schemeClr val="accent6">
                  <a:lumMod val="50000"/>
                </a:schemeClr>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438400"/>
            <a:ext cx="27432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23710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981200"/>
            <a:ext cx="8001000" cy="3810000"/>
          </a:xfrm>
        </p:spPr>
        <p:txBody>
          <a:bodyPr>
            <a:normAutofit/>
          </a:bodyPr>
          <a:lstStyle/>
          <a:p>
            <a:pPr algn="l"/>
            <a:r>
              <a:rPr lang="en-US" sz="3200" dirty="0" smtClean="0">
                <a:solidFill>
                  <a:schemeClr val="accent6">
                    <a:lumMod val="50000"/>
                  </a:schemeClr>
                </a:solidFill>
              </a:rPr>
              <a:t>“An expensive study poorly designed and executed is, in the end, worth less than one that costs less but addresses a significant question, is tightly reasoned, and is carefully executed.” </a:t>
            </a:r>
            <a:br>
              <a:rPr lang="en-US" sz="3200" dirty="0" smtClean="0">
                <a:solidFill>
                  <a:schemeClr val="accent6">
                    <a:lumMod val="50000"/>
                  </a:schemeClr>
                </a:solidFill>
              </a:rPr>
            </a:br>
            <a:r>
              <a:rPr lang="en-US" sz="3200" dirty="0" smtClean="0">
                <a:solidFill>
                  <a:schemeClr val="accent6">
                    <a:lumMod val="50000"/>
                  </a:schemeClr>
                </a:solidFill>
              </a:rPr>
              <a:t/>
            </a:r>
            <a:br>
              <a:rPr lang="en-US" sz="3200" dirty="0" smtClean="0">
                <a:solidFill>
                  <a:schemeClr val="accent6">
                    <a:lumMod val="50000"/>
                  </a:schemeClr>
                </a:solidFill>
              </a:rPr>
            </a:br>
            <a:r>
              <a:rPr lang="en-US" sz="2000" i="1" dirty="0" smtClean="0">
                <a:solidFill>
                  <a:schemeClr val="accent6">
                    <a:lumMod val="50000"/>
                  </a:schemeClr>
                </a:solidFill>
              </a:rPr>
              <a:t>Designing Evaluations</a:t>
            </a:r>
            <a:r>
              <a:rPr lang="en-US" sz="2000" dirty="0" smtClean="0">
                <a:solidFill>
                  <a:schemeClr val="accent6">
                    <a:lumMod val="50000"/>
                  </a:schemeClr>
                </a:solidFill>
              </a:rPr>
              <a:t>, Government Accountability Office, 1991 </a:t>
            </a:r>
            <a:endParaRPr lang="en-US" sz="2000" dirty="0">
              <a:solidFill>
                <a:schemeClr val="accent6">
                  <a:lumMod val="50000"/>
                </a:schemeClr>
              </a:solidFill>
            </a:endParaRPr>
          </a:p>
        </p:txBody>
      </p:sp>
      <p:sp>
        <p:nvSpPr>
          <p:cNvPr id="3" name="Subtitle 2"/>
          <p:cNvSpPr>
            <a:spLocks noGrp="1"/>
          </p:cNvSpPr>
          <p:nvPr>
            <p:ph type="subTitle" idx="1"/>
          </p:nvPr>
        </p:nvSpPr>
        <p:spPr>
          <a:xfrm>
            <a:off x="1371600" y="4724400"/>
            <a:ext cx="6400800" cy="914400"/>
          </a:xfrm>
        </p:spPr>
        <p:txBody>
          <a:bodyPr/>
          <a:lstStyle/>
          <a:p>
            <a:r>
              <a:rPr lang="en-US" dirty="0" smtClean="0"/>
              <a:t> </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533400"/>
            <a:ext cx="3124200" cy="152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21018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6600" y="914400"/>
            <a:ext cx="5715000" cy="1470025"/>
          </a:xfrm>
        </p:spPr>
        <p:txBody>
          <a:bodyPr/>
          <a:lstStyle/>
          <a:p>
            <a:pPr algn="l"/>
            <a:r>
              <a:rPr lang="en-US" b="1" dirty="0" smtClean="0">
                <a:solidFill>
                  <a:schemeClr val="accent6">
                    <a:lumMod val="50000"/>
                  </a:schemeClr>
                </a:solidFill>
              </a:rPr>
              <a:t>Developing </a:t>
            </a:r>
            <a:r>
              <a:rPr lang="en-US" b="1" dirty="0">
                <a:solidFill>
                  <a:schemeClr val="accent6">
                    <a:lumMod val="50000"/>
                  </a:schemeClr>
                </a:solidFill>
              </a:rPr>
              <a:t>an </a:t>
            </a:r>
            <a:r>
              <a:rPr lang="en-US" b="1" dirty="0" smtClean="0">
                <a:solidFill>
                  <a:schemeClr val="accent6">
                    <a:lumMod val="50000"/>
                  </a:schemeClr>
                </a:solidFill>
              </a:rPr>
              <a:t>Evaluation Plan</a:t>
            </a:r>
            <a:endParaRPr lang="en-US" b="1" dirty="0">
              <a:solidFill>
                <a:schemeClr val="accent6">
                  <a:lumMod val="50000"/>
                </a:schemeClr>
              </a:solidFill>
            </a:endParaRPr>
          </a:p>
        </p:txBody>
      </p:sp>
      <p:sp>
        <p:nvSpPr>
          <p:cNvPr id="3" name="Subtitle 2"/>
          <p:cNvSpPr>
            <a:spLocks noGrp="1"/>
          </p:cNvSpPr>
          <p:nvPr>
            <p:ph type="subTitle" idx="1"/>
          </p:nvPr>
        </p:nvSpPr>
        <p:spPr>
          <a:xfrm>
            <a:off x="1066800" y="3200400"/>
            <a:ext cx="7620000" cy="2133600"/>
          </a:xfrm>
        </p:spPr>
        <p:txBody>
          <a:bodyPr>
            <a:normAutofit fontScale="85000" lnSpcReduction="10000"/>
          </a:bodyPr>
          <a:lstStyle/>
          <a:p>
            <a:pPr marL="457200" indent="-457200" algn="l">
              <a:spcAft>
                <a:spcPts val="600"/>
              </a:spcAft>
              <a:buFont typeface="Arial" pitchFamily="34" charset="0"/>
              <a:buChar char="•"/>
            </a:pPr>
            <a:r>
              <a:rPr lang="en-US" dirty="0" smtClean="0">
                <a:solidFill>
                  <a:schemeClr val="accent6">
                    <a:lumMod val="50000"/>
                  </a:schemeClr>
                </a:solidFill>
              </a:rPr>
              <a:t>Time line</a:t>
            </a:r>
          </a:p>
          <a:p>
            <a:pPr marL="457200" indent="-457200" algn="l">
              <a:spcAft>
                <a:spcPts val="600"/>
              </a:spcAft>
              <a:buFont typeface="Arial" pitchFamily="34" charset="0"/>
              <a:buChar char="•"/>
            </a:pPr>
            <a:r>
              <a:rPr lang="en-US" dirty="0" smtClean="0">
                <a:solidFill>
                  <a:schemeClr val="accent6">
                    <a:lumMod val="50000"/>
                  </a:schemeClr>
                </a:solidFill>
              </a:rPr>
              <a:t>Resource allocation</a:t>
            </a:r>
          </a:p>
          <a:p>
            <a:pPr marL="457200" indent="-457200" algn="l">
              <a:spcAft>
                <a:spcPts val="600"/>
              </a:spcAft>
              <a:buFont typeface="Arial" pitchFamily="34" charset="0"/>
              <a:buChar char="•"/>
            </a:pPr>
            <a:r>
              <a:rPr lang="en-US" dirty="0" smtClean="0">
                <a:solidFill>
                  <a:schemeClr val="accent6">
                    <a:lumMod val="50000"/>
                  </a:schemeClr>
                </a:solidFill>
              </a:rPr>
              <a:t>May lead to RFP and bid solicitation, if contracted</a:t>
            </a:r>
          </a:p>
          <a:p>
            <a:pPr marL="457200" indent="-457200" algn="l">
              <a:spcAft>
                <a:spcPts val="600"/>
              </a:spcAft>
              <a:buFont typeface="Arial" pitchFamily="34" charset="0"/>
              <a:buChar char="•"/>
            </a:pPr>
            <a:r>
              <a:rPr lang="en-US" dirty="0" smtClean="0">
                <a:solidFill>
                  <a:schemeClr val="accent6">
                    <a:lumMod val="50000"/>
                  </a:schemeClr>
                </a:solidFill>
              </a:rPr>
              <a:t>Revise periodically as needed</a:t>
            </a:r>
            <a:endParaRPr lang="en-US" dirty="0">
              <a:solidFill>
                <a:schemeClr val="accent6">
                  <a:lumMod val="50000"/>
                </a:schemeClr>
              </a:solidFill>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609600"/>
            <a:ext cx="2667000" cy="2361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33372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609600"/>
            <a:ext cx="7772400" cy="1470025"/>
          </a:xfrm>
        </p:spPr>
        <p:txBody>
          <a:bodyPr/>
          <a:lstStyle/>
          <a:p>
            <a:pPr algn="l"/>
            <a:r>
              <a:rPr lang="en-US" b="1" dirty="0" smtClean="0">
                <a:solidFill>
                  <a:schemeClr val="accent6">
                    <a:lumMod val="50000"/>
                  </a:schemeClr>
                </a:solidFill>
              </a:rPr>
              <a:t>Developing Audience </a:t>
            </a:r>
            <a:r>
              <a:rPr lang="en-US" b="1" dirty="0">
                <a:solidFill>
                  <a:schemeClr val="accent6">
                    <a:lumMod val="50000"/>
                  </a:schemeClr>
                </a:solidFill>
              </a:rPr>
              <a:t>and </a:t>
            </a:r>
            <a:r>
              <a:rPr lang="en-US" b="1" dirty="0" smtClean="0">
                <a:solidFill>
                  <a:schemeClr val="accent6">
                    <a:lumMod val="50000"/>
                  </a:schemeClr>
                </a:solidFill>
              </a:rPr>
              <a:t>Dissemination Plan</a:t>
            </a:r>
            <a:endParaRPr lang="en-US" b="1" dirty="0">
              <a:solidFill>
                <a:schemeClr val="accent6">
                  <a:lumMod val="50000"/>
                </a:schemeClr>
              </a:solidFill>
            </a:endParaRPr>
          </a:p>
        </p:txBody>
      </p:sp>
      <p:sp>
        <p:nvSpPr>
          <p:cNvPr id="3" name="Subtitle 2"/>
          <p:cNvSpPr>
            <a:spLocks noGrp="1"/>
          </p:cNvSpPr>
          <p:nvPr>
            <p:ph type="subTitle" idx="1"/>
          </p:nvPr>
        </p:nvSpPr>
        <p:spPr>
          <a:xfrm>
            <a:off x="838200" y="2514600"/>
            <a:ext cx="6019800" cy="3352800"/>
          </a:xfrm>
        </p:spPr>
        <p:txBody>
          <a:bodyPr>
            <a:normAutofit fontScale="92500" lnSpcReduction="20000"/>
          </a:bodyPr>
          <a:lstStyle/>
          <a:p>
            <a:pPr marL="457200" indent="-457200" algn="l">
              <a:spcAft>
                <a:spcPts val="600"/>
              </a:spcAft>
              <a:buFont typeface="Arial" pitchFamily="34" charset="0"/>
              <a:buChar char="•"/>
            </a:pPr>
            <a:r>
              <a:rPr lang="en-US" dirty="0" smtClean="0">
                <a:solidFill>
                  <a:schemeClr val="accent6">
                    <a:lumMod val="50000"/>
                  </a:schemeClr>
                </a:solidFill>
              </a:rPr>
              <a:t>Important to plan products </a:t>
            </a:r>
            <a:br>
              <a:rPr lang="en-US" dirty="0" smtClean="0">
                <a:solidFill>
                  <a:schemeClr val="accent6">
                    <a:lumMod val="50000"/>
                  </a:schemeClr>
                </a:solidFill>
              </a:rPr>
            </a:br>
            <a:r>
              <a:rPr lang="en-US" dirty="0" smtClean="0">
                <a:solidFill>
                  <a:schemeClr val="accent6">
                    <a:lumMod val="50000"/>
                  </a:schemeClr>
                </a:solidFill>
              </a:rPr>
              <a:t>for audience</a:t>
            </a:r>
          </a:p>
          <a:p>
            <a:pPr marL="457200" indent="-457200" algn="l">
              <a:spcAft>
                <a:spcPts val="600"/>
              </a:spcAft>
              <a:buFont typeface="Arial" pitchFamily="34" charset="0"/>
              <a:buChar char="•"/>
            </a:pPr>
            <a:r>
              <a:rPr lang="en-US" dirty="0" smtClean="0">
                <a:solidFill>
                  <a:schemeClr val="accent6">
                    <a:lumMod val="50000"/>
                  </a:schemeClr>
                </a:solidFill>
              </a:rPr>
              <a:t>Make sure dissemination is </a:t>
            </a:r>
            <a:br>
              <a:rPr lang="en-US" dirty="0" smtClean="0">
                <a:solidFill>
                  <a:schemeClr val="accent6">
                    <a:lumMod val="50000"/>
                  </a:schemeClr>
                </a:solidFill>
              </a:rPr>
            </a:br>
            <a:r>
              <a:rPr lang="en-US" dirty="0" smtClean="0">
                <a:solidFill>
                  <a:schemeClr val="accent6">
                    <a:lumMod val="50000"/>
                  </a:schemeClr>
                </a:solidFill>
              </a:rPr>
              <a:t>part of budget </a:t>
            </a:r>
          </a:p>
          <a:p>
            <a:pPr marL="457200" indent="-457200" algn="l">
              <a:spcAft>
                <a:spcPts val="600"/>
              </a:spcAft>
              <a:buFont typeface="Arial" pitchFamily="34" charset="0"/>
              <a:buChar char="•"/>
            </a:pPr>
            <a:r>
              <a:rPr lang="en-US" dirty="0" smtClean="0">
                <a:solidFill>
                  <a:schemeClr val="accent6">
                    <a:lumMod val="50000"/>
                  </a:schemeClr>
                </a:solidFill>
              </a:rPr>
              <a:t>Include in evaluation contract, if appropriate</a:t>
            </a:r>
          </a:p>
          <a:p>
            <a:pPr marL="457200" indent="-457200" algn="l">
              <a:spcAft>
                <a:spcPts val="600"/>
              </a:spcAft>
              <a:buFont typeface="Arial" pitchFamily="34" charset="0"/>
              <a:buChar char="•"/>
            </a:pPr>
            <a:r>
              <a:rPr lang="en-US" dirty="0" smtClean="0">
                <a:solidFill>
                  <a:schemeClr val="accent6">
                    <a:lumMod val="50000"/>
                  </a:schemeClr>
                </a:solidFill>
              </a:rPr>
              <a:t>Allow time for dissemination!</a:t>
            </a:r>
            <a:endParaRPr lang="en-US" dirty="0">
              <a:solidFill>
                <a:schemeClr val="accent6">
                  <a:lumMod val="50000"/>
                </a:schemeClr>
              </a:solidFill>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1676400"/>
            <a:ext cx="31242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9403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4485"/>
            <a:ext cx="8458200" cy="2285999"/>
          </a:xfrm>
        </p:spPr>
        <p:txBody>
          <a:bodyPr/>
          <a:lstStyle/>
          <a:p>
            <a:r>
              <a:rPr lang="en-US" b="1" dirty="0" smtClean="0">
                <a:solidFill>
                  <a:schemeClr val="accent6">
                    <a:lumMod val="50000"/>
                  </a:schemeClr>
                </a:solidFill>
              </a:rPr>
              <a:t>Why Do Evaluation?</a:t>
            </a:r>
            <a:endParaRPr lang="en-US" b="1" dirty="0">
              <a:solidFill>
                <a:schemeClr val="accent6">
                  <a:lumMod val="50000"/>
                </a:schemeClr>
              </a:solidFill>
            </a:endParaRPr>
          </a:p>
        </p:txBody>
      </p:sp>
      <p:sp>
        <p:nvSpPr>
          <p:cNvPr id="3" name="Subtitle 2"/>
          <p:cNvSpPr>
            <a:spLocks noGrp="1"/>
          </p:cNvSpPr>
          <p:nvPr>
            <p:ph type="subTitle" idx="1"/>
          </p:nvPr>
        </p:nvSpPr>
        <p:spPr>
          <a:xfrm>
            <a:off x="1371600" y="2362200"/>
            <a:ext cx="6400800" cy="3581400"/>
          </a:xfrm>
        </p:spPr>
        <p:txBody>
          <a:bodyPr>
            <a:normAutofit/>
          </a:bodyPr>
          <a:lstStyle/>
          <a:p>
            <a:pPr marL="457200" indent="-457200" algn="l">
              <a:spcAft>
                <a:spcPts val="600"/>
              </a:spcAft>
              <a:buFont typeface="Arial" pitchFamily="34" charset="0"/>
              <a:buChar char="•"/>
            </a:pPr>
            <a:r>
              <a:rPr lang="en-US" dirty="0" smtClean="0">
                <a:solidFill>
                  <a:schemeClr val="accent6">
                    <a:lumMod val="50000"/>
                  </a:schemeClr>
                </a:solidFill>
              </a:rPr>
              <a:t>Accountability to program funders and other stakeholders</a:t>
            </a:r>
          </a:p>
          <a:p>
            <a:pPr marL="457200" indent="-457200" algn="l">
              <a:spcAft>
                <a:spcPts val="600"/>
              </a:spcAft>
              <a:buFont typeface="Arial" pitchFamily="34" charset="0"/>
              <a:buChar char="•"/>
            </a:pPr>
            <a:r>
              <a:rPr lang="en-US" dirty="0" smtClean="0">
                <a:solidFill>
                  <a:schemeClr val="accent6">
                    <a:lumMod val="50000"/>
                  </a:schemeClr>
                </a:solidFill>
              </a:rPr>
              <a:t>Learning for program improvement</a:t>
            </a:r>
          </a:p>
          <a:p>
            <a:pPr marL="457200" indent="-457200" algn="l">
              <a:spcAft>
                <a:spcPts val="600"/>
              </a:spcAft>
              <a:buFont typeface="Arial" pitchFamily="34" charset="0"/>
              <a:buChar char="•"/>
            </a:pPr>
            <a:r>
              <a:rPr lang="en-US" dirty="0" smtClean="0">
                <a:solidFill>
                  <a:schemeClr val="accent6">
                    <a:lumMod val="50000"/>
                  </a:schemeClr>
                </a:solidFill>
              </a:rPr>
              <a:t>Policy development/decision making: what works and why?</a:t>
            </a:r>
          </a:p>
          <a:p>
            <a:pPr marL="457200" indent="-457200" algn="l">
              <a:buFont typeface="Arial" pitchFamily="34" charset="0"/>
              <a:buChar char="•"/>
            </a:pPr>
            <a:endParaRPr lang="en-US" dirty="0">
              <a:solidFill>
                <a:schemeClr val="accent6">
                  <a:lumMod val="50000"/>
                </a:schemeClr>
              </a:solidFill>
            </a:endParaRPr>
          </a:p>
        </p:txBody>
      </p:sp>
      <p:pic>
        <p:nvPicPr>
          <p:cNvPr id="119812" name="Picture 4" descr="D:\Documents and Settings\EHowell\Local Settings\Temporary Internet Files\Content.IE5\S99JNJKI\MC90038352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457200"/>
            <a:ext cx="1650492" cy="1820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19181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685800"/>
            <a:ext cx="6400800" cy="1828800"/>
          </a:xfrm>
        </p:spPr>
        <p:txBody>
          <a:bodyPr>
            <a:normAutofit fontScale="90000"/>
          </a:bodyPr>
          <a:lstStyle/>
          <a:p>
            <a:pPr algn="l"/>
            <a:r>
              <a:rPr lang="en-US" b="1" dirty="0" smtClean="0">
                <a:solidFill>
                  <a:schemeClr val="accent6">
                    <a:lumMod val="50000"/>
                  </a:schemeClr>
                </a:solidFill>
              </a:rPr>
              <a:t/>
            </a:r>
            <a:br>
              <a:rPr lang="en-US" b="1" dirty="0" smtClean="0">
                <a:solidFill>
                  <a:schemeClr val="accent6">
                    <a:lumMod val="50000"/>
                  </a:schemeClr>
                </a:solidFill>
              </a:rPr>
            </a:br>
            <a:r>
              <a:rPr lang="en-US" b="1" dirty="0" smtClean="0">
                <a:solidFill>
                  <a:schemeClr val="accent6">
                    <a:lumMod val="50000"/>
                  </a:schemeClr>
                </a:solidFill>
              </a:rPr>
              <a:t>Key </a:t>
            </a:r>
            <a:r>
              <a:rPr lang="en-US" b="1" dirty="0">
                <a:solidFill>
                  <a:schemeClr val="accent6">
                    <a:lumMod val="50000"/>
                  </a:schemeClr>
                </a:solidFill>
              </a:rPr>
              <a:t>steps to </a:t>
            </a:r>
            <a:r>
              <a:rPr lang="en-US" b="1" dirty="0" smtClean="0">
                <a:solidFill>
                  <a:schemeClr val="accent6">
                    <a:lumMod val="50000"/>
                  </a:schemeClr>
                </a:solidFill>
              </a:rPr>
              <a:t>Implementing Evaluation Design</a:t>
            </a:r>
            <a:r>
              <a:rPr lang="en-US" b="1" dirty="0">
                <a:solidFill>
                  <a:schemeClr val="accent6">
                    <a:lumMod val="50000"/>
                  </a:schemeClr>
                </a:solidFill>
              </a:rPr>
              <a:t/>
            </a:r>
            <a:br>
              <a:rPr lang="en-US" b="1" dirty="0">
                <a:solidFill>
                  <a:schemeClr val="accent6">
                    <a:lumMod val="50000"/>
                  </a:schemeClr>
                </a:solidFill>
              </a:rPr>
            </a:br>
            <a:r>
              <a:rPr lang="en-US" b="1" dirty="0">
                <a:solidFill>
                  <a:schemeClr val="accent6">
                    <a:lumMod val="50000"/>
                  </a:schemeClr>
                </a:solidFill>
              </a:rPr>
              <a:t/>
            </a:r>
            <a:br>
              <a:rPr lang="en-US" b="1" dirty="0">
                <a:solidFill>
                  <a:schemeClr val="accent6">
                    <a:lumMod val="50000"/>
                  </a:schemeClr>
                </a:solidFill>
              </a:rPr>
            </a:br>
            <a:endParaRPr lang="en-US" b="1" dirty="0">
              <a:solidFill>
                <a:schemeClr val="accent6">
                  <a:lumMod val="50000"/>
                </a:schemeClr>
              </a:solidFill>
            </a:endParaRPr>
          </a:p>
        </p:txBody>
      </p:sp>
      <p:sp>
        <p:nvSpPr>
          <p:cNvPr id="3" name="Subtitle 2"/>
          <p:cNvSpPr>
            <a:spLocks noGrp="1"/>
          </p:cNvSpPr>
          <p:nvPr>
            <p:ph type="subTitle" idx="1"/>
          </p:nvPr>
        </p:nvSpPr>
        <p:spPr>
          <a:xfrm>
            <a:off x="1600200" y="2743200"/>
            <a:ext cx="6400800" cy="2057400"/>
          </a:xfrm>
        </p:spPr>
        <p:txBody>
          <a:bodyPr>
            <a:normAutofit fontScale="92500" lnSpcReduction="20000"/>
          </a:bodyPr>
          <a:lstStyle/>
          <a:p>
            <a:pPr marL="457200" indent="-457200" algn="l">
              <a:spcAft>
                <a:spcPts val="600"/>
              </a:spcAft>
              <a:buFont typeface="Arial" pitchFamily="34" charset="0"/>
              <a:buChar char="•"/>
            </a:pPr>
            <a:r>
              <a:rPr lang="en-US" dirty="0" smtClean="0">
                <a:solidFill>
                  <a:schemeClr val="accent6">
                    <a:lumMod val="50000"/>
                  </a:schemeClr>
                </a:solidFill>
              </a:rPr>
              <a:t>Define unit </a:t>
            </a:r>
            <a:r>
              <a:rPr lang="en-US" dirty="0">
                <a:solidFill>
                  <a:schemeClr val="accent6">
                    <a:lumMod val="50000"/>
                  </a:schemeClr>
                </a:solidFill>
              </a:rPr>
              <a:t>of </a:t>
            </a:r>
            <a:r>
              <a:rPr lang="en-US" dirty="0" smtClean="0">
                <a:solidFill>
                  <a:schemeClr val="accent6">
                    <a:lumMod val="50000"/>
                  </a:schemeClr>
                </a:solidFill>
              </a:rPr>
              <a:t>analysis</a:t>
            </a:r>
          </a:p>
          <a:p>
            <a:pPr marL="457200" indent="-457200" algn="l">
              <a:spcAft>
                <a:spcPts val="600"/>
              </a:spcAft>
              <a:buFont typeface="Arial" pitchFamily="34" charset="0"/>
              <a:buChar char="•"/>
            </a:pPr>
            <a:r>
              <a:rPr lang="en-US" dirty="0" smtClean="0">
                <a:solidFill>
                  <a:schemeClr val="accent6">
                    <a:lumMod val="50000"/>
                  </a:schemeClr>
                </a:solidFill>
              </a:rPr>
              <a:t>Collect data</a:t>
            </a:r>
          </a:p>
          <a:p>
            <a:pPr marL="457200" indent="-457200" algn="l">
              <a:spcAft>
                <a:spcPts val="600"/>
              </a:spcAft>
              <a:buFont typeface="Arial" pitchFamily="34" charset="0"/>
              <a:buChar char="•"/>
            </a:pPr>
            <a:r>
              <a:rPr lang="en-US" dirty="0" smtClean="0">
                <a:solidFill>
                  <a:schemeClr val="accent6">
                    <a:lumMod val="50000"/>
                  </a:schemeClr>
                </a:solidFill>
              </a:rPr>
              <a:t>Analyze data</a:t>
            </a:r>
            <a:r>
              <a:rPr lang="en-US" dirty="0">
                <a:solidFill>
                  <a:schemeClr val="accent6">
                    <a:lumMod val="50000"/>
                  </a:schemeClr>
                </a:solidFill>
              </a:rPr>
              <a:t/>
            </a:r>
            <a:br>
              <a:rPr lang="en-US" dirty="0">
                <a:solidFill>
                  <a:schemeClr val="accent6">
                    <a:lumMod val="50000"/>
                  </a:schemeClr>
                </a:solidFill>
              </a:rPr>
            </a:br>
            <a:endParaRPr lang="en-US" dirty="0">
              <a:solidFill>
                <a:schemeClr val="accent6">
                  <a:lumMod val="50000"/>
                </a:schemeClr>
              </a:solidFill>
            </a:endParaRPr>
          </a:p>
        </p:txBody>
      </p:sp>
      <p:pic>
        <p:nvPicPr>
          <p:cNvPr id="4" name="Picture 2" descr="D:\Documents and Settings\EHowell\Local Settings\Temporary Internet Files\Content.IE5\SWY11DMD\MP90040495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533400"/>
            <a:ext cx="1542213"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7011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8714" y="391658"/>
            <a:ext cx="7772400" cy="1470025"/>
          </a:xfrm>
        </p:spPr>
        <p:txBody>
          <a:bodyPr/>
          <a:lstStyle/>
          <a:p>
            <a:r>
              <a:rPr lang="en-US" b="1" dirty="0" smtClean="0">
                <a:solidFill>
                  <a:schemeClr val="accent6">
                    <a:lumMod val="50000"/>
                  </a:schemeClr>
                </a:solidFill>
              </a:rPr>
              <a:t>Key Decision: Unit of Analysis</a:t>
            </a:r>
            <a:endParaRPr lang="en-US" b="1" dirty="0">
              <a:solidFill>
                <a:schemeClr val="accent6">
                  <a:lumMod val="50000"/>
                </a:schemeClr>
              </a:solidFill>
            </a:endParaRPr>
          </a:p>
        </p:txBody>
      </p:sp>
      <p:sp>
        <p:nvSpPr>
          <p:cNvPr id="3" name="Subtitle 2"/>
          <p:cNvSpPr>
            <a:spLocks noGrp="1"/>
          </p:cNvSpPr>
          <p:nvPr>
            <p:ph type="subTitle" idx="1"/>
          </p:nvPr>
        </p:nvSpPr>
        <p:spPr>
          <a:xfrm>
            <a:off x="2895600" y="2449285"/>
            <a:ext cx="3135086" cy="1752600"/>
          </a:xfrm>
        </p:spPr>
        <p:txBody>
          <a:bodyPr/>
          <a:lstStyle/>
          <a:p>
            <a:pPr marL="457200" indent="-457200" algn="l">
              <a:buFont typeface="Arial" pitchFamily="34" charset="0"/>
              <a:buChar char="•"/>
            </a:pPr>
            <a:r>
              <a:rPr lang="en-US" dirty="0" smtClean="0">
                <a:solidFill>
                  <a:schemeClr val="accent6">
                    <a:lumMod val="50000"/>
                  </a:schemeClr>
                </a:solidFill>
              </a:rPr>
              <a:t>Site</a:t>
            </a:r>
          </a:p>
          <a:p>
            <a:pPr marL="457200" indent="-457200" algn="l">
              <a:buFont typeface="Arial" pitchFamily="34" charset="0"/>
              <a:buChar char="•"/>
            </a:pPr>
            <a:r>
              <a:rPr lang="en-US" dirty="0" smtClean="0">
                <a:solidFill>
                  <a:schemeClr val="accent6">
                    <a:lumMod val="50000"/>
                  </a:schemeClr>
                </a:solidFill>
              </a:rPr>
              <a:t>Provider</a:t>
            </a:r>
          </a:p>
          <a:p>
            <a:pPr marL="457200" indent="-457200" algn="l">
              <a:buFont typeface="Arial" pitchFamily="34" charset="0"/>
              <a:buChar char="•"/>
            </a:pPr>
            <a:r>
              <a:rPr lang="en-US" dirty="0" smtClean="0">
                <a:solidFill>
                  <a:schemeClr val="accent6">
                    <a:lumMod val="50000"/>
                  </a:schemeClr>
                </a:solidFill>
              </a:rPr>
              <a:t>Beneficiary</a:t>
            </a:r>
            <a:endParaRPr lang="en-US" dirty="0">
              <a:solidFill>
                <a:schemeClr val="accent6">
                  <a:lumMod val="50000"/>
                </a:schemeClr>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374355"/>
            <a:ext cx="2035628" cy="1967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1429" b="14762"/>
          <a:stretch/>
        </p:blipFill>
        <p:spPr bwMode="auto">
          <a:xfrm>
            <a:off x="533400" y="2525486"/>
            <a:ext cx="2057400" cy="1687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42162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848600" cy="1142999"/>
          </a:xfrm>
        </p:spPr>
        <p:txBody>
          <a:bodyPr>
            <a:normAutofit/>
          </a:bodyPr>
          <a:lstStyle/>
          <a:p>
            <a:r>
              <a:rPr lang="en-US" b="1" dirty="0" smtClean="0">
                <a:solidFill>
                  <a:schemeClr val="accent6">
                    <a:lumMod val="50000"/>
                  </a:schemeClr>
                </a:solidFill>
              </a:rPr>
              <a:t>Collecting Data</a:t>
            </a:r>
            <a:r>
              <a:rPr lang="en-US" b="1" dirty="0">
                <a:solidFill>
                  <a:schemeClr val="accent6">
                    <a:lumMod val="50000"/>
                  </a:schemeClr>
                </a:solidFill>
              </a:rPr>
              <a:t>	</a:t>
            </a:r>
          </a:p>
        </p:txBody>
      </p:sp>
      <p:sp>
        <p:nvSpPr>
          <p:cNvPr id="3" name="Subtitle 2"/>
          <p:cNvSpPr>
            <a:spLocks noGrp="1"/>
          </p:cNvSpPr>
          <p:nvPr>
            <p:ph type="subTitle" idx="1"/>
          </p:nvPr>
        </p:nvSpPr>
        <p:spPr>
          <a:xfrm>
            <a:off x="609600" y="1371600"/>
            <a:ext cx="8077200" cy="3124200"/>
          </a:xfrm>
        </p:spPr>
        <p:txBody>
          <a:bodyPr>
            <a:normAutofit fontScale="85000" lnSpcReduction="10000"/>
          </a:bodyPr>
          <a:lstStyle/>
          <a:p>
            <a:pPr marL="457200" indent="-457200" algn="l">
              <a:spcAft>
                <a:spcPts val="600"/>
              </a:spcAft>
              <a:buFont typeface="Arial" pitchFamily="34" charset="0"/>
              <a:buChar char="•"/>
            </a:pPr>
            <a:r>
              <a:rPr lang="en-US" dirty="0">
                <a:solidFill>
                  <a:schemeClr val="accent6">
                    <a:lumMod val="50000"/>
                  </a:schemeClr>
                </a:solidFill>
              </a:rPr>
              <a:t>Qualitative </a:t>
            </a:r>
            <a:r>
              <a:rPr lang="en-US" dirty="0" smtClean="0">
                <a:solidFill>
                  <a:schemeClr val="accent6">
                    <a:lumMod val="50000"/>
                  </a:schemeClr>
                </a:solidFill>
              </a:rPr>
              <a:t>data</a:t>
            </a:r>
          </a:p>
          <a:p>
            <a:pPr marL="457200" indent="-457200" algn="l">
              <a:spcAft>
                <a:spcPts val="600"/>
              </a:spcAft>
              <a:buFont typeface="Arial" pitchFamily="34" charset="0"/>
              <a:buChar char="•"/>
            </a:pPr>
            <a:r>
              <a:rPr lang="en-US" dirty="0" smtClean="0">
                <a:solidFill>
                  <a:schemeClr val="accent6">
                    <a:lumMod val="50000"/>
                  </a:schemeClr>
                </a:solidFill>
              </a:rPr>
              <a:t>Administrative data</a:t>
            </a:r>
          </a:p>
          <a:p>
            <a:pPr marL="457200" indent="-457200" algn="l">
              <a:spcAft>
                <a:spcPts val="600"/>
              </a:spcAft>
              <a:buFont typeface="Arial" pitchFamily="34" charset="0"/>
              <a:buChar char="•"/>
            </a:pPr>
            <a:r>
              <a:rPr lang="en-US" dirty="0" smtClean="0">
                <a:solidFill>
                  <a:schemeClr val="accent6">
                    <a:lumMod val="50000"/>
                  </a:schemeClr>
                </a:solidFill>
              </a:rPr>
              <a:t>New </a:t>
            </a:r>
            <a:r>
              <a:rPr lang="en-US" dirty="0">
                <a:solidFill>
                  <a:schemeClr val="accent6">
                    <a:lumMod val="50000"/>
                  </a:schemeClr>
                </a:solidFill>
              </a:rPr>
              <a:t>automated data for tracking </a:t>
            </a:r>
            <a:r>
              <a:rPr lang="en-US" dirty="0" smtClean="0">
                <a:solidFill>
                  <a:schemeClr val="accent6">
                    <a:lumMod val="50000"/>
                  </a:schemeClr>
                </a:solidFill>
              </a:rPr>
              <a:t>outcomes</a:t>
            </a:r>
          </a:p>
          <a:p>
            <a:pPr marL="457200" indent="-457200" algn="l">
              <a:spcAft>
                <a:spcPts val="600"/>
              </a:spcAft>
              <a:buFont typeface="Arial" pitchFamily="34" charset="0"/>
              <a:buChar char="•"/>
            </a:pPr>
            <a:r>
              <a:rPr lang="en-US" dirty="0" smtClean="0">
                <a:solidFill>
                  <a:schemeClr val="accent6">
                    <a:lumMod val="50000"/>
                  </a:schemeClr>
                </a:solidFill>
              </a:rPr>
              <a:t>Surveys </a:t>
            </a:r>
            <a:r>
              <a:rPr lang="en-US" dirty="0">
                <a:solidFill>
                  <a:schemeClr val="accent6">
                    <a:lumMod val="50000"/>
                  </a:schemeClr>
                </a:solidFill>
              </a:rPr>
              <a:t>(beneficiaries, providers, comparison groups)</a:t>
            </a:r>
            <a:br>
              <a:rPr lang="en-US" dirty="0">
                <a:solidFill>
                  <a:schemeClr val="accent6">
                    <a:lumMod val="50000"/>
                  </a:schemeClr>
                </a:solidFill>
              </a:rPr>
            </a:br>
            <a:r>
              <a:rPr lang="en-US" dirty="0">
                <a:solidFill>
                  <a:schemeClr val="accent6">
                    <a:lumMod val="50000"/>
                  </a:schemeClr>
                </a:solidFill>
              </a:rPr>
              <a:t/>
            </a:r>
            <a:br>
              <a:rPr lang="en-US" dirty="0">
                <a:solidFill>
                  <a:schemeClr val="accent6">
                    <a:lumMod val="50000"/>
                  </a:schemeClr>
                </a:solidFill>
              </a:rPr>
            </a:br>
            <a:endParaRPr lang="en-US" dirty="0">
              <a:solidFill>
                <a:schemeClr val="accent6">
                  <a:lumMod val="50000"/>
                </a:schemeClr>
              </a:solidFill>
            </a:endParaRPr>
          </a:p>
        </p:txBody>
      </p:sp>
      <p:pic>
        <p:nvPicPr>
          <p:cNvPr id="1026" name="Picture 2" descr="http://www.toonpool.com/user/997/files/king_executioner_evaluation_form_2486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581400"/>
            <a:ext cx="3679825" cy="2627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9837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9818" y="304800"/>
            <a:ext cx="7772400" cy="1470025"/>
          </a:xfrm>
        </p:spPr>
        <p:txBody>
          <a:bodyPr/>
          <a:lstStyle/>
          <a:p>
            <a:r>
              <a:rPr lang="en-US" b="1" dirty="0" smtClean="0">
                <a:solidFill>
                  <a:schemeClr val="accent6">
                    <a:lumMod val="50000"/>
                  </a:schemeClr>
                </a:solidFill>
              </a:rPr>
              <a:t>Human Subjects Protection</a:t>
            </a:r>
            <a:endParaRPr lang="en-US" b="1" dirty="0">
              <a:solidFill>
                <a:schemeClr val="accent6">
                  <a:lumMod val="50000"/>
                </a:schemeClr>
              </a:solidFill>
            </a:endParaRPr>
          </a:p>
        </p:txBody>
      </p:sp>
      <p:sp>
        <p:nvSpPr>
          <p:cNvPr id="3" name="Subtitle 2"/>
          <p:cNvSpPr>
            <a:spLocks noGrp="1"/>
          </p:cNvSpPr>
          <p:nvPr>
            <p:ph type="subTitle" idx="1"/>
          </p:nvPr>
        </p:nvSpPr>
        <p:spPr>
          <a:xfrm>
            <a:off x="1676400" y="1828800"/>
            <a:ext cx="5943600" cy="1752600"/>
          </a:xfrm>
        </p:spPr>
        <p:txBody>
          <a:bodyPr/>
          <a:lstStyle/>
          <a:p>
            <a:pPr marL="457200" indent="-457200" algn="l">
              <a:spcAft>
                <a:spcPts val="600"/>
              </a:spcAft>
              <a:buFont typeface="Arial" pitchFamily="34" charset="0"/>
              <a:buChar char="•"/>
            </a:pPr>
            <a:r>
              <a:rPr lang="en-US" dirty="0" smtClean="0">
                <a:solidFill>
                  <a:schemeClr val="accent6">
                    <a:lumMod val="50000"/>
                  </a:schemeClr>
                </a:solidFill>
              </a:rPr>
              <a:t>Need IRB Review?</a:t>
            </a:r>
          </a:p>
          <a:p>
            <a:pPr marL="457200" indent="-457200" algn="l">
              <a:spcAft>
                <a:spcPts val="600"/>
              </a:spcAft>
              <a:buFont typeface="Arial" pitchFamily="34" charset="0"/>
              <a:buChar char="•"/>
            </a:pPr>
            <a:r>
              <a:rPr lang="en-US" dirty="0" smtClean="0">
                <a:solidFill>
                  <a:schemeClr val="accent6">
                    <a:lumMod val="50000"/>
                  </a:schemeClr>
                </a:solidFill>
              </a:rPr>
              <a:t>Who does review?</a:t>
            </a:r>
          </a:p>
          <a:p>
            <a:pPr marL="457200" indent="-457200" algn="l">
              <a:spcAft>
                <a:spcPts val="600"/>
              </a:spcAft>
              <a:buFont typeface="Arial" pitchFamily="34" charset="0"/>
              <a:buChar char="•"/>
            </a:pPr>
            <a:r>
              <a:rPr lang="en-US" dirty="0" smtClean="0">
                <a:solidFill>
                  <a:schemeClr val="accent6">
                    <a:lumMod val="50000"/>
                  </a:schemeClr>
                </a:solidFill>
              </a:rPr>
              <a:t>Leave adequate time</a:t>
            </a:r>
          </a:p>
          <a:p>
            <a:pPr marL="457200" indent="-457200" algn="l">
              <a:buFont typeface="Arial" pitchFamily="34" charset="0"/>
              <a:buChar char="•"/>
            </a:pPr>
            <a:endParaRPr lang="en-US" dirty="0">
              <a:solidFill>
                <a:schemeClr val="accent6">
                  <a:lumMod val="50000"/>
                </a:schemeClr>
              </a:solidFill>
            </a:endParaRPr>
          </a:p>
        </p:txBody>
      </p:sp>
      <p:pic>
        <p:nvPicPr>
          <p:cNvPr id="10242" name="Picture 2" descr="D:\Documents and Settings\EHowell\Local Settings\Temporary Internet Files\Content.IE5\OPA0XH48\MC90043961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191000"/>
            <a:ext cx="8143875"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9684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405092"/>
            <a:ext cx="5105400" cy="1924049"/>
          </a:xfrm>
        </p:spPr>
        <p:txBody>
          <a:bodyPr/>
          <a:lstStyle/>
          <a:p>
            <a:r>
              <a:rPr lang="en-US" dirty="0" smtClean="0">
                <a:solidFill>
                  <a:schemeClr val="accent6">
                    <a:lumMod val="50000"/>
                  </a:schemeClr>
                </a:solidFill>
              </a:rPr>
              <a:t>Qualitative Data</a:t>
            </a:r>
            <a:endParaRPr lang="en-US" dirty="0">
              <a:solidFill>
                <a:schemeClr val="accent6">
                  <a:lumMod val="50000"/>
                </a:schemeClr>
              </a:solidFill>
            </a:endParaRPr>
          </a:p>
        </p:txBody>
      </p:sp>
      <p:sp>
        <p:nvSpPr>
          <p:cNvPr id="3" name="Subtitle 2"/>
          <p:cNvSpPr>
            <a:spLocks noGrp="1"/>
          </p:cNvSpPr>
          <p:nvPr>
            <p:ph type="subTitle" idx="1"/>
          </p:nvPr>
        </p:nvSpPr>
        <p:spPr>
          <a:xfrm>
            <a:off x="1295400" y="2438400"/>
            <a:ext cx="7086600" cy="3200400"/>
          </a:xfrm>
        </p:spPr>
        <p:txBody>
          <a:bodyPr/>
          <a:lstStyle/>
          <a:p>
            <a:pPr marL="457200" indent="-457200" algn="l">
              <a:spcAft>
                <a:spcPts val="600"/>
              </a:spcAft>
              <a:buFont typeface="Arial" pitchFamily="34" charset="0"/>
              <a:buChar char="•"/>
            </a:pPr>
            <a:r>
              <a:rPr lang="en-US" dirty="0" smtClean="0">
                <a:solidFill>
                  <a:schemeClr val="accent6">
                    <a:lumMod val="50000"/>
                  </a:schemeClr>
                </a:solidFill>
              </a:rPr>
              <a:t>Key informant interviews</a:t>
            </a:r>
          </a:p>
          <a:p>
            <a:pPr marL="457200" indent="-457200" algn="l">
              <a:spcAft>
                <a:spcPts val="600"/>
              </a:spcAft>
              <a:buFont typeface="Arial" pitchFamily="34" charset="0"/>
              <a:buChar char="•"/>
            </a:pPr>
            <a:r>
              <a:rPr lang="en-US" dirty="0" smtClean="0">
                <a:solidFill>
                  <a:schemeClr val="accent6">
                    <a:lumMod val="50000"/>
                  </a:schemeClr>
                </a:solidFill>
              </a:rPr>
              <a:t>Focus groups</a:t>
            </a:r>
          </a:p>
          <a:p>
            <a:pPr marL="457200" indent="-457200" algn="l">
              <a:spcAft>
                <a:spcPts val="600"/>
              </a:spcAft>
              <a:buFont typeface="Arial" pitchFamily="34" charset="0"/>
              <a:buChar char="•"/>
            </a:pPr>
            <a:r>
              <a:rPr lang="en-US" dirty="0" smtClean="0">
                <a:solidFill>
                  <a:schemeClr val="accent6">
                    <a:lumMod val="50000"/>
                  </a:schemeClr>
                </a:solidFill>
              </a:rPr>
              <a:t>Ethnographic studies</a:t>
            </a:r>
          </a:p>
          <a:p>
            <a:pPr marL="914400" lvl="1" indent="-457200" algn="l">
              <a:buFont typeface="Arial" pitchFamily="34" charset="0"/>
              <a:buChar char="•"/>
            </a:pPr>
            <a:r>
              <a:rPr lang="en-US" dirty="0" smtClean="0">
                <a:solidFill>
                  <a:schemeClr val="accent6">
                    <a:lumMod val="50000"/>
                  </a:schemeClr>
                </a:solidFill>
              </a:rPr>
              <a:t>E.g. street gangs, STDs, contraceptive use</a:t>
            </a:r>
          </a:p>
          <a:p>
            <a:pPr marL="457200" indent="-457200" algn="l">
              <a:buFont typeface="Arial" pitchFamily="34" charset="0"/>
              <a:buChar char="•"/>
            </a:pPr>
            <a:endParaRPr lang="en-US" dirty="0">
              <a:solidFill>
                <a:schemeClr val="accent6">
                  <a:lumMod val="50000"/>
                </a:schemeClr>
              </a:solidFill>
            </a:endParaRPr>
          </a:p>
        </p:txBody>
      </p:sp>
      <p:pic>
        <p:nvPicPr>
          <p:cNvPr id="4" name="Picture 4" descr="D:\Documents and Settings\EHowell\Local Settings\Temporary Internet Files\Content.IE5\4FFM6SLP\MC900439857[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371" y="685800"/>
            <a:ext cx="2438400" cy="1362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8780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21428" y="831850"/>
            <a:ext cx="6117772" cy="1298575"/>
          </a:xfrm>
        </p:spPr>
        <p:txBody>
          <a:bodyPr/>
          <a:lstStyle/>
          <a:p>
            <a:r>
              <a:rPr lang="en-US" b="1" dirty="0" smtClean="0">
                <a:solidFill>
                  <a:schemeClr val="accent6">
                    <a:lumMod val="50000"/>
                  </a:schemeClr>
                </a:solidFill>
              </a:rPr>
              <a:t>Administrative Data</a:t>
            </a:r>
            <a:endParaRPr lang="en-US" b="1" dirty="0">
              <a:solidFill>
                <a:schemeClr val="accent6">
                  <a:lumMod val="50000"/>
                </a:schemeClr>
              </a:solidFill>
            </a:endParaRPr>
          </a:p>
        </p:txBody>
      </p:sp>
      <p:sp>
        <p:nvSpPr>
          <p:cNvPr id="3" name="Subtitle 2"/>
          <p:cNvSpPr>
            <a:spLocks noGrp="1"/>
          </p:cNvSpPr>
          <p:nvPr>
            <p:ph type="subTitle" idx="1"/>
          </p:nvPr>
        </p:nvSpPr>
        <p:spPr>
          <a:xfrm>
            <a:off x="1219200" y="2743200"/>
            <a:ext cx="6858000" cy="3200400"/>
          </a:xfrm>
        </p:spPr>
        <p:txBody>
          <a:bodyPr/>
          <a:lstStyle/>
          <a:p>
            <a:pPr marL="457200" indent="-457200" algn="l">
              <a:buFont typeface="Arial" pitchFamily="34" charset="0"/>
              <a:buChar char="•"/>
            </a:pPr>
            <a:r>
              <a:rPr lang="en-US" dirty="0" smtClean="0">
                <a:solidFill>
                  <a:schemeClr val="accent6">
                    <a:lumMod val="50000"/>
                  </a:schemeClr>
                </a:solidFill>
              </a:rPr>
              <a:t>Claims/encounter data</a:t>
            </a:r>
          </a:p>
          <a:p>
            <a:pPr marL="457200" indent="-457200" algn="l">
              <a:buFont typeface="Arial" pitchFamily="34" charset="0"/>
              <a:buChar char="•"/>
            </a:pPr>
            <a:r>
              <a:rPr lang="en-US" dirty="0" smtClean="0">
                <a:solidFill>
                  <a:schemeClr val="accent6">
                    <a:lumMod val="50000"/>
                  </a:schemeClr>
                </a:solidFill>
              </a:rPr>
              <a:t>Vital statistics</a:t>
            </a:r>
          </a:p>
          <a:p>
            <a:pPr marL="457200" indent="-457200" algn="l">
              <a:buFont typeface="Arial" pitchFamily="34" charset="0"/>
              <a:buChar char="•"/>
            </a:pPr>
            <a:r>
              <a:rPr lang="en-US" dirty="0" smtClean="0">
                <a:solidFill>
                  <a:schemeClr val="accent6">
                    <a:lumMod val="50000"/>
                  </a:schemeClr>
                </a:solidFill>
              </a:rPr>
              <a:t>Welfare/WIC/other nutrition data</a:t>
            </a:r>
          </a:p>
          <a:p>
            <a:pPr marL="457200" indent="-457200" algn="l">
              <a:buFont typeface="Arial" pitchFamily="34" charset="0"/>
              <a:buChar char="•"/>
            </a:pPr>
            <a:r>
              <a:rPr lang="en-US" dirty="0" smtClean="0">
                <a:solidFill>
                  <a:schemeClr val="accent6">
                    <a:lumMod val="50000"/>
                  </a:schemeClr>
                </a:solidFill>
              </a:rPr>
              <a:t>Hospital discharge data</a:t>
            </a:r>
          </a:p>
          <a:p>
            <a:pPr marL="457200" indent="-457200" algn="l">
              <a:buFont typeface="Arial" pitchFamily="34" charset="0"/>
              <a:buChar char="•"/>
            </a:pPr>
            <a:r>
              <a:rPr lang="en-US" dirty="0" smtClean="0">
                <a:solidFill>
                  <a:schemeClr val="accent6">
                    <a:lumMod val="50000"/>
                  </a:schemeClr>
                </a:solidFill>
              </a:rPr>
              <a:t>Linked data files</a:t>
            </a:r>
          </a:p>
          <a:p>
            <a:pPr marL="457200" indent="-457200" algn="l">
              <a:buFont typeface="Arial" pitchFamily="34" charset="0"/>
              <a:buChar char="•"/>
            </a:pPr>
            <a:endParaRPr lang="en-US" dirty="0" smtClean="0">
              <a:solidFill>
                <a:schemeClr val="accent6">
                  <a:lumMod val="50000"/>
                </a:schemeClr>
              </a:solidFill>
            </a:endParaRPr>
          </a:p>
          <a:p>
            <a:pPr marL="457200" indent="-457200" algn="l">
              <a:buFont typeface="Arial" pitchFamily="34" charset="0"/>
              <a:buChar char="•"/>
            </a:pPr>
            <a:endParaRPr lang="en-US" dirty="0" smtClean="0">
              <a:solidFill>
                <a:schemeClr val="accent6">
                  <a:lumMod val="50000"/>
                </a:schemeClr>
              </a:solidFill>
            </a:endParaRPr>
          </a:p>
          <a:p>
            <a:pPr algn="l"/>
            <a:endParaRPr lang="en-US" dirty="0">
              <a:solidFill>
                <a:schemeClr val="accent6">
                  <a:lumMod val="50000"/>
                </a:schemeClr>
              </a:solidFill>
            </a:endParaRPr>
          </a:p>
        </p:txBody>
      </p:sp>
      <p:pic>
        <p:nvPicPr>
          <p:cNvPr id="11266" name="Picture 2" descr="D:\Documents and Settings\EHowell\Local Settings\Temporary Internet Files\Content.IE5\4TN5HTPJ\MM900323811[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65200" y="831850"/>
            <a:ext cx="1778000" cy="153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8616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81000"/>
            <a:ext cx="7391400" cy="1470025"/>
          </a:xfrm>
        </p:spPr>
        <p:txBody>
          <a:bodyPr/>
          <a:lstStyle/>
          <a:p>
            <a:r>
              <a:rPr lang="en-US" b="1" dirty="0" smtClean="0">
                <a:solidFill>
                  <a:schemeClr val="accent6">
                    <a:lumMod val="50000"/>
                  </a:schemeClr>
                </a:solidFill>
              </a:rPr>
              <a:t>New Automated Tracking Data</a:t>
            </a:r>
            <a:endParaRPr lang="en-US" b="1" dirty="0">
              <a:solidFill>
                <a:schemeClr val="accent6">
                  <a:lumMod val="50000"/>
                </a:schemeClr>
              </a:solidFill>
            </a:endParaRPr>
          </a:p>
        </p:txBody>
      </p:sp>
      <p:sp>
        <p:nvSpPr>
          <p:cNvPr id="3" name="Subtitle 2"/>
          <p:cNvSpPr>
            <a:spLocks noGrp="1"/>
          </p:cNvSpPr>
          <p:nvPr>
            <p:ph type="subTitle" idx="1"/>
          </p:nvPr>
        </p:nvSpPr>
        <p:spPr>
          <a:xfrm>
            <a:off x="533400" y="2057400"/>
            <a:ext cx="7086600" cy="4191000"/>
          </a:xfrm>
        </p:spPr>
        <p:txBody>
          <a:bodyPr>
            <a:normAutofit fontScale="92500" lnSpcReduction="10000"/>
          </a:bodyPr>
          <a:lstStyle/>
          <a:p>
            <a:pPr marL="457200" indent="-457200" algn="l">
              <a:spcAft>
                <a:spcPts val="600"/>
              </a:spcAft>
              <a:buFont typeface="Arial" pitchFamily="34" charset="0"/>
              <a:buChar char="•"/>
            </a:pPr>
            <a:r>
              <a:rPr lang="en-US" dirty="0" smtClean="0">
                <a:solidFill>
                  <a:schemeClr val="accent6">
                    <a:lumMod val="50000"/>
                  </a:schemeClr>
                </a:solidFill>
              </a:rPr>
              <a:t>Special program administrative tracking data for the evaluation</a:t>
            </a:r>
          </a:p>
          <a:p>
            <a:pPr marL="914400" lvl="1" indent="-457200" algn="l">
              <a:spcAft>
                <a:spcPts val="600"/>
              </a:spcAft>
              <a:buFont typeface="Arial" pitchFamily="34" charset="0"/>
              <a:buChar char="•"/>
            </a:pPr>
            <a:r>
              <a:rPr lang="en-US" dirty="0" smtClean="0">
                <a:solidFill>
                  <a:schemeClr val="accent6">
                    <a:lumMod val="50000"/>
                  </a:schemeClr>
                </a:solidFill>
              </a:rPr>
              <a:t>Define variables</a:t>
            </a:r>
          </a:p>
          <a:p>
            <a:pPr marL="914400" lvl="1" indent="-457200" algn="l">
              <a:spcAft>
                <a:spcPts val="600"/>
              </a:spcAft>
              <a:buFont typeface="Arial" pitchFamily="34" charset="0"/>
              <a:buChar char="•"/>
            </a:pPr>
            <a:r>
              <a:rPr lang="en-US" dirty="0" smtClean="0">
                <a:solidFill>
                  <a:schemeClr val="accent6">
                    <a:lumMod val="50000"/>
                  </a:schemeClr>
                </a:solidFill>
              </a:rPr>
              <a:t>Develop data collection forms</a:t>
            </a:r>
          </a:p>
          <a:p>
            <a:pPr marL="914400" lvl="1" indent="-457200" algn="l">
              <a:spcAft>
                <a:spcPts val="600"/>
              </a:spcAft>
              <a:buFont typeface="Arial" pitchFamily="34" charset="0"/>
              <a:buChar char="•"/>
            </a:pPr>
            <a:r>
              <a:rPr lang="en-US" dirty="0" smtClean="0">
                <a:solidFill>
                  <a:schemeClr val="accent6">
                    <a:lumMod val="50000"/>
                  </a:schemeClr>
                </a:solidFill>
              </a:rPr>
              <a:t>Automate data</a:t>
            </a:r>
          </a:p>
          <a:p>
            <a:pPr marL="914400" lvl="1" indent="-457200" algn="l">
              <a:spcAft>
                <a:spcPts val="600"/>
              </a:spcAft>
              <a:buFont typeface="Arial" pitchFamily="34" charset="0"/>
              <a:buChar char="•"/>
            </a:pPr>
            <a:r>
              <a:rPr lang="en-US" dirty="0" smtClean="0">
                <a:solidFill>
                  <a:schemeClr val="accent6">
                    <a:lumMod val="50000"/>
                  </a:schemeClr>
                </a:solidFill>
              </a:rPr>
              <a:t>Monitor data quality</a:t>
            </a:r>
          </a:p>
          <a:p>
            <a:pPr marL="914400" lvl="1" indent="-457200" algn="l">
              <a:spcAft>
                <a:spcPts val="600"/>
              </a:spcAft>
              <a:buFont typeface="Arial" pitchFamily="34" charset="0"/>
              <a:buChar char="•"/>
            </a:pPr>
            <a:r>
              <a:rPr lang="en-US" dirty="0" smtClean="0">
                <a:solidFill>
                  <a:schemeClr val="accent6">
                    <a:lumMod val="50000"/>
                  </a:schemeClr>
                </a:solidFill>
              </a:rPr>
              <a:t>Revise process as necessary</a:t>
            </a:r>
          </a:p>
          <a:p>
            <a:pPr marL="914400" lvl="1" indent="-457200" algn="l">
              <a:spcAft>
                <a:spcPts val="600"/>
              </a:spcAft>
              <a:buFont typeface="Arial" pitchFamily="34" charset="0"/>
              <a:buChar char="•"/>
            </a:pPr>
            <a:r>
              <a:rPr lang="en-US" dirty="0" smtClean="0">
                <a:solidFill>
                  <a:schemeClr val="accent6">
                    <a:lumMod val="50000"/>
                  </a:schemeClr>
                </a:solidFill>
              </a:rPr>
              <a:t>Keep it simple!!</a:t>
            </a:r>
          </a:p>
          <a:p>
            <a:pPr marL="914400" lvl="1" indent="-457200" algn="l">
              <a:buFont typeface="Arial" pitchFamily="34" charset="0"/>
              <a:buChar char="•"/>
            </a:pPr>
            <a:endParaRPr lang="en-US" dirty="0">
              <a:solidFill>
                <a:schemeClr val="accent6">
                  <a:lumMod val="50000"/>
                </a:schemeClr>
              </a:solidFill>
            </a:endParaRP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276600"/>
            <a:ext cx="3135086" cy="2137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37709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990600"/>
            <a:ext cx="4267200" cy="993775"/>
          </a:xfrm>
        </p:spPr>
        <p:txBody>
          <a:bodyPr/>
          <a:lstStyle/>
          <a:p>
            <a:pPr algn="l"/>
            <a:r>
              <a:rPr lang="en-US" b="1" dirty="0" smtClean="0">
                <a:solidFill>
                  <a:schemeClr val="accent6">
                    <a:lumMod val="50000"/>
                  </a:schemeClr>
                </a:solidFill>
              </a:rPr>
              <a:t>Surveys</a:t>
            </a:r>
            <a:endParaRPr lang="en-US" b="1" dirty="0">
              <a:solidFill>
                <a:schemeClr val="accent6">
                  <a:lumMod val="50000"/>
                </a:schemeClr>
              </a:solidFill>
            </a:endParaRPr>
          </a:p>
        </p:txBody>
      </p:sp>
      <p:sp>
        <p:nvSpPr>
          <p:cNvPr id="3" name="Subtitle 2"/>
          <p:cNvSpPr>
            <a:spLocks noGrp="1"/>
          </p:cNvSpPr>
          <p:nvPr>
            <p:ph type="subTitle" idx="1"/>
          </p:nvPr>
        </p:nvSpPr>
        <p:spPr>
          <a:xfrm>
            <a:off x="865414" y="2209800"/>
            <a:ext cx="6400800" cy="2133600"/>
          </a:xfrm>
        </p:spPr>
        <p:txBody>
          <a:bodyPr>
            <a:normAutofit fontScale="92500" lnSpcReduction="10000"/>
          </a:bodyPr>
          <a:lstStyle/>
          <a:p>
            <a:pPr marL="457200" indent="-457200" algn="l">
              <a:spcAft>
                <a:spcPts val="600"/>
              </a:spcAft>
              <a:buFont typeface="Arial" pitchFamily="34" charset="0"/>
              <a:buChar char="•"/>
            </a:pPr>
            <a:r>
              <a:rPr lang="en-US" dirty="0" smtClean="0">
                <a:solidFill>
                  <a:schemeClr val="accent6">
                    <a:lumMod val="50000"/>
                  </a:schemeClr>
                </a:solidFill>
              </a:rPr>
              <a:t>Beneficiaries</a:t>
            </a:r>
          </a:p>
          <a:p>
            <a:pPr marL="457200" indent="-457200" algn="l">
              <a:spcAft>
                <a:spcPts val="600"/>
              </a:spcAft>
              <a:buFont typeface="Arial" pitchFamily="34" charset="0"/>
              <a:buChar char="•"/>
            </a:pPr>
            <a:r>
              <a:rPr lang="en-US" dirty="0" smtClean="0">
                <a:solidFill>
                  <a:schemeClr val="accent6">
                    <a:lumMod val="50000"/>
                  </a:schemeClr>
                </a:solidFill>
              </a:rPr>
              <a:t>Providers</a:t>
            </a:r>
          </a:p>
          <a:p>
            <a:pPr marL="457200" indent="-457200" algn="l">
              <a:spcAft>
                <a:spcPts val="600"/>
              </a:spcAft>
              <a:buFont typeface="Arial" pitchFamily="34" charset="0"/>
              <a:buChar char="•"/>
            </a:pPr>
            <a:r>
              <a:rPr lang="en-US" dirty="0">
                <a:solidFill>
                  <a:schemeClr val="accent6">
                    <a:lumMod val="50000"/>
                  </a:schemeClr>
                </a:solidFill>
              </a:rPr>
              <a:t>C</a:t>
            </a:r>
            <a:r>
              <a:rPr lang="en-US" dirty="0" smtClean="0">
                <a:solidFill>
                  <a:schemeClr val="accent6">
                    <a:lumMod val="50000"/>
                  </a:schemeClr>
                </a:solidFill>
              </a:rPr>
              <a:t>omparison groups</a:t>
            </a:r>
            <a:r>
              <a:rPr lang="en-US" dirty="0">
                <a:solidFill>
                  <a:schemeClr val="accent6">
                    <a:lumMod val="50000"/>
                  </a:schemeClr>
                </a:solidFill>
              </a:rPr>
              <a:t/>
            </a:r>
            <a:br>
              <a:rPr lang="en-US" dirty="0">
                <a:solidFill>
                  <a:schemeClr val="accent6">
                    <a:lumMod val="50000"/>
                  </a:schemeClr>
                </a:solidFill>
              </a:rPr>
            </a:br>
            <a:endParaRPr lang="en-US" dirty="0">
              <a:solidFill>
                <a:schemeClr val="accent6">
                  <a:lumMod val="50000"/>
                </a:schemeClr>
              </a:solidFill>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371600"/>
            <a:ext cx="3581400" cy="2381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42881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841375"/>
          </a:xfrm>
        </p:spPr>
        <p:txBody>
          <a:bodyPr/>
          <a:lstStyle/>
          <a:p>
            <a:r>
              <a:rPr lang="en-US" b="1" dirty="0" smtClean="0">
                <a:solidFill>
                  <a:schemeClr val="accent6">
                    <a:lumMod val="50000"/>
                  </a:schemeClr>
                </a:solidFill>
              </a:rPr>
              <a:t>Key Survey Decisions</a:t>
            </a:r>
            <a:endParaRPr lang="en-US" b="1" dirty="0">
              <a:solidFill>
                <a:schemeClr val="accent6">
                  <a:lumMod val="50000"/>
                </a:schemeClr>
              </a:solidFill>
            </a:endParaRPr>
          </a:p>
        </p:txBody>
      </p:sp>
      <p:sp>
        <p:nvSpPr>
          <p:cNvPr id="3" name="Subtitle 2"/>
          <p:cNvSpPr>
            <a:spLocks noGrp="1"/>
          </p:cNvSpPr>
          <p:nvPr>
            <p:ph type="subTitle" idx="1"/>
          </p:nvPr>
        </p:nvSpPr>
        <p:spPr>
          <a:xfrm>
            <a:off x="914400" y="1600200"/>
            <a:ext cx="7772400" cy="4343400"/>
          </a:xfrm>
        </p:spPr>
        <p:txBody>
          <a:bodyPr>
            <a:normAutofit fontScale="92500"/>
          </a:bodyPr>
          <a:lstStyle/>
          <a:p>
            <a:pPr marL="457200" indent="-457200" algn="l">
              <a:spcAft>
                <a:spcPts val="600"/>
              </a:spcAft>
              <a:buFont typeface="Arial" pitchFamily="34" charset="0"/>
              <a:buChar char="•"/>
            </a:pPr>
            <a:r>
              <a:rPr lang="en-US" dirty="0" smtClean="0">
                <a:solidFill>
                  <a:schemeClr val="accent6">
                    <a:lumMod val="50000"/>
                  </a:schemeClr>
                </a:solidFill>
              </a:rPr>
              <a:t>Mode:  </a:t>
            </a:r>
          </a:p>
          <a:p>
            <a:pPr marL="914400" lvl="1" indent="-457200" algn="l">
              <a:spcAft>
                <a:spcPts val="600"/>
              </a:spcAft>
              <a:buFont typeface="Arial" pitchFamily="34" charset="0"/>
              <a:buChar char="•"/>
            </a:pPr>
            <a:r>
              <a:rPr lang="en-US" dirty="0" smtClean="0">
                <a:solidFill>
                  <a:schemeClr val="accent6">
                    <a:lumMod val="50000"/>
                  </a:schemeClr>
                </a:solidFill>
              </a:rPr>
              <a:t>In-person (with our without computer assistance)</a:t>
            </a:r>
          </a:p>
          <a:p>
            <a:pPr marL="914400" lvl="1" indent="-457200" algn="l">
              <a:spcAft>
                <a:spcPts val="600"/>
              </a:spcAft>
              <a:buFont typeface="Arial" pitchFamily="34" charset="0"/>
              <a:buChar char="•"/>
            </a:pPr>
            <a:r>
              <a:rPr lang="en-US" dirty="0" smtClean="0">
                <a:solidFill>
                  <a:schemeClr val="accent6">
                    <a:lumMod val="50000"/>
                  </a:schemeClr>
                </a:solidFill>
              </a:rPr>
              <a:t>Telephone</a:t>
            </a:r>
          </a:p>
          <a:p>
            <a:pPr marL="914400" lvl="1" indent="-457200" algn="l">
              <a:spcAft>
                <a:spcPts val="600"/>
              </a:spcAft>
              <a:buFont typeface="Arial" pitchFamily="34" charset="0"/>
              <a:buChar char="•"/>
            </a:pPr>
            <a:r>
              <a:rPr lang="en-US" dirty="0" smtClean="0">
                <a:solidFill>
                  <a:schemeClr val="accent6">
                    <a:lumMod val="50000"/>
                  </a:schemeClr>
                </a:solidFill>
              </a:rPr>
              <a:t>Mail</a:t>
            </a:r>
          </a:p>
          <a:p>
            <a:pPr marL="914400" lvl="1" indent="-457200" algn="l">
              <a:spcAft>
                <a:spcPts val="600"/>
              </a:spcAft>
              <a:buFont typeface="Arial" pitchFamily="34" charset="0"/>
              <a:buChar char="•"/>
            </a:pPr>
            <a:r>
              <a:rPr lang="en-US" dirty="0" smtClean="0">
                <a:solidFill>
                  <a:schemeClr val="accent6">
                    <a:lumMod val="50000"/>
                  </a:schemeClr>
                </a:solidFill>
              </a:rPr>
              <a:t>Internet</a:t>
            </a:r>
          </a:p>
          <a:p>
            <a:pPr marL="457200" indent="-457200" algn="l">
              <a:spcAft>
                <a:spcPts val="1200"/>
              </a:spcAft>
              <a:buFont typeface="Arial" pitchFamily="34" charset="0"/>
              <a:buChar char="•"/>
            </a:pPr>
            <a:r>
              <a:rPr lang="en-US" dirty="0" smtClean="0">
                <a:solidFill>
                  <a:schemeClr val="accent6">
                    <a:lumMod val="50000"/>
                  </a:schemeClr>
                </a:solidFill>
              </a:rPr>
              <a:t>Response Rate Target</a:t>
            </a:r>
          </a:p>
          <a:p>
            <a:pPr marL="457200" indent="-457200" algn="l">
              <a:spcAft>
                <a:spcPts val="600"/>
              </a:spcAft>
              <a:buFont typeface="Arial" pitchFamily="34" charset="0"/>
              <a:buChar char="•"/>
            </a:pPr>
            <a:r>
              <a:rPr lang="en-US" dirty="0" smtClean="0">
                <a:solidFill>
                  <a:schemeClr val="accent6">
                    <a:lumMod val="50000"/>
                  </a:schemeClr>
                </a:solidFill>
              </a:rPr>
              <a:t>Sampling method (convenience, random)</a:t>
            </a:r>
          </a:p>
          <a:p>
            <a:pPr marL="457200" indent="-457200" algn="l">
              <a:buFont typeface="Arial" pitchFamily="34" charset="0"/>
              <a:buChar char="•"/>
            </a:pPr>
            <a:endParaRPr lang="en-US" dirty="0" smtClean="0">
              <a:solidFill>
                <a:schemeClr val="accent6">
                  <a:lumMod val="50000"/>
                </a:schemeClr>
              </a:solidFill>
            </a:endParaRPr>
          </a:p>
          <a:p>
            <a:pPr marL="457200" indent="-457200" algn="l">
              <a:buFont typeface="Arial" pitchFamily="34" charset="0"/>
              <a:buChar char="•"/>
            </a:pPr>
            <a:endParaRPr lang="en-US" dirty="0" smtClean="0">
              <a:solidFill>
                <a:schemeClr val="accent6">
                  <a:lumMod val="50000"/>
                </a:schemeClr>
              </a:solidFill>
            </a:endParaRPr>
          </a:p>
          <a:p>
            <a:pPr algn="l"/>
            <a:endParaRPr lang="en-US" dirty="0">
              <a:solidFill>
                <a:schemeClr val="accent6">
                  <a:lumMod val="50000"/>
                </a:schemeClr>
              </a:solidFill>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971800"/>
            <a:ext cx="26670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45823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84187"/>
            <a:ext cx="6760028" cy="1470025"/>
          </a:xfrm>
        </p:spPr>
        <p:txBody>
          <a:bodyPr/>
          <a:lstStyle/>
          <a:p>
            <a:r>
              <a:rPr lang="en-US" b="1" dirty="0" smtClean="0">
                <a:solidFill>
                  <a:schemeClr val="accent6">
                    <a:lumMod val="50000"/>
                  </a:schemeClr>
                </a:solidFill>
              </a:rPr>
              <a:t>Key Steps to Survey Design</a:t>
            </a:r>
            <a:endParaRPr lang="en-US" b="1" dirty="0">
              <a:solidFill>
                <a:schemeClr val="accent6">
                  <a:lumMod val="50000"/>
                </a:schemeClr>
              </a:solidFill>
            </a:endParaRPr>
          </a:p>
        </p:txBody>
      </p:sp>
      <p:sp>
        <p:nvSpPr>
          <p:cNvPr id="3" name="Subtitle 2"/>
          <p:cNvSpPr>
            <a:spLocks noGrp="1"/>
          </p:cNvSpPr>
          <p:nvPr>
            <p:ph type="subTitle" idx="1"/>
          </p:nvPr>
        </p:nvSpPr>
        <p:spPr>
          <a:xfrm>
            <a:off x="1171994" y="2286000"/>
            <a:ext cx="7438606" cy="3505200"/>
          </a:xfrm>
        </p:spPr>
        <p:txBody>
          <a:bodyPr>
            <a:normAutofit lnSpcReduction="10000"/>
          </a:bodyPr>
          <a:lstStyle/>
          <a:p>
            <a:pPr marL="457200" indent="-457200" algn="l">
              <a:spcAft>
                <a:spcPts val="600"/>
              </a:spcAft>
              <a:buFont typeface="Arial" pitchFamily="34" charset="0"/>
              <a:buChar char="•"/>
            </a:pPr>
            <a:r>
              <a:rPr lang="en-US" dirty="0" smtClean="0">
                <a:solidFill>
                  <a:schemeClr val="accent6">
                    <a:lumMod val="50000"/>
                  </a:schemeClr>
                </a:solidFill>
              </a:rPr>
              <a:t>Establish sample size/power calculations</a:t>
            </a:r>
          </a:p>
          <a:p>
            <a:pPr marL="457200" indent="-457200" algn="l">
              <a:spcAft>
                <a:spcPts val="600"/>
              </a:spcAft>
              <a:buFont typeface="Arial" pitchFamily="34" charset="0"/>
              <a:buChar char="•"/>
            </a:pPr>
            <a:r>
              <a:rPr lang="en-US" dirty="0" smtClean="0">
                <a:solidFill>
                  <a:schemeClr val="accent6">
                    <a:lumMod val="50000"/>
                  </a:schemeClr>
                </a:solidFill>
              </a:rPr>
              <a:t>Develop questionnaire to answer research questions (refer to logic model)</a:t>
            </a:r>
          </a:p>
          <a:p>
            <a:pPr marL="457200" indent="-457200" algn="l">
              <a:spcAft>
                <a:spcPts val="600"/>
              </a:spcAft>
              <a:buFont typeface="Arial" pitchFamily="34" charset="0"/>
              <a:buChar char="•"/>
            </a:pPr>
            <a:r>
              <a:rPr lang="en-US" dirty="0" smtClean="0">
                <a:solidFill>
                  <a:schemeClr val="accent6">
                    <a:lumMod val="50000"/>
                  </a:schemeClr>
                </a:solidFill>
              </a:rPr>
              <a:t>Recruit and train staff</a:t>
            </a:r>
          </a:p>
          <a:p>
            <a:pPr marL="457200" indent="-457200" algn="l">
              <a:spcAft>
                <a:spcPts val="600"/>
              </a:spcAft>
              <a:buFont typeface="Arial" pitchFamily="34" charset="0"/>
              <a:buChar char="•"/>
            </a:pPr>
            <a:r>
              <a:rPr lang="en-US" dirty="0" smtClean="0">
                <a:solidFill>
                  <a:schemeClr val="accent6">
                    <a:lumMod val="50000"/>
                  </a:schemeClr>
                </a:solidFill>
              </a:rPr>
              <a:t>Automate data</a:t>
            </a:r>
          </a:p>
          <a:p>
            <a:pPr marL="457200" indent="-457200" algn="l">
              <a:spcAft>
                <a:spcPts val="600"/>
              </a:spcAft>
              <a:buFont typeface="Arial" pitchFamily="34" charset="0"/>
              <a:buChar char="•"/>
            </a:pPr>
            <a:r>
              <a:rPr lang="en-US" dirty="0" smtClean="0">
                <a:solidFill>
                  <a:schemeClr val="accent6">
                    <a:lumMod val="50000"/>
                  </a:schemeClr>
                </a:solidFill>
              </a:rPr>
              <a:t>Monitor data quality</a:t>
            </a:r>
          </a:p>
          <a:p>
            <a:pPr marL="457200" indent="-457200" algn="l">
              <a:buFont typeface="Arial" pitchFamily="34" charset="0"/>
              <a:buChar char="•"/>
            </a:pPr>
            <a:endParaRPr lang="en-US" dirty="0" smtClean="0">
              <a:solidFill>
                <a:schemeClr val="accent6">
                  <a:lumMod val="50000"/>
                </a:schemeClr>
              </a:solidFill>
            </a:endParaRPr>
          </a:p>
          <a:p>
            <a:pPr marL="457200" indent="-457200" algn="l">
              <a:buFont typeface="Arial" pitchFamily="34" charset="0"/>
              <a:buChar char="•"/>
            </a:pPr>
            <a:endParaRPr lang="en-US" dirty="0">
              <a:solidFill>
                <a:schemeClr val="accent6">
                  <a:lumMod val="50000"/>
                </a:schemeClr>
              </a:solidFill>
            </a:endParaRPr>
          </a:p>
        </p:txBody>
      </p:sp>
      <p:pic>
        <p:nvPicPr>
          <p:cNvPr id="4" name="Picture 2" descr="D:\Documents and Settings\EHowell\Local Settings\Temporary Internet Files\Content.IE5\SWY11DMD\MP90040495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387" y="381000"/>
            <a:ext cx="1923214"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780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762000"/>
            <a:ext cx="5562600" cy="4572000"/>
          </a:xfrm>
        </p:spPr>
        <p:txBody>
          <a:bodyPr>
            <a:normAutofit/>
          </a:bodyPr>
          <a:lstStyle/>
          <a:p>
            <a:pPr algn="l"/>
            <a:r>
              <a:rPr lang="en-US" sz="2400" b="1" dirty="0" smtClean="0">
                <a:solidFill>
                  <a:schemeClr val="accent6">
                    <a:lumMod val="50000"/>
                  </a:schemeClr>
                </a:solidFill>
              </a:rPr>
              <a:t>“Evaluation is an essential part of public health; without evaluation’s close ties to program </a:t>
            </a:r>
            <a:r>
              <a:rPr lang="en-US" sz="2400" b="1" dirty="0">
                <a:solidFill>
                  <a:schemeClr val="accent6">
                    <a:lumMod val="50000"/>
                  </a:schemeClr>
                </a:solidFill>
              </a:rPr>
              <a:t>i</a:t>
            </a:r>
            <a:r>
              <a:rPr lang="en-US" sz="2400" b="1" dirty="0" smtClean="0">
                <a:solidFill>
                  <a:schemeClr val="accent6">
                    <a:lumMod val="50000"/>
                  </a:schemeClr>
                </a:solidFill>
              </a:rPr>
              <a:t>mplementation, we are left with the unsatisfactory circumstance of either wasting resources on ineffective programs or, perhaps worse, continuing public health practices that do more harm than good.” </a:t>
            </a:r>
            <a:br>
              <a:rPr lang="en-US" sz="2400" b="1" dirty="0" smtClean="0">
                <a:solidFill>
                  <a:schemeClr val="accent6">
                    <a:lumMod val="50000"/>
                  </a:schemeClr>
                </a:solidFill>
              </a:rPr>
            </a:br>
            <a:r>
              <a:rPr lang="en-US" sz="2400" dirty="0">
                <a:solidFill>
                  <a:schemeClr val="accent6">
                    <a:lumMod val="50000"/>
                  </a:schemeClr>
                </a:solidFill>
              </a:rPr>
              <a:t/>
            </a:r>
            <a:br>
              <a:rPr lang="en-US" sz="2400" dirty="0">
                <a:solidFill>
                  <a:schemeClr val="accent6">
                    <a:lumMod val="50000"/>
                  </a:schemeClr>
                </a:solidFill>
              </a:rPr>
            </a:br>
            <a:r>
              <a:rPr lang="en-US" sz="2400" dirty="0" smtClean="0">
                <a:solidFill>
                  <a:schemeClr val="accent6">
                    <a:lumMod val="50000"/>
                  </a:schemeClr>
                </a:solidFill>
              </a:rPr>
              <a:t>Quote from Roger Vaughan, </a:t>
            </a:r>
            <a:r>
              <a:rPr lang="en-US" sz="2400" i="1" dirty="0" smtClean="0">
                <a:solidFill>
                  <a:schemeClr val="accent6">
                    <a:lumMod val="50000"/>
                  </a:schemeClr>
                </a:solidFill>
              </a:rPr>
              <a:t>American Journal of Public Health</a:t>
            </a:r>
            <a:r>
              <a:rPr lang="en-US" sz="2400" dirty="0" smtClean="0">
                <a:solidFill>
                  <a:schemeClr val="accent6">
                    <a:lumMod val="50000"/>
                  </a:schemeClr>
                </a:solidFill>
              </a:rPr>
              <a:t>, March 2004.</a:t>
            </a:r>
            <a:endParaRPr lang="en-US" sz="2400" dirty="0">
              <a:solidFill>
                <a:schemeClr val="accent6">
                  <a:lumMod val="50000"/>
                </a:schemeClr>
              </a:solidFill>
            </a:endParaRPr>
          </a:p>
        </p:txBody>
      </p:sp>
      <p:pic>
        <p:nvPicPr>
          <p:cNvPr id="109570" name="Picture 2" descr="http://t2.gstatic.com/images?q=tbn:ANd9GcR3cRbu9WUQQfJ-beZq9SQiqWQxvEsQNIZNX-Q580WB_PHosx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0"/>
            <a:ext cx="2352675"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5764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9050"/>
            <a:ext cx="6934200" cy="6278642"/>
          </a:xfrm>
          <a:prstGeom prst="rect">
            <a:avLst/>
          </a:prstGeom>
        </p:spPr>
        <p:txBody>
          <a:bodyPr wrap="square">
            <a:spAutoFit/>
          </a:bodyPr>
          <a:lstStyle/>
          <a:p>
            <a:endParaRPr lang="en-US" u="sng" dirty="0" smtClean="0"/>
          </a:p>
          <a:p>
            <a:r>
              <a:rPr lang="en-US" sz="1600" u="sng" dirty="0" smtClean="0">
                <a:solidFill>
                  <a:schemeClr val="accent6">
                    <a:lumMod val="50000"/>
                  </a:schemeClr>
                </a:solidFill>
              </a:rPr>
              <a:t>	</a:t>
            </a:r>
            <a:r>
              <a:rPr lang="en-US" sz="1800" u="sng" dirty="0" smtClean="0">
                <a:solidFill>
                  <a:schemeClr val="accent6">
                    <a:lumMod val="50000"/>
                  </a:schemeClr>
                </a:solidFill>
              </a:rPr>
              <a:t>				    Hours</a:t>
            </a:r>
            <a:r>
              <a:rPr lang="en-US" sz="1800" dirty="0" smtClean="0">
                <a:solidFill>
                  <a:schemeClr val="accent6">
                    <a:lumMod val="50000"/>
                  </a:schemeClr>
                </a:solidFill>
              </a:rPr>
              <a:t>      </a:t>
            </a:r>
            <a:r>
              <a:rPr lang="en-US" sz="1800" u="sng" dirty="0">
                <a:solidFill>
                  <a:schemeClr val="accent6">
                    <a:lumMod val="50000"/>
                  </a:schemeClr>
                </a:solidFill>
              </a:rPr>
              <a:t>Duration</a:t>
            </a:r>
            <a:endParaRPr lang="en-US" sz="1800" dirty="0">
              <a:solidFill>
                <a:schemeClr val="accent6">
                  <a:lumMod val="50000"/>
                </a:schemeClr>
              </a:solidFill>
            </a:endParaRPr>
          </a:p>
          <a:p>
            <a:r>
              <a:rPr lang="en-US" sz="1800" dirty="0">
                <a:solidFill>
                  <a:schemeClr val="accent6">
                    <a:lumMod val="50000"/>
                  </a:schemeClr>
                </a:solidFill>
              </a:rPr>
              <a:t> </a:t>
            </a:r>
          </a:p>
          <a:p>
            <a:r>
              <a:rPr lang="en-US" sz="1800" dirty="0">
                <a:solidFill>
                  <a:schemeClr val="accent6">
                    <a:lumMod val="50000"/>
                  </a:schemeClr>
                </a:solidFill>
              </a:rPr>
              <a:t>1. Goal clarification 		</a:t>
            </a:r>
            <a:r>
              <a:rPr lang="en-US" sz="1800" dirty="0" smtClean="0">
                <a:solidFill>
                  <a:schemeClr val="accent6">
                    <a:lumMod val="50000"/>
                  </a:schemeClr>
                </a:solidFill>
              </a:rPr>
              <a:t>	________   </a:t>
            </a:r>
            <a:r>
              <a:rPr lang="en-US" sz="1800" dirty="0">
                <a:solidFill>
                  <a:schemeClr val="accent6">
                    <a:lumMod val="50000"/>
                  </a:schemeClr>
                </a:solidFill>
              </a:rPr>
              <a:t>________</a:t>
            </a:r>
          </a:p>
          <a:p>
            <a:r>
              <a:rPr lang="en-US" sz="1800" dirty="0">
                <a:solidFill>
                  <a:schemeClr val="accent6">
                    <a:lumMod val="50000"/>
                  </a:schemeClr>
                </a:solidFill>
              </a:rPr>
              <a:t>2. Overall study design 		</a:t>
            </a:r>
            <a:r>
              <a:rPr lang="en-US" sz="1800" dirty="0" smtClean="0">
                <a:solidFill>
                  <a:schemeClr val="accent6">
                    <a:lumMod val="50000"/>
                  </a:schemeClr>
                </a:solidFill>
              </a:rPr>
              <a:t>	________   </a:t>
            </a:r>
            <a:r>
              <a:rPr lang="en-US" sz="1800" dirty="0">
                <a:solidFill>
                  <a:schemeClr val="accent6">
                    <a:lumMod val="50000"/>
                  </a:schemeClr>
                </a:solidFill>
              </a:rPr>
              <a:t>________</a:t>
            </a:r>
          </a:p>
          <a:p>
            <a:r>
              <a:rPr lang="en-US" sz="1800" dirty="0">
                <a:solidFill>
                  <a:schemeClr val="accent6">
                    <a:lumMod val="50000"/>
                  </a:schemeClr>
                </a:solidFill>
              </a:rPr>
              <a:t>3. Selecting the sample 		</a:t>
            </a:r>
            <a:r>
              <a:rPr lang="en-US" sz="1800" dirty="0" smtClean="0">
                <a:solidFill>
                  <a:schemeClr val="accent6">
                    <a:lumMod val="50000"/>
                  </a:schemeClr>
                </a:solidFill>
              </a:rPr>
              <a:t>	________   </a:t>
            </a:r>
            <a:r>
              <a:rPr lang="en-US" sz="1800" dirty="0">
                <a:solidFill>
                  <a:schemeClr val="accent6">
                    <a:lumMod val="50000"/>
                  </a:schemeClr>
                </a:solidFill>
              </a:rPr>
              <a:t>________</a:t>
            </a:r>
          </a:p>
          <a:p>
            <a:r>
              <a:rPr lang="en-US" sz="1800" dirty="0">
                <a:solidFill>
                  <a:schemeClr val="accent6">
                    <a:lumMod val="50000"/>
                  </a:schemeClr>
                </a:solidFill>
              </a:rPr>
              <a:t>4. Designing the questionnaire</a:t>
            </a:r>
          </a:p>
          <a:p>
            <a:r>
              <a:rPr lang="en-US" sz="1800" dirty="0">
                <a:solidFill>
                  <a:schemeClr val="accent6">
                    <a:lumMod val="50000"/>
                  </a:schemeClr>
                </a:solidFill>
              </a:rPr>
              <a:t>    and cover letter 		</a:t>
            </a:r>
            <a:r>
              <a:rPr lang="en-US" sz="1800" dirty="0" smtClean="0">
                <a:solidFill>
                  <a:schemeClr val="accent6">
                    <a:lumMod val="50000"/>
                  </a:schemeClr>
                </a:solidFill>
              </a:rPr>
              <a:t>		________   </a:t>
            </a:r>
            <a:r>
              <a:rPr lang="en-US" sz="1800" dirty="0">
                <a:solidFill>
                  <a:schemeClr val="accent6">
                    <a:lumMod val="50000"/>
                  </a:schemeClr>
                </a:solidFill>
              </a:rPr>
              <a:t>________</a:t>
            </a:r>
          </a:p>
          <a:p>
            <a:r>
              <a:rPr lang="en-US" sz="1800" dirty="0">
                <a:solidFill>
                  <a:schemeClr val="accent6">
                    <a:lumMod val="50000"/>
                  </a:schemeClr>
                </a:solidFill>
              </a:rPr>
              <a:t>5. Conduct pilot test 		</a:t>
            </a:r>
            <a:r>
              <a:rPr lang="en-US" sz="1800" dirty="0" smtClean="0">
                <a:solidFill>
                  <a:schemeClr val="accent6">
                    <a:lumMod val="50000"/>
                  </a:schemeClr>
                </a:solidFill>
              </a:rPr>
              <a:t>	________   </a:t>
            </a:r>
            <a:r>
              <a:rPr lang="en-US" sz="1800" dirty="0">
                <a:solidFill>
                  <a:schemeClr val="accent6">
                    <a:lumMod val="50000"/>
                  </a:schemeClr>
                </a:solidFill>
              </a:rPr>
              <a:t>________</a:t>
            </a:r>
          </a:p>
          <a:p>
            <a:r>
              <a:rPr lang="en-US" sz="1800" dirty="0">
                <a:solidFill>
                  <a:schemeClr val="accent6">
                    <a:lumMod val="50000"/>
                  </a:schemeClr>
                </a:solidFill>
              </a:rPr>
              <a:t>6. Revise questionnaire (if necessary) 	</a:t>
            </a:r>
            <a:r>
              <a:rPr lang="en-US" sz="1800" dirty="0" smtClean="0">
                <a:solidFill>
                  <a:schemeClr val="accent6">
                    <a:lumMod val="50000"/>
                  </a:schemeClr>
                </a:solidFill>
              </a:rPr>
              <a:t>	________   </a:t>
            </a:r>
            <a:r>
              <a:rPr lang="en-US" sz="1800" dirty="0">
                <a:solidFill>
                  <a:schemeClr val="accent6">
                    <a:lumMod val="50000"/>
                  </a:schemeClr>
                </a:solidFill>
              </a:rPr>
              <a:t>________</a:t>
            </a:r>
          </a:p>
          <a:p>
            <a:r>
              <a:rPr lang="en-US" sz="1800" dirty="0">
                <a:solidFill>
                  <a:schemeClr val="accent6">
                    <a:lumMod val="50000"/>
                  </a:schemeClr>
                </a:solidFill>
              </a:rPr>
              <a:t>7. Printing time 		</a:t>
            </a:r>
            <a:r>
              <a:rPr lang="en-US" sz="1800" dirty="0" smtClean="0">
                <a:solidFill>
                  <a:schemeClr val="accent6">
                    <a:lumMod val="50000"/>
                  </a:schemeClr>
                </a:solidFill>
              </a:rPr>
              <a:t>		________   </a:t>
            </a:r>
            <a:r>
              <a:rPr lang="en-US" sz="1800" dirty="0">
                <a:solidFill>
                  <a:schemeClr val="accent6">
                    <a:lumMod val="50000"/>
                  </a:schemeClr>
                </a:solidFill>
              </a:rPr>
              <a:t>________</a:t>
            </a:r>
          </a:p>
          <a:p>
            <a:r>
              <a:rPr lang="en-US" sz="1800" dirty="0">
                <a:solidFill>
                  <a:schemeClr val="accent6">
                    <a:lumMod val="50000"/>
                  </a:schemeClr>
                </a:solidFill>
              </a:rPr>
              <a:t>8. Locating the sample (if necessary) 	</a:t>
            </a:r>
            <a:r>
              <a:rPr lang="en-US" sz="1800" dirty="0" smtClean="0">
                <a:solidFill>
                  <a:schemeClr val="accent6">
                    <a:lumMod val="50000"/>
                  </a:schemeClr>
                </a:solidFill>
              </a:rPr>
              <a:t>	________   </a:t>
            </a:r>
            <a:r>
              <a:rPr lang="en-US" sz="1800" dirty="0">
                <a:solidFill>
                  <a:schemeClr val="accent6">
                    <a:lumMod val="50000"/>
                  </a:schemeClr>
                </a:solidFill>
              </a:rPr>
              <a:t>________</a:t>
            </a:r>
          </a:p>
          <a:p>
            <a:r>
              <a:rPr lang="en-US" sz="1800" dirty="0">
                <a:solidFill>
                  <a:schemeClr val="accent6">
                    <a:lumMod val="50000"/>
                  </a:schemeClr>
                </a:solidFill>
              </a:rPr>
              <a:t>9. Time in the mail &amp; response time 	</a:t>
            </a:r>
            <a:r>
              <a:rPr lang="en-US" sz="1800" dirty="0" smtClean="0">
                <a:solidFill>
                  <a:schemeClr val="accent6">
                    <a:lumMod val="50000"/>
                  </a:schemeClr>
                </a:solidFill>
              </a:rPr>
              <a:t>	________   </a:t>
            </a:r>
            <a:r>
              <a:rPr lang="en-US" sz="1800" dirty="0">
                <a:solidFill>
                  <a:schemeClr val="accent6">
                    <a:lumMod val="50000"/>
                  </a:schemeClr>
                </a:solidFill>
              </a:rPr>
              <a:t>________</a:t>
            </a:r>
          </a:p>
          <a:p>
            <a:r>
              <a:rPr lang="en-US" sz="1800" dirty="0">
                <a:solidFill>
                  <a:schemeClr val="accent6">
                    <a:lumMod val="50000"/>
                  </a:schemeClr>
                </a:solidFill>
              </a:rPr>
              <a:t>10. Attempts to get non-respondents 	</a:t>
            </a:r>
            <a:r>
              <a:rPr lang="en-US" sz="1800" dirty="0" smtClean="0">
                <a:solidFill>
                  <a:schemeClr val="accent6">
                    <a:lumMod val="50000"/>
                  </a:schemeClr>
                </a:solidFill>
              </a:rPr>
              <a:t>	________   </a:t>
            </a:r>
            <a:r>
              <a:rPr lang="en-US" sz="1800" dirty="0">
                <a:solidFill>
                  <a:schemeClr val="accent6">
                    <a:lumMod val="50000"/>
                  </a:schemeClr>
                </a:solidFill>
              </a:rPr>
              <a:t>________</a:t>
            </a:r>
          </a:p>
          <a:p>
            <a:r>
              <a:rPr lang="en-US" sz="1800" dirty="0">
                <a:solidFill>
                  <a:schemeClr val="accent6">
                    <a:lumMod val="50000"/>
                  </a:schemeClr>
                </a:solidFill>
              </a:rPr>
              <a:t>11. Editing the data and</a:t>
            </a:r>
          </a:p>
          <a:p>
            <a:r>
              <a:rPr lang="en-US" sz="1800" dirty="0">
                <a:solidFill>
                  <a:schemeClr val="accent6">
                    <a:lumMod val="50000"/>
                  </a:schemeClr>
                </a:solidFill>
              </a:rPr>
              <a:t>      coding open-ended questions 	</a:t>
            </a:r>
            <a:r>
              <a:rPr lang="en-US" sz="1800" dirty="0" smtClean="0">
                <a:solidFill>
                  <a:schemeClr val="accent6">
                    <a:lumMod val="50000"/>
                  </a:schemeClr>
                </a:solidFill>
              </a:rPr>
              <a:t>	________   </a:t>
            </a:r>
            <a:r>
              <a:rPr lang="en-US" sz="1800" dirty="0">
                <a:solidFill>
                  <a:schemeClr val="accent6">
                    <a:lumMod val="50000"/>
                  </a:schemeClr>
                </a:solidFill>
              </a:rPr>
              <a:t>________</a:t>
            </a:r>
          </a:p>
          <a:p>
            <a:r>
              <a:rPr lang="en-US" sz="1800" dirty="0">
                <a:solidFill>
                  <a:schemeClr val="accent6">
                    <a:lumMod val="50000"/>
                  </a:schemeClr>
                </a:solidFill>
              </a:rPr>
              <a:t>12. Data entry and verification 	</a:t>
            </a:r>
            <a:r>
              <a:rPr lang="en-US" sz="1800" dirty="0" smtClean="0">
                <a:solidFill>
                  <a:schemeClr val="accent6">
                    <a:lumMod val="50000"/>
                  </a:schemeClr>
                </a:solidFill>
              </a:rPr>
              <a:t>	________   </a:t>
            </a:r>
            <a:r>
              <a:rPr lang="en-US" sz="1800" dirty="0">
                <a:solidFill>
                  <a:schemeClr val="accent6">
                    <a:lumMod val="50000"/>
                  </a:schemeClr>
                </a:solidFill>
              </a:rPr>
              <a:t>________</a:t>
            </a:r>
          </a:p>
          <a:p>
            <a:r>
              <a:rPr lang="en-US" sz="1800" dirty="0">
                <a:solidFill>
                  <a:schemeClr val="accent6">
                    <a:lumMod val="50000"/>
                  </a:schemeClr>
                </a:solidFill>
              </a:rPr>
              <a:t>13. Analyzing the data 		</a:t>
            </a:r>
            <a:r>
              <a:rPr lang="en-US" sz="1800" dirty="0" smtClean="0">
                <a:solidFill>
                  <a:schemeClr val="accent6">
                    <a:lumMod val="50000"/>
                  </a:schemeClr>
                </a:solidFill>
              </a:rPr>
              <a:t>	________   </a:t>
            </a:r>
            <a:r>
              <a:rPr lang="en-US" sz="1800" dirty="0">
                <a:solidFill>
                  <a:schemeClr val="accent6">
                    <a:lumMod val="50000"/>
                  </a:schemeClr>
                </a:solidFill>
              </a:rPr>
              <a:t>________</a:t>
            </a:r>
          </a:p>
          <a:p>
            <a:r>
              <a:rPr lang="en-US" sz="1800" dirty="0">
                <a:solidFill>
                  <a:schemeClr val="accent6">
                    <a:lumMod val="50000"/>
                  </a:schemeClr>
                </a:solidFill>
              </a:rPr>
              <a:t>14. Preparing the report 		</a:t>
            </a:r>
            <a:r>
              <a:rPr lang="en-US" sz="1800" dirty="0" smtClean="0">
                <a:solidFill>
                  <a:schemeClr val="accent6">
                    <a:lumMod val="50000"/>
                  </a:schemeClr>
                </a:solidFill>
              </a:rPr>
              <a:t>	________   </a:t>
            </a:r>
            <a:r>
              <a:rPr lang="en-US" sz="1800" dirty="0">
                <a:solidFill>
                  <a:schemeClr val="accent6">
                    <a:lumMod val="50000"/>
                  </a:schemeClr>
                </a:solidFill>
              </a:rPr>
              <a:t>________</a:t>
            </a:r>
          </a:p>
          <a:p>
            <a:r>
              <a:rPr lang="en-US" sz="1800" dirty="0">
                <a:solidFill>
                  <a:schemeClr val="accent6">
                    <a:lumMod val="50000"/>
                  </a:schemeClr>
                </a:solidFill>
              </a:rPr>
              <a:t>15. Printing &amp; distribution of the report </a:t>
            </a:r>
            <a:r>
              <a:rPr lang="en-US" sz="1800" dirty="0" smtClean="0">
                <a:solidFill>
                  <a:schemeClr val="accent6">
                    <a:lumMod val="50000"/>
                  </a:schemeClr>
                </a:solidFill>
              </a:rPr>
              <a:t>	________   ________</a:t>
            </a:r>
          </a:p>
          <a:p>
            <a:endParaRPr lang="en-US" sz="1600" dirty="0">
              <a:solidFill>
                <a:schemeClr val="accent6">
                  <a:lumMod val="50000"/>
                </a:schemeClr>
              </a:solidFill>
            </a:endParaRPr>
          </a:p>
          <a:p>
            <a:r>
              <a:rPr lang="en-US" sz="1600" dirty="0" smtClean="0">
                <a:solidFill>
                  <a:schemeClr val="accent6">
                    <a:lumMod val="50000"/>
                  </a:schemeClr>
                </a:solidFill>
              </a:rPr>
              <a:t>From:  </a:t>
            </a:r>
            <a:r>
              <a:rPr lang="en-US" sz="1600" i="1" dirty="0" smtClean="0">
                <a:solidFill>
                  <a:schemeClr val="accent6">
                    <a:lumMod val="50000"/>
                  </a:schemeClr>
                </a:solidFill>
              </a:rPr>
              <a:t>Survival Statistics</a:t>
            </a:r>
            <a:r>
              <a:rPr lang="en-US" sz="1600" dirty="0" smtClean="0">
                <a:solidFill>
                  <a:schemeClr val="accent6">
                    <a:lumMod val="50000"/>
                  </a:schemeClr>
                </a:solidFill>
              </a:rPr>
              <a:t>, by David </a:t>
            </a:r>
            <a:r>
              <a:rPr lang="en-US" sz="1600" dirty="0" err="1" smtClean="0">
                <a:solidFill>
                  <a:schemeClr val="accent6">
                    <a:lumMod val="50000"/>
                  </a:schemeClr>
                </a:solidFill>
              </a:rPr>
              <a:t>Walonick</a:t>
            </a:r>
            <a:endParaRPr lang="en-US" sz="1600" dirty="0">
              <a:solidFill>
                <a:schemeClr val="accent6">
                  <a:lumMod val="50000"/>
                </a:schemeClr>
              </a:solidFill>
            </a:endParaRPr>
          </a:p>
        </p:txBody>
      </p:sp>
    </p:spTree>
    <p:extLst>
      <p:ext uri="{BB962C8B-B14F-4D97-AF65-F5344CB8AC3E}">
        <p14:creationId xmlns:p14="http://schemas.microsoft.com/office/powerpoint/2010/main" val="14482596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609600"/>
            <a:ext cx="5791200" cy="1676399"/>
          </a:xfrm>
        </p:spPr>
        <p:txBody>
          <a:bodyPr>
            <a:normAutofit/>
          </a:bodyPr>
          <a:lstStyle/>
          <a:p>
            <a:pPr algn="l"/>
            <a:r>
              <a:rPr lang="en-US" b="1" dirty="0" smtClean="0">
                <a:solidFill>
                  <a:schemeClr val="accent6">
                    <a:lumMod val="50000"/>
                  </a:schemeClr>
                </a:solidFill>
              </a:rPr>
              <a:t>Analyzing Data</a:t>
            </a:r>
            <a:r>
              <a:rPr lang="en-US" b="1" dirty="0">
                <a:solidFill>
                  <a:schemeClr val="accent6">
                    <a:lumMod val="50000"/>
                  </a:schemeClr>
                </a:solidFill>
              </a:rPr>
              <a:t>	</a:t>
            </a:r>
            <a:r>
              <a:rPr lang="en-US" b="1" dirty="0" smtClean="0">
                <a:solidFill>
                  <a:schemeClr val="accent6">
                    <a:lumMod val="50000"/>
                  </a:schemeClr>
                </a:solidFill>
              </a:rPr>
              <a:t/>
            </a:r>
            <a:br>
              <a:rPr lang="en-US" b="1" dirty="0" smtClean="0">
                <a:solidFill>
                  <a:schemeClr val="accent6">
                    <a:lumMod val="50000"/>
                  </a:schemeClr>
                </a:solidFill>
              </a:rPr>
            </a:br>
            <a:endParaRPr lang="en-US" b="1" dirty="0">
              <a:solidFill>
                <a:schemeClr val="accent6">
                  <a:lumMod val="50000"/>
                </a:schemeClr>
              </a:solidFill>
            </a:endParaRPr>
          </a:p>
        </p:txBody>
      </p:sp>
      <p:sp>
        <p:nvSpPr>
          <p:cNvPr id="3" name="Subtitle 2"/>
          <p:cNvSpPr>
            <a:spLocks noGrp="1"/>
          </p:cNvSpPr>
          <p:nvPr>
            <p:ph type="subTitle" idx="1"/>
          </p:nvPr>
        </p:nvSpPr>
        <p:spPr>
          <a:xfrm>
            <a:off x="1371600" y="2286000"/>
            <a:ext cx="6400800" cy="3733800"/>
          </a:xfrm>
        </p:spPr>
        <p:txBody>
          <a:bodyPr>
            <a:normAutofit fontScale="77500" lnSpcReduction="20000"/>
          </a:bodyPr>
          <a:lstStyle/>
          <a:p>
            <a:pPr marL="457200" indent="-457200" algn="l">
              <a:spcAft>
                <a:spcPts val="600"/>
              </a:spcAft>
              <a:buFont typeface="Arial" pitchFamily="34" charset="0"/>
              <a:buChar char="•"/>
            </a:pPr>
            <a:r>
              <a:rPr lang="en-US" dirty="0">
                <a:solidFill>
                  <a:schemeClr val="accent6">
                    <a:lumMod val="50000"/>
                  </a:schemeClr>
                </a:solidFill>
              </a:rPr>
              <a:t>Qualitative </a:t>
            </a:r>
            <a:r>
              <a:rPr lang="en-US" dirty="0" smtClean="0">
                <a:solidFill>
                  <a:schemeClr val="accent6">
                    <a:lumMod val="50000"/>
                  </a:schemeClr>
                </a:solidFill>
              </a:rPr>
              <a:t>methods</a:t>
            </a:r>
          </a:p>
          <a:p>
            <a:pPr marL="914400" lvl="1" indent="-457200" algn="l">
              <a:spcAft>
                <a:spcPts val="600"/>
              </a:spcAft>
              <a:buFont typeface="Arial" pitchFamily="34" charset="0"/>
              <a:buChar char="•"/>
            </a:pPr>
            <a:r>
              <a:rPr lang="en-US" dirty="0" smtClean="0">
                <a:solidFill>
                  <a:schemeClr val="accent6">
                    <a:lumMod val="50000"/>
                  </a:schemeClr>
                </a:solidFill>
              </a:rPr>
              <a:t>Protocols</a:t>
            </a:r>
          </a:p>
          <a:p>
            <a:pPr marL="914400" lvl="1" indent="-457200" algn="l">
              <a:spcAft>
                <a:spcPts val="600"/>
              </a:spcAft>
              <a:buFont typeface="Arial" pitchFamily="34" charset="0"/>
              <a:buChar char="•"/>
            </a:pPr>
            <a:r>
              <a:rPr lang="en-US" dirty="0" smtClean="0">
                <a:solidFill>
                  <a:schemeClr val="accent6">
                    <a:lumMod val="50000"/>
                  </a:schemeClr>
                </a:solidFill>
              </a:rPr>
              <a:t>Notes</a:t>
            </a:r>
          </a:p>
          <a:p>
            <a:pPr marL="914400" lvl="1" indent="-457200" algn="l">
              <a:spcAft>
                <a:spcPts val="600"/>
              </a:spcAft>
              <a:buFont typeface="Arial" pitchFamily="34" charset="0"/>
              <a:buChar char="•"/>
            </a:pPr>
            <a:r>
              <a:rPr lang="en-US" dirty="0">
                <a:solidFill>
                  <a:schemeClr val="accent6">
                    <a:lumMod val="50000"/>
                  </a:schemeClr>
                </a:solidFill>
              </a:rPr>
              <a:t>S</a:t>
            </a:r>
            <a:r>
              <a:rPr lang="en-US" dirty="0" smtClean="0">
                <a:solidFill>
                  <a:schemeClr val="accent6">
                    <a:lumMod val="50000"/>
                  </a:schemeClr>
                </a:solidFill>
              </a:rPr>
              <a:t>oftware</a:t>
            </a:r>
          </a:p>
          <a:p>
            <a:pPr marL="457200" indent="-457200" algn="l">
              <a:spcAft>
                <a:spcPts val="600"/>
              </a:spcAft>
              <a:buFont typeface="Arial" pitchFamily="34" charset="0"/>
              <a:buChar char="•"/>
            </a:pPr>
            <a:r>
              <a:rPr lang="en-US" dirty="0" smtClean="0">
                <a:solidFill>
                  <a:schemeClr val="accent6">
                    <a:lumMod val="50000"/>
                  </a:schemeClr>
                </a:solidFill>
              </a:rPr>
              <a:t>Descriptive </a:t>
            </a:r>
            <a:r>
              <a:rPr lang="en-US" dirty="0">
                <a:solidFill>
                  <a:schemeClr val="accent6">
                    <a:lumMod val="50000"/>
                  </a:schemeClr>
                </a:solidFill>
              </a:rPr>
              <a:t>and analytic </a:t>
            </a:r>
            <a:r>
              <a:rPr lang="en-US" dirty="0" smtClean="0">
                <a:solidFill>
                  <a:schemeClr val="accent6">
                    <a:lumMod val="50000"/>
                  </a:schemeClr>
                </a:solidFill>
              </a:rPr>
              <a:t>methods</a:t>
            </a:r>
          </a:p>
          <a:p>
            <a:pPr marL="914400" lvl="1" indent="-457200" algn="l">
              <a:spcAft>
                <a:spcPts val="600"/>
              </a:spcAft>
              <a:buFont typeface="Arial" pitchFamily="34" charset="0"/>
              <a:buChar char="•"/>
            </a:pPr>
            <a:r>
              <a:rPr lang="en-US" dirty="0" smtClean="0">
                <a:solidFill>
                  <a:schemeClr val="accent6">
                    <a:lumMod val="50000"/>
                  </a:schemeClr>
                </a:solidFill>
              </a:rPr>
              <a:t>Tables</a:t>
            </a:r>
          </a:p>
          <a:p>
            <a:pPr marL="914400" lvl="1" indent="-457200" algn="l">
              <a:spcAft>
                <a:spcPts val="600"/>
              </a:spcAft>
              <a:buFont typeface="Arial" pitchFamily="34" charset="0"/>
              <a:buChar char="•"/>
            </a:pPr>
            <a:r>
              <a:rPr lang="en-US" dirty="0" smtClean="0">
                <a:solidFill>
                  <a:schemeClr val="accent6">
                    <a:lumMod val="50000"/>
                  </a:schemeClr>
                </a:solidFill>
              </a:rPr>
              <a:t>Regression</a:t>
            </a:r>
          </a:p>
          <a:p>
            <a:pPr marL="914400" lvl="1" indent="-457200" algn="l">
              <a:spcAft>
                <a:spcPts val="600"/>
              </a:spcAft>
              <a:buFont typeface="Arial" pitchFamily="34" charset="0"/>
              <a:buChar char="•"/>
            </a:pPr>
            <a:r>
              <a:rPr lang="en-US" dirty="0" smtClean="0">
                <a:solidFill>
                  <a:schemeClr val="accent6">
                    <a:lumMod val="50000"/>
                  </a:schemeClr>
                </a:solidFill>
              </a:rPr>
              <a:t>Other</a:t>
            </a:r>
            <a:r>
              <a:rPr lang="en-US" dirty="0">
                <a:solidFill>
                  <a:schemeClr val="accent6">
                    <a:lumMod val="50000"/>
                  </a:schemeClr>
                </a:solidFill>
              </a:rPr>
              <a:t/>
            </a:r>
            <a:br>
              <a:rPr lang="en-US" dirty="0">
                <a:solidFill>
                  <a:schemeClr val="accent6">
                    <a:lumMod val="50000"/>
                  </a:schemeClr>
                </a:solidFill>
              </a:rPr>
            </a:br>
            <a:endParaRPr lang="en-US" dirty="0">
              <a:solidFill>
                <a:schemeClr val="accent6">
                  <a:lumMod val="50000"/>
                </a:schemeClr>
              </a:solidFill>
            </a:endParaRP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533400"/>
            <a:ext cx="182880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03728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1020082"/>
            <a:ext cx="5410200" cy="1470025"/>
          </a:xfrm>
        </p:spPr>
        <p:txBody>
          <a:bodyPr>
            <a:normAutofit/>
          </a:bodyPr>
          <a:lstStyle/>
          <a:p>
            <a:r>
              <a:rPr lang="en-US" b="1" dirty="0" smtClean="0">
                <a:solidFill>
                  <a:schemeClr val="accent6">
                    <a:lumMod val="50000"/>
                  </a:schemeClr>
                </a:solidFill>
              </a:rPr>
              <a:t>Dissemination</a:t>
            </a:r>
            <a:r>
              <a:rPr lang="en-US" b="1" dirty="0">
                <a:solidFill>
                  <a:schemeClr val="accent6">
                    <a:lumMod val="50000"/>
                  </a:schemeClr>
                </a:solidFill>
              </a:rPr>
              <a:t/>
            </a:r>
            <a:br>
              <a:rPr lang="en-US" b="1" dirty="0">
                <a:solidFill>
                  <a:schemeClr val="accent6">
                    <a:lumMod val="50000"/>
                  </a:schemeClr>
                </a:solidFill>
              </a:rPr>
            </a:br>
            <a:endParaRPr lang="en-US" b="1" dirty="0">
              <a:solidFill>
                <a:schemeClr val="accent6">
                  <a:lumMod val="50000"/>
                </a:schemeClr>
              </a:solidFill>
            </a:endParaRPr>
          </a:p>
        </p:txBody>
      </p:sp>
      <p:sp>
        <p:nvSpPr>
          <p:cNvPr id="3" name="Subtitle 2"/>
          <p:cNvSpPr>
            <a:spLocks noGrp="1"/>
          </p:cNvSpPr>
          <p:nvPr>
            <p:ph type="subTitle" idx="1"/>
          </p:nvPr>
        </p:nvSpPr>
        <p:spPr>
          <a:xfrm>
            <a:off x="1752600" y="2590800"/>
            <a:ext cx="6400800" cy="3276600"/>
          </a:xfrm>
        </p:spPr>
        <p:txBody>
          <a:bodyPr>
            <a:normAutofit fontScale="92500" lnSpcReduction="20000"/>
          </a:bodyPr>
          <a:lstStyle/>
          <a:p>
            <a:pPr marL="457200" indent="-457200" algn="l">
              <a:spcAft>
                <a:spcPts val="600"/>
              </a:spcAft>
              <a:buFont typeface="Arial" pitchFamily="34" charset="0"/>
              <a:buChar char="•"/>
            </a:pPr>
            <a:r>
              <a:rPr lang="en-US" dirty="0" smtClean="0">
                <a:solidFill>
                  <a:schemeClr val="accent6">
                    <a:lumMod val="50000"/>
                  </a:schemeClr>
                </a:solidFill>
              </a:rPr>
              <a:t>Reports</a:t>
            </a:r>
          </a:p>
          <a:p>
            <a:pPr marL="457200" indent="-457200" algn="l">
              <a:spcAft>
                <a:spcPts val="600"/>
              </a:spcAft>
              <a:buFont typeface="Arial" pitchFamily="34" charset="0"/>
              <a:buChar char="•"/>
            </a:pPr>
            <a:r>
              <a:rPr lang="en-US" dirty="0" smtClean="0">
                <a:solidFill>
                  <a:schemeClr val="accent6">
                    <a:lumMod val="50000"/>
                  </a:schemeClr>
                </a:solidFill>
              </a:rPr>
              <a:t>Briefs</a:t>
            </a:r>
          </a:p>
          <a:p>
            <a:pPr marL="457200" indent="-457200" algn="l">
              <a:spcAft>
                <a:spcPts val="600"/>
              </a:spcAft>
              <a:buFont typeface="Arial" pitchFamily="34" charset="0"/>
              <a:buChar char="•"/>
            </a:pPr>
            <a:r>
              <a:rPr lang="en-US" dirty="0" smtClean="0">
                <a:solidFill>
                  <a:schemeClr val="accent6">
                    <a:lumMod val="50000"/>
                  </a:schemeClr>
                </a:solidFill>
              </a:rPr>
              <a:t>Articles</a:t>
            </a:r>
          </a:p>
          <a:p>
            <a:pPr marL="457200" indent="-457200" algn="l">
              <a:spcAft>
                <a:spcPts val="600"/>
              </a:spcAft>
              <a:buFont typeface="Arial" pitchFamily="34" charset="0"/>
              <a:buChar char="•"/>
            </a:pPr>
            <a:r>
              <a:rPr lang="en-US" dirty="0" smtClean="0">
                <a:solidFill>
                  <a:schemeClr val="accent6">
                    <a:lumMod val="50000"/>
                  </a:schemeClr>
                </a:solidFill>
              </a:rPr>
              <a:t>Reaching out to audience</a:t>
            </a:r>
          </a:p>
          <a:p>
            <a:pPr marL="914400" lvl="1" indent="-457200" algn="l">
              <a:spcAft>
                <a:spcPts val="600"/>
              </a:spcAft>
              <a:buFont typeface="Arial" pitchFamily="34" charset="0"/>
              <a:buChar char="•"/>
            </a:pPr>
            <a:r>
              <a:rPr lang="en-US" dirty="0" smtClean="0">
                <a:solidFill>
                  <a:schemeClr val="accent6">
                    <a:lumMod val="50000"/>
                  </a:schemeClr>
                </a:solidFill>
              </a:rPr>
              <a:t>Briefings</a:t>
            </a:r>
          </a:p>
          <a:p>
            <a:pPr marL="914400" lvl="1" indent="-457200" algn="l">
              <a:spcAft>
                <a:spcPts val="600"/>
              </a:spcAft>
              <a:buFont typeface="Arial" pitchFamily="34" charset="0"/>
              <a:buChar char="•"/>
            </a:pPr>
            <a:r>
              <a:rPr lang="en-US" dirty="0" smtClean="0">
                <a:solidFill>
                  <a:schemeClr val="accent6">
                    <a:lumMod val="50000"/>
                  </a:schemeClr>
                </a:solidFill>
              </a:rPr>
              <a:t>Press</a:t>
            </a:r>
          </a:p>
          <a:p>
            <a:pPr marL="457200" indent="-457200" algn="l">
              <a:buFont typeface="Arial" pitchFamily="34" charset="0"/>
              <a:buChar char="•"/>
            </a:pPr>
            <a:endParaRPr lang="en-US" dirty="0">
              <a:solidFill>
                <a:schemeClr val="accent6">
                  <a:lumMod val="50000"/>
                </a:schemeClr>
              </a:solidFill>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 y="720089"/>
            <a:ext cx="2514600" cy="1737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40291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1676400"/>
            <a:ext cx="7772400" cy="1295400"/>
          </a:xfrm>
        </p:spPr>
        <p:txBody>
          <a:bodyPr/>
          <a:lstStyle/>
          <a:p>
            <a:r>
              <a:rPr lang="en-US" b="1" dirty="0" smtClean="0">
                <a:solidFill>
                  <a:schemeClr val="accent6">
                    <a:lumMod val="50000"/>
                  </a:schemeClr>
                </a:solidFill>
              </a:rPr>
              <a:t>Ethical Issues </a:t>
            </a:r>
            <a:r>
              <a:rPr lang="en-US" b="1" dirty="0">
                <a:solidFill>
                  <a:schemeClr val="accent6">
                    <a:lumMod val="50000"/>
                  </a:schemeClr>
                </a:solidFill>
              </a:rPr>
              <a:t>in </a:t>
            </a:r>
            <a:r>
              <a:rPr lang="en-US" b="1" dirty="0" smtClean="0">
                <a:solidFill>
                  <a:schemeClr val="accent6">
                    <a:lumMod val="50000"/>
                  </a:schemeClr>
                </a:solidFill>
              </a:rPr>
              <a:t>Evaluation</a:t>
            </a:r>
            <a:endParaRPr lang="en-US" b="1" dirty="0">
              <a:solidFill>
                <a:schemeClr val="accent6">
                  <a:lumMod val="50000"/>
                </a:schemeClr>
              </a:solidFill>
            </a:endParaRPr>
          </a:p>
        </p:txBody>
      </p:sp>
      <p:sp>
        <p:nvSpPr>
          <p:cNvPr id="3" name="Subtitle 2"/>
          <p:cNvSpPr>
            <a:spLocks noGrp="1"/>
          </p:cNvSpPr>
          <p:nvPr>
            <p:ph type="subTitle" idx="1"/>
          </p:nvPr>
        </p:nvSpPr>
        <p:spPr>
          <a:xfrm>
            <a:off x="876300" y="2971800"/>
            <a:ext cx="7467600" cy="3124200"/>
          </a:xfrm>
        </p:spPr>
        <p:txBody>
          <a:bodyPr>
            <a:normAutofit fontScale="77500" lnSpcReduction="20000"/>
          </a:bodyPr>
          <a:lstStyle/>
          <a:p>
            <a:pPr marL="457200" indent="-457200" algn="l">
              <a:spcAft>
                <a:spcPts val="600"/>
              </a:spcAft>
              <a:buFont typeface="Arial" pitchFamily="34" charset="0"/>
              <a:buChar char="•"/>
            </a:pPr>
            <a:r>
              <a:rPr lang="en-US" dirty="0" smtClean="0">
                <a:solidFill>
                  <a:schemeClr val="accent6">
                    <a:lumMod val="50000"/>
                  </a:schemeClr>
                </a:solidFill>
              </a:rPr>
              <a:t>Maintain objectivity/avoid </a:t>
            </a:r>
            <a:r>
              <a:rPr lang="en-US" dirty="0">
                <a:solidFill>
                  <a:schemeClr val="accent6">
                    <a:lumMod val="50000"/>
                  </a:schemeClr>
                </a:solidFill>
              </a:rPr>
              <a:t>conflicts of </a:t>
            </a:r>
            <a:r>
              <a:rPr lang="en-US" dirty="0" smtClean="0">
                <a:solidFill>
                  <a:schemeClr val="accent6">
                    <a:lumMod val="50000"/>
                  </a:schemeClr>
                </a:solidFill>
              </a:rPr>
              <a:t>interest</a:t>
            </a:r>
          </a:p>
          <a:p>
            <a:pPr marL="457200" indent="-457200" algn="l">
              <a:spcAft>
                <a:spcPts val="600"/>
              </a:spcAft>
              <a:buFont typeface="Arial" pitchFamily="34" charset="0"/>
              <a:buChar char="•"/>
            </a:pPr>
            <a:r>
              <a:rPr lang="en-US" dirty="0" smtClean="0">
                <a:solidFill>
                  <a:schemeClr val="accent6">
                    <a:lumMod val="50000"/>
                  </a:schemeClr>
                </a:solidFill>
              </a:rPr>
              <a:t>Report all important findings: positive and negative</a:t>
            </a:r>
          </a:p>
          <a:p>
            <a:pPr marL="457200" indent="-457200" algn="l">
              <a:spcAft>
                <a:spcPts val="600"/>
              </a:spcAft>
              <a:buFont typeface="Arial" pitchFamily="34" charset="0"/>
              <a:buChar char="•"/>
            </a:pPr>
            <a:r>
              <a:rPr lang="en-US" dirty="0" smtClean="0">
                <a:solidFill>
                  <a:schemeClr val="accent6">
                    <a:lumMod val="50000"/>
                  </a:schemeClr>
                </a:solidFill>
              </a:rPr>
              <a:t>Involve and inform stakeholders</a:t>
            </a:r>
          </a:p>
          <a:p>
            <a:pPr marL="457200" indent="-457200" algn="l">
              <a:spcAft>
                <a:spcPts val="600"/>
              </a:spcAft>
              <a:buFont typeface="Arial" pitchFamily="34" charset="0"/>
              <a:buChar char="•"/>
            </a:pPr>
            <a:r>
              <a:rPr lang="en-US" dirty="0" smtClean="0">
                <a:solidFill>
                  <a:schemeClr val="accent6">
                    <a:lumMod val="50000"/>
                  </a:schemeClr>
                </a:solidFill>
              </a:rPr>
              <a:t>Maintain confidentiality and protect human subjects</a:t>
            </a:r>
          </a:p>
          <a:p>
            <a:pPr marL="457200" indent="-457200" algn="l">
              <a:spcAft>
                <a:spcPts val="600"/>
              </a:spcAft>
              <a:buFont typeface="Arial" pitchFamily="34" charset="0"/>
              <a:buChar char="•"/>
            </a:pPr>
            <a:r>
              <a:rPr lang="en-US" dirty="0" smtClean="0">
                <a:solidFill>
                  <a:schemeClr val="accent6">
                    <a:lumMod val="50000"/>
                  </a:schemeClr>
                </a:solidFill>
              </a:rPr>
              <a:t>Minimize respondent burden</a:t>
            </a:r>
          </a:p>
          <a:p>
            <a:pPr marL="457200" indent="-457200" algn="l">
              <a:spcAft>
                <a:spcPts val="600"/>
              </a:spcAft>
              <a:buFont typeface="Arial" pitchFamily="34" charset="0"/>
              <a:buChar char="•"/>
            </a:pPr>
            <a:r>
              <a:rPr lang="en-US" dirty="0" smtClean="0">
                <a:solidFill>
                  <a:schemeClr val="accent6">
                    <a:lumMod val="50000"/>
                  </a:schemeClr>
                </a:solidFill>
              </a:rPr>
              <a:t>Publish openly and acknowledge all participants</a:t>
            </a:r>
            <a:endParaRPr lang="en-US" dirty="0">
              <a:solidFill>
                <a:schemeClr val="accent6">
                  <a:lumMod val="50000"/>
                </a:schemeClr>
              </a:solidFill>
            </a:endParaRPr>
          </a:p>
        </p:txBody>
      </p:sp>
      <p:sp>
        <p:nvSpPr>
          <p:cNvPr id="4" name="AutoShape 2" descr="data:image/jpeg;base64,/9j/4AAQSkZJRgABAQAAAQABAAD/2wBDAAkGBwgHBgkIBwgKCgkLDRYPDQwMDRsUFRAWIB0iIiAdHx8kKDQsJCYxJx8fLT0tMTU3Ojo6Iys/RD84QzQ5Ojf/2wBDAQoKCg0MDRoPDxo3JR8lNzc3Nzc3Nzc3Nzc3Nzc3Nzc3Nzc3Nzc3Nzc3Nzc3Nzc3Nzc3Nzc3Nzc3Nzc3Nzc3Nzf/wAARCADKAPADASIAAhEBAxEB/8QAGwAAAwADAQEAAAAAAAAAAAAAAAECBAUGAwf/xABCEAABBAECAwQGBgYKAwEAAAABAAIDEQQFEgYhMRNBUWEUIjJxgZEHQkNikqEVIzNEcqIkNVJkc4KxssHRU1SDwv/EABoBAQADAQEBAAAAAAAAAAAAAAABBAUDAgb/xAAtEQACAQMDAwIFBAMAAAAAAAAAAQIDBBEFITESMnEzQSIjQlLBE5Gh0VFhgf/aAAwDAQACEQMRAD8A52kUqRS+0MASE6RSEiQqQmQShUhAKkUqQgJpFKqRSAmkUqpFIBUik6RSAVeSK8k6RSAVeSK8k6RSAVIryVUikBNeSK8k6RSAVIpVSVIBJUqpFICaRSqkUgFSFVIpQBITpZuk6Tm6vkjH0+B0r/rHo1g8XHuUSkorLewSbeEYKFvs/hfUMSmhvaTNbckAbUjfNo+u3zbfmAtHS8U6sKqzB5PU4Sg8SQkUnSKXQ8ipFKqRSAmk6TpFIBUilSKQE0ilVIpATSKVUUUUBNIpVRQgJpFKqQgJpFKqRSAmkUqpFICaRSqkUgJpFJopACE6RSgFQujZKx07HPiDgZGNNFzb5gHxq1950XH0/H06EaTHGzEe0Pj7Me0COviT718FAX0n6Lda348mizu9aG5Mez1YT6zfgT8j5LL1SlKVNTT2XJcs5pS6X7nbZsGHmj0XLbHIa3tY4+sKNbh3jn3hclxDwY3J3Ssa7INftGkNyG/E02QfxU77y2+paflZmc9rg5jZpGBsrD7EcYLm2e65D08AqGs5D4MrLjjiMOLGztWOJB30TI0HxHqjn3rEhUlTl1ReGaEoxksSR8l1HRMrB7R4AmgjNPkY0gs8nsPNh9/LzK1tL7pLj4erhr54ZcbMaCGk+pMwd9Ee03n5tXG8QcFlu6WNgHf2+PHbf88Q6fxM/Cti31RP4aqx/so1bRreB8+pFLLzNPyMItM7AY3/ALOaM7o3+5w5fDr5LGpa0ZKSzF5RSaaeGTSKVUtrw9hafnTn9JZQx4Wv2FxkawefMrnWrwox6pnunTlUeImppFLpOJtH0rCY6bSc70iJpANStkHPzaudpRQuKdaPVBipSlTeJE0ilVIpdjwTSKVUikBNIpXSKQEUildIpARSKV0lSAmkUqpFICaRSqkUgJpKlVIpAKkUqpOkBNJtnzsORmVpWR6PmQuDopCLF94PiCLBTpOl5nFTi4vhkxbi8o+qcPfSDpeqOjxs69OzXcuznPqPP3H9D7uRXRZOmwzY7oYwImSTtml2NH6whwcb99L4RJGyRhbI1rmnqHCwVtdD4k1nQNrMHJ9IxG/umUS5oHg13Vv5hYdfTJx3p7r+TQp3cXtPY+m5UPpPEb/SREBtZHCyUFrnNHrOfE8fWs0R1pvOgsvAzNSyI4Mp0eM6DIpwgYSJGMJ5HcTTiAeYoeV9+s4f460jWHsxpycDOPTHySBuP3XdHf6+S2GZor2yDIwZSHwiSSCBwG0SOaRyd1DSTZHRZji4vDRbTTWUeM2m6TrjZ5cCaNspdtlLGhzXkf8AkYeTunXr4FcPr3CMuE5z2sbAL5OsmB3ucecfudy+8unZhyYGazT25UxlJgx4Hcm1B7buY5k+o8X3WPFbY6jlQZuXjTQemY0DWukljaA9gdZ2lvR1Ad1cu5dqNxUovMGeKlKNTuR8bycebFlMWRE6J4F7XCuXiPEeYW1+j7BxpOIZ5Joo5XumZRlaHbRQ5C+i7zX9B05+kvzsXa3FbH23YOaTEQedtrmw+beXiCuZ4RxcfH11r8aVzmTSNdsfRLK5e0OR+QPiFbur2NxRUWsNM40bd0559ivpN07G7dssMEUMjZWfrImBrq7wa6g+a4+l3X0l0ZQQaPaNuu9cPSt6V6UvJwvO9E0ilVIWoUyaRSpCAmkUqQhJNIpUmgIpFKkICaRSpCEE0ilVIpARSKV0ikBNIpXSKQE0ilSKTJIqRSaEGCJImSsLJWNe09Q4WFudD4o1rQtsePP6bhj91ynEkD7j+o+NhalC41renWWJo6QqTh2s+s8P8aaNrkrIXO9Ezx0x8oAOv7h6O+C3uLhsxpcqUOc92RL2ji7u5AADyoL4PLDHM3bKxrx15joVvND4s1vQ9sbJv0hht/d8l/rtH3ZOvwNrHr6bOG9PdfyXqd1GW0tjssnTTBwlmZuZ27ZzjPDIZHnbjsJ5MDenSuZs+a5HgrHdLntxjkzCJ0jS6qt3M1zIul1WTxVp/E/D2dg4G+PU5ICBgzUyQn7t8nfArl+CXPw9SL8+MwOhlY2RrgQ5p51YPMdFmtNPDLSeT1+kXDfiZbXY88kje1Y0xyUeR6kHl081zVLq+P8ANxsvLHYyA/rGkCuq5aluaUvlS8mfed68E0ilVIryWoUxUilcbHSvDImue49GsFk/ALYN0LUdofPjjFjP18uRsI/mIP5LxOcIbyeD0ouXCNZSF0WFwu/I2kZEkwP/AKeK+QfjdtZ+ZW8xOCSRZwXE11zMuv5Ih/8ApVJ6hbx98+DtG2qP2OANDqszF0rUMxu7FwsiRv8AbbGdvzPJfT8HhVuP9tDB5YeKxh/E/e78wtj+gdNHr5MTskjnuy5XS/k4kKpPVfsj+52jZ/cz4oRRI8DSKX1riPhHC1aHfjNZjZTW0yRjaa4eDgO7z7l8w1HTsrTcp2NmwmORvj0cPEHvCv213Cuttn/gr1aMqb34MRJVSKVo4koVUikBNIVUlSASKVUikJFSKVUikAqRSqk6UAik6VUnSEEUnSqkUhJ5SwRzNDZWBwHMeI8we5b7gaXJ1DXduqP9MGLK2KCSdoc8Mq9pceZonla01LM4EhysnXZqlbA30ktFtLnHz6gDksrVIx6FLG+S3Zt9TRuvpF0yCfUoW4kDGZJyGBvZNou6cuXVaxmhZG/ZkT4uO+67My9o/wDBHuK2PGUE+Jq7RO9uTEXgDc3aWmrB6kGlk8E6hMzVZJMsmPHihkO1h5ECue0cvcFnULudCDjD3LVSjGpLMiMPg+SSiYc+b/5Nx2/N5Lv5Vu8TgvaLdjYEJr2pS/Kd+Za38iujlzsoMia3F7GWeQMj7VwcByJJO09wB5X171hz5+pR5sWODA+Rj6c0AtbM1zXFvUksNsI71E7uvPmX4JjQpx4R6Y/D0MTNsuXlPb3sicIGfKMN/O16x4mjace0jx8dkgPtBm+Q8683HnyWtZDqLs5jH5krMhskg3jmxu9jXgFvQtBDmj/tZmnabLhZjBE09hHJINzjzc17WuJ9+9v5qs99zqZH6cwwyGR3athmcWslfGQ00Ls30HmeSxZtdc/lA1sbPSREJXsdJuaWEtcGt5myKHzWVDpr2wY0bntHo873tAFgsO4bfk5es+lY00jnneyxGB2btu3YSWkV09oj3IDDZqGZHmyiSIy4rYonnbGWyt3bgXbe8W08uo81hQxQZ2Dp2bJWW4ZIjkebeJBbmXXTwPRb+DEgxj2jQdwbt7R7y41ZNEnzJWtzuJ9A022z6phxvsksZIHOvv8AVbZQGyy8mDBxZMidzY4IW7nO7gAvj/EOrza3qL8qQFsY9WGP+wz/ALPUrYcVcVu19/YYjJItPifbS8FpnI+sQejfAH3+C56lu6fa9C/UlyzPua3U+lcE0ilVIpaZTJpFKkUgIpPaqpKkJEAilVIQCpFJpoBITQgEnSE0AkJ0ikAltuAXtj12QyPDR6T3uquQWrpZPAWmifXJXZUsp3ZThtY/aNvdzHNZeqP5UfJbtF8b8G94+yGP1D1Htc0TDm033Lx4E7LM1p+K5wex2PIyQNPTkOV+KxuNMFmDq7XY8k3ZmcMkYSJD2f1tu761dOaen69iaTMZ9G0OXt6LRPn5dcj19RgIWRCjUqdkcl6U4x5Z9OGnvlaW52S7IaANoDQyiOe6xz3eYI9y94MHHgadrLJfvL3uLnF3SyTzul8uyuMOJMkms3HxWnuxscEj/M8n/RabKmy82/T8/Nyb6iXIdt/CKCtQ06vLnCOLuYLg+w6hr+j6aD6dqeJCR9V8o3fLqtFlfSJokdjEZmZhHTsYCGn4uoL5rFjww/soY2Hxa0A/NevvVqGlL6pfscpXb9kdblfSLnyWMHSYYh3OyZy4/haP+VpsviviPLsO1MY7T9XFgaz83bitVSKVmGn0I+2fJxlcVH7kZPa5hvOycnKP94nc8fImko4mRCoo2MHg0Af6L0QrUacIdqwcm5S5ZNIpVSKXs84JRSqkUgwTSSukqQYJpFKqRSDBNIpOk6QgSKVUikJwKkUqpOihOCKTpWGkuDWglx6ACyVkPw3QlozJIsUu9lszvXd7mC3H5LxOpCCzJ4JjFyeEjFpNjC9wYxpc89GgWT8F0GBw7l5QBg06dzT9rnO9Gj+DBch/lXSYHCJa0NzdQeGnrBgN9GZ8XAmR3xcqNXU6UexZLEbWb52OFdp74nNbmyxYhd7LJie0Pujbbz8lHBWZKOIJ24EEs4blOALo9vMcuYJFLa/SXhwaINMx9HxY8aKUSGfsjtLvZ5uPVx95Ws+i0Xnt5U45TjyHmsu4u511iXBapUY090ZPG+dINTaMzHkiL5wAXDlfSgQSFri1b7jwtk1Pa5gIGQDz8QtItLS/Sl5K133ogBFK6RS0iqTSKVIUgmkUqQgJpFKkICaRSpCAmktqukICNqW1ehCVICNqKV0ikB50mAqpOkBO1MBVS9cXGkysiOCEW95oeXmobSWWFl7EdmxrWumnhha/2e0f6zv4Wi3O+AW0wtEy8muwwJ3tP2uY70aP8POQ/Jq63TtNw9PZ/RceJkhrfKGAPf5k9V5yOy/TclsuWWxw43bNbCzbzt1BxNk+z5LArahVk2oPCNCFtBLfcxcXhjsmg5+oOjY4gGLCb6Mwk9xfZkd+JbPFxcLSpHYujadjsySwSOd7NtJLbc/m4mx0Wkw4sgRm8aZ05GLkCNsheJmNNucHO5b7PMcugXRYUU82ZNnTQmDfE2GONxBcACSS6uQsnp5KjKTk8t5LCSXBht1DUPQdPz3PDjlTsaMaCMXt9axuceZNeSzMOTIn4lLsrHEG3B9VhkDjRk6muQ6eaysPTYYcXBx3bpPQ6Mbj1sAizXvKepaxpOjjfqWdjY7qqnvG93kB1Kgk4L6Y5Q3M0mNz2guZJQJ9o23kFy/0czZ78/8AoUdNM7g17iGjdfnZ/JdNxVreh6/mY88ek52ecdrmxmWT0aE2ep+uengtfwEA3WHmOKOG8t1MYbDOfQX3L26c4rqawjypRbwmefGOTqGPqcYzYbY7JDXPa4Ebia7uY+S8aW14vcXak2+YGR/2tbS2NM9N+fwUrvvRFJ0qpOlp5KpFIpXtRSZBFIpXSKTIIpFK6RSZBFIpXSKQEUildIpMg86RSukUmQQilVIpARSdJ0nSAldFwg2DtpnOcPSapoP9nvpc+AvSCWTHmZNC7a9hsFcbim6tNwTxk905dEkz6Q0GuSuPGa+V8jY9z3sDHu6gtF8j3d5XHZfFuovPZ6fhYmO0fb5DjK4+YYKA+JK0uZNnaj/WepZWS0/Z7+zj/A2gsOFhXlyseS/K4po77P4j0TSz2WTqEPagUIIP1r/dtbdfFaTL47mdbdK0hwHdLnybR+Btn5kLmYYIoG7II2Rt8GNpXSvU9Mgu95OErqX0o983Vtc1Gxm6tMyM/Y4jRA35j1j81gw4mPA4uiiaHnq883H3k81kUlSu06FKn2xOEqkpcsQHPzXrwOS3VXED96f8eagBLglxGpSOF2Mp/wDuVHVOyPk72nczM4pJOpx3dmfn+aw6WXxIb1GOx1nHf71jUvWmek/P9EXXeiaQqpFLRKxNJ0nSdICaRSqkUgJpFKqRSAmkUqpFICKQqpFICaRSqkUgIpFK6SpMg86TAVUhTkCpOk6TpQCaTpOk0BNJ0nSYCAmk6VAIpCRAc14cFkDUZHf3mQ8v4islo5hYnBjnNzJC0izkSDp94rM1N/BEtWvLM/iN4dqMIA+36/NeNK9dJGoQNIFGbkfmgBTpvpPyRdd6J2opXSKWjkrEbUbVdIpARtTpVSKQE0ltV0ikBG1G1XSKQEUildIpMg86RSukUmQRSVL0pKkyDzpFJ0nSkCpFKqTpATSdKqTpRkE0nSdIpAKk6TpOkAgOY9613CBIyJCOZ9Ikod3tFbMDmPetXwkQ2RxNn9dJ/uKy9T7Ylu15Znaw/dn44Nj9d8+RXpS8NTfu1DGro6b/AIKyaXvTfSfn+jzc9yFSKVUilolYmkUrpFICKRSukUgIpFK6RSAikUrpFICKRSqkUgIpFKqRSAmkUqpKkB5gJ0gJoBUnSYTUAVJ0hAUgKRSYTQkVJ0mmEAgOY960/CjgCSQP2j/9xW5HULRcL/sXf4rv9xWXqfEf+lq15ZsM+jqOLR6S9L8is2lg5v8AWGH/AIn/AAVsB0XvTfSfn8Ii57kTSKVJrQKxNIpNAQkVIpUhATSKVIQE0ilSEBNJUqTKEEUilSSAmkUmhSD/2Q=="/>
          <p:cNvSpPr>
            <a:spLocks noChangeAspect="1" noChangeArrowheads="1"/>
          </p:cNvSpPr>
          <p:nvPr/>
        </p:nvSpPr>
        <p:spPr bwMode="auto">
          <a:xfrm>
            <a:off x="63500" y="-935038"/>
            <a:ext cx="2286000" cy="1924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BDAAkGBwgHBgkIBwgKCgkLDRYPDQwMDRsUFRAWIB0iIiAdHx8kKDQsJCYxJx8fLT0tMTU3Ojo6Iys/RD84QzQ5Ojf/2wBDAQoKCg0MDRoPDxo3JR8lNzc3Nzc3Nzc3Nzc3Nzc3Nzc3Nzc3Nzc3Nzc3Nzc3Nzc3Nzc3Nzc3Nzc3Nzc3Nzc3Nzf/wAARCADKAPADASIAAhEBAxEB/8QAGwAAAwADAQEAAAAAAAAAAAAAAAECBAUGAwf/xABCEAABBAECAwQGBgYKAwEAAAABAAIDEQQFEgYhMRNBUWEUIjJxgZEHQkNikqEVIzNEcqIkNVJkc4KxssHRU1SDwv/EABoBAQADAQEBAAAAAAAAAAAAAAABBAUDAgb/xAAtEQACAQMDAwIFBAMAAAAAAAAAAQIDBBEFITESMnEzQSIjQlLBE5Gh0VFhgf/aAAwDAQACEQMRAD8A52kUqRS+0MASE6RSEiQqQmQShUhAKkUqQgJpFKqRSAmkUqpFIBUik6RSAVeSK8k6RSAVeSK8k6RSAVIryVUikBNeSK8k6RSAVIpVSVIBJUqpFICaRSqkUgFSFVIpQBITpZuk6Tm6vkjH0+B0r/rHo1g8XHuUSkorLewSbeEYKFvs/hfUMSmhvaTNbckAbUjfNo+u3zbfmAtHS8U6sKqzB5PU4Sg8SQkUnSKXQ8ipFKqRSAmk6TpFIBUilSKQE0ilVIpATSKVUUUUBNIpVRQgJpFKqQgJpFKqRSAmkUqpFICaRSqkUgJpFJopACE6RSgFQujZKx07HPiDgZGNNFzb5gHxq1950XH0/H06EaTHGzEe0Pj7Me0COviT718FAX0n6Lda348mizu9aG5Mez1YT6zfgT8j5LL1SlKVNTT2XJcs5pS6X7nbZsGHmj0XLbHIa3tY4+sKNbh3jn3hclxDwY3J3Ssa7INftGkNyG/E02QfxU77y2+paflZmc9rg5jZpGBsrD7EcYLm2e65D08AqGs5D4MrLjjiMOLGztWOJB30TI0HxHqjn3rEhUlTl1ReGaEoxksSR8l1HRMrB7R4AmgjNPkY0gs8nsPNh9/LzK1tL7pLj4erhr54ZcbMaCGk+pMwd9Ee03n5tXG8QcFlu6WNgHf2+PHbf88Q6fxM/Cti31RP4aqx/so1bRreB8+pFLLzNPyMItM7AY3/ALOaM7o3+5w5fDr5LGpa0ZKSzF5RSaaeGTSKVUtrw9hafnTn9JZQx4Wv2FxkawefMrnWrwox6pnunTlUeImppFLpOJtH0rCY6bSc70iJpANStkHPzaudpRQuKdaPVBipSlTeJE0ilVIpdjwTSKVUikBNIpXSKQEUildIpARSKV0lSAmkUqpFICaRSqkUgJpKlVIpAKkUqpOkBNJtnzsORmVpWR6PmQuDopCLF94PiCLBTpOl5nFTi4vhkxbi8o+qcPfSDpeqOjxs69OzXcuznPqPP3H9D7uRXRZOmwzY7oYwImSTtml2NH6whwcb99L4RJGyRhbI1rmnqHCwVtdD4k1nQNrMHJ9IxG/umUS5oHg13Vv5hYdfTJx3p7r+TQp3cXtPY+m5UPpPEb/SREBtZHCyUFrnNHrOfE8fWs0R1pvOgsvAzNSyI4Mp0eM6DIpwgYSJGMJ5HcTTiAeYoeV9+s4f460jWHsxpycDOPTHySBuP3XdHf6+S2GZor2yDIwZSHwiSSCBwG0SOaRyd1DSTZHRZji4vDRbTTWUeM2m6TrjZ5cCaNspdtlLGhzXkf8AkYeTunXr4FcPr3CMuE5z2sbAL5OsmB3ucecfudy+8unZhyYGazT25UxlJgx4Hcm1B7buY5k+o8X3WPFbY6jlQZuXjTQemY0DWukljaA9gdZ2lvR1Ad1cu5dqNxUovMGeKlKNTuR8bycebFlMWRE6J4F7XCuXiPEeYW1+j7BxpOIZ5Joo5XumZRlaHbRQ5C+i7zX9B05+kvzsXa3FbH23YOaTEQedtrmw+beXiCuZ4RxcfH11r8aVzmTSNdsfRLK5e0OR+QPiFbur2NxRUWsNM40bd0559ivpN07G7dssMEUMjZWfrImBrq7wa6g+a4+l3X0l0ZQQaPaNuu9cPSt6V6UvJwvO9E0ilVIWoUyaRSpCAmkUqQhJNIpUmgIpFKkICaRSpCEE0ilVIpARSKV0ikBNIpXSKQE0ilSKTJIqRSaEGCJImSsLJWNe09Q4WFudD4o1rQtsePP6bhj91ynEkD7j+o+NhalC41renWWJo6QqTh2s+s8P8aaNrkrIXO9Ezx0x8oAOv7h6O+C3uLhsxpcqUOc92RL2ji7u5AADyoL4PLDHM3bKxrx15joVvND4s1vQ9sbJv0hht/d8l/rtH3ZOvwNrHr6bOG9PdfyXqd1GW0tjssnTTBwlmZuZ27ZzjPDIZHnbjsJ5MDenSuZs+a5HgrHdLntxjkzCJ0jS6qt3M1zIul1WTxVp/E/D2dg4G+PU5ICBgzUyQn7t8nfArl+CXPw9SL8+MwOhlY2RrgQ5p51YPMdFmtNPDLSeT1+kXDfiZbXY88kje1Y0xyUeR6kHl081zVLq+P8ANxsvLHYyA/rGkCuq5aluaUvlS8mfed68E0ilVIryWoUxUilcbHSvDImue49GsFk/ALYN0LUdofPjjFjP18uRsI/mIP5LxOcIbyeD0ouXCNZSF0WFwu/I2kZEkwP/AKeK+QfjdtZ+ZW8xOCSRZwXE11zMuv5Ih/8ApVJ6hbx98+DtG2qP2OANDqszF0rUMxu7FwsiRv8AbbGdvzPJfT8HhVuP9tDB5YeKxh/E/e78wtj+gdNHr5MTskjnuy5XS/k4kKpPVfsj+52jZ/cz4oRRI8DSKX1riPhHC1aHfjNZjZTW0yRjaa4eDgO7z7l8w1HTsrTcp2NmwmORvj0cPEHvCv213Cuttn/gr1aMqb34MRJVSKVo4koVUikBNIVUlSASKVUikJFSKVUikAqRSqk6UAik6VUnSEEUnSqkUhJ5SwRzNDZWBwHMeI8we5b7gaXJ1DXduqP9MGLK2KCSdoc8Mq9pceZonla01LM4EhysnXZqlbA30ktFtLnHz6gDksrVIx6FLG+S3Zt9TRuvpF0yCfUoW4kDGZJyGBvZNou6cuXVaxmhZG/ZkT4uO+67My9o/wDBHuK2PGUE+Jq7RO9uTEXgDc3aWmrB6kGlk8E6hMzVZJMsmPHihkO1h5ECue0cvcFnULudCDjD3LVSjGpLMiMPg+SSiYc+b/5Nx2/N5Lv5Vu8TgvaLdjYEJr2pS/Kd+Za38iujlzsoMia3F7GWeQMj7VwcByJJO09wB5X171hz5+pR5sWODA+Rj6c0AtbM1zXFvUksNsI71E7uvPmX4JjQpx4R6Y/D0MTNsuXlPb3sicIGfKMN/O16x4mjace0jx8dkgPtBm+Q8683HnyWtZDqLs5jH5krMhskg3jmxu9jXgFvQtBDmj/tZmnabLhZjBE09hHJINzjzc17WuJ9+9v5qs99zqZH6cwwyGR3athmcWslfGQ00Ls30HmeSxZtdc/lA1sbPSREJXsdJuaWEtcGt5myKHzWVDpr2wY0bntHo873tAFgsO4bfk5es+lY00jnneyxGB2btu3YSWkV09oj3IDDZqGZHmyiSIy4rYonnbGWyt3bgXbe8W08uo81hQxQZ2Dp2bJWW4ZIjkebeJBbmXXTwPRb+DEgxj2jQdwbt7R7y41ZNEnzJWtzuJ9A022z6phxvsksZIHOvv8AVbZQGyy8mDBxZMidzY4IW7nO7gAvj/EOrza3qL8qQFsY9WGP+wz/ALPUrYcVcVu19/YYjJItPifbS8FpnI+sQejfAH3+C56lu6fa9C/UlyzPua3U+lcE0ilVIpaZTJpFKkUgIpPaqpKkJEAilVIQCpFJpoBITQgEnSE0AkJ0ikAltuAXtj12QyPDR6T3uquQWrpZPAWmifXJXZUsp3ZThtY/aNvdzHNZeqP5UfJbtF8b8G94+yGP1D1Htc0TDm033Lx4E7LM1p+K5wex2PIyQNPTkOV+KxuNMFmDq7XY8k3ZmcMkYSJD2f1tu761dOaen69iaTMZ9G0OXt6LRPn5dcj19RgIWRCjUqdkcl6U4x5Z9OGnvlaW52S7IaANoDQyiOe6xz3eYI9y94MHHgadrLJfvL3uLnF3SyTzul8uyuMOJMkms3HxWnuxscEj/M8n/RabKmy82/T8/Nyb6iXIdt/CKCtQ06vLnCOLuYLg+w6hr+j6aD6dqeJCR9V8o3fLqtFlfSJokdjEZmZhHTsYCGn4uoL5rFjww/soY2Hxa0A/NevvVqGlL6pfscpXb9kdblfSLnyWMHSYYh3OyZy4/haP+VpsviviPLsO1MY7T9XFgaz83bitVSKVmGn0I+2fJxlcVH7kZPa5hvOycnKP94nc8fImko4mRCoo2MHg0Af6L0QrUacIdqwcm5S5ZNIpVSKXs84JRSqkUgwTSSukqQYJpFKqRSDBNIpOk6QgSKVUikJwKkUqpOihOCKTpWGkuDWglx6ACyVkPw3QlozJIsUu9lszvXd7mC3H5LxOpCCzJ4JjFyeEjFpNjC9wYxpc89GgWT8F0GBw7l5QBg06dzT9rnO9Gj+DBch/lXSYHCJa0NzdQeGnrBgN9GZ8XAmR3xcqNXU6UexZLEbWb52OFdp74nNbmyxYhd7LJie0Pujbbz8lHBWZKOIJ24EEs4blOALo9vMcuYJFLa/SXhwaINMx9HxY8aKUSGfsjtLvZ5uPVx95Ws+i0Xnt5U45TjyHmsu4u511iXBapUY090ZPG+dINTaMzHkiL5wAXDlfSgQSFri1b7jwtk1Pa5gIGQDz8QtItLS/Sl5K133ogBFK6RS0iqTSKVIUgmkUqQgJpFKkICaRSpCAmktqukICNqW1ehCVICNqKV0ikB50mAqpOkBO1MBVS9cXGkysiOCEW95oeXmobSWWFl7EdmxrWumnhha/2e0f6zv4Wi3O+AW0wtEy8muwwJ3tP2uY70aP8POQ/Jq63TtNw9PZ/RceJkhrfKGAPf5k9V5yOy/TclsuWWxw43bNbCzbzt1BxNk+z5LArahVk2oPCNCFtBLfcxcXhjsmg5+oOjY4gGLCb6Mwk9xfZkd+JbPFxcLSpHYujadjsySwSOd7NtJLbc/m4mx0Wkw4sgRm8aZ05GLkCNsheJmNNucHO5b7PMcugXRYUU82ZNnTQmDfE2GONxBcACSS6uQsnp5KjKTk8t5LCSXBht1DUPQdPz3PDjlTsaMaCMXt9axuceZNeSzMOTIn4lLsrHEG3B9VhkDjRk6muQ6eaysPTYYcXBx3bpPQ6Mbj1sAizXvKepaxpOjjfqWdjY7qqnvG93kB1Kgk4L6Y5Q3M0mNz2guZJQJ9o23kFy/0czZ78/8AoUdNM7g17iGjdfnZ/JdNxVreh6/mY88ek52ecdrmxmWT0aE2ep+uengtfwEA3WHmOKOG8t1MYbDOfQX3L26c4rqawjypRbwmefGOTqGPqcYzYbY7JDXPa4Ebia7uY+S8aW14vcXak2+YGR/2tbS2NM9N+fwUrvvRFJ0qpOlp5KpFIpXtRSZBFIpXSKTIIpFK6RSZBFIpXSKQEUildIpMg86RSukUmQQilVIpARSdJ0nSAldFwg2DtpnOcPSapoP9nvpc+AvSCWTHmZNC7a9hsFcbim6tNwTxk905dEkz6Q0GuSuPGa+V8jY9z3sDHu6gtF8j3d5XHZfFuovPZ6fhYmO0fb5DjK4+YYKA+JK0uZNnaj/WepZWS0/Z7+zj/A2gsOFhXlyseS/K4po77P4j0TSz2WTqEPagUIIP1r/dtbdfFaTL47mdbdK0hwHdLnybR+Btn5kLmYYIoG7II2Rt8GNpXSvU9Mgu95OErqX0o983Vtc1Gxm6tMyM/Y4jRA35j1j81gw4mPA4uiiaHnq883H3k81kUlSu06FKn2xOEqkpcsQHPzXrwOS3VXED96f8eagBLglxGpSOF2Mp/wDuVHVOyPk72nczM4pJOpx3dmfn+aw6WXxIb1GOx1nHf71jUvWmek/P9EXXeiaQqpFLRKxNJ0nSdICaRSqkUgJpFKqRSAmkUqpFICKQqpFICaRSqkUgIpFK6SpMg86TAVUhTkCpOk6TpQCaTpOk0BNJ0nSYCAmk6VAIpCRAc14cFkDUZHf3mQ8v4islo5hYnBjnNzJC0izkSDp94rM1N/BEtWvLM/iN4dqMIA+36/NeNK9dJGoQNIFGbkfmgBTpvpPyRdd6J2opXSKWjkrEbUbVdIpARtTpVSKQE0ltV0ikBG1G1XSKQEUildIpMg86RSukUmQRSVL0pKkyDzpFJ0nSkCpFKqTpATSdKqTpRkE0nSdIpAKk6TpOkAgOY9613CBIyJCOZ9Ikod3tFbMDmPetXwkQ2RxNn9dJ/uKy9T7Ylu15Znaw/dn44Nj9d8+RXpS8NTfu1DGro6b/AIKyaXvTfSfn+jzc9yFSKVUilolYmkUrpFICKRSukUgIpFK6RSAikUrpFICKRSqkUgIpFKqRSAmkUqpKkB5gJ0gJoBUnSYTUAVJ0hAUgKRSYTQkVJ0mmEAgOY960/CjgCSQP2j/9xW5HULRcL/sXf4rv9xWXqfEf+lq15ZsM+jqOLR6S9L8is2lg5v8AWGH/AIn/AAVsB0XvTfSfn8Ii57kTSKVJrQKxNIpNAQkVIpUhATSKVIQE0ilSEBNJUqTKEEUilSSAmkUmhSD/2Q=="/>
          <p:cNvSpPr>
            <a:spLocks noChangeAspect="1" noChangeArrowheads="1"/>
          </p:cNvSpPr>
          <p:nvPr/>
        </p:nvSpPr>
        <p:spPr bwMode="auto">
          <a:xfrm>
            <a:off x="215900" y="-782638"/>
            <a:ext cx="2286000" cy="1924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4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48557"/>
            <a:ext cx="5715000" cy="153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87894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86200" y="1066800"/>
            <a:ext cx="5105400" cy="1470025"/>
          </a:xfrm>
        </p:spPr>
        <p:txBody>
          <a:bodyPr/>
          <a:lstStyle/>
          <a:p>
            <a:r>
              <a:rPr lang="en-US" b="1" dirty="0" smtClean="0">
                <a:solidFill>
                  <a:schemeClr val="accent6">
                    <a:lumMod val="50000"/>
                  </a:schemeClr>
                </a:solidFill>
              </a:rPr>
              <a:t>Impact Evaluation</a:t>
            </a:r>
            <a:endParaRPr lang="en-US" b="1" dirty="0">
              <a:solidFill>
                <a:schemeClr val="accent6">
                  <a:lumMod val="50000"/>
                </a:schemeClr>
              </a:solidFill>
            </a:endParaRPr>
          </a:p>
        </p:txBody>
      </p:sp>
      <p:sp>
        <p:nvSpPr>
          <p:cNvPr id="3" name="Subtitle 2"/>
          <p:cNvSpPr>
            <a:spLocks noGrp="1"/>
          </p:cNvSpPr>
          <p:nvPr>
            <p:ph type="subTitle" idx="1"/>
          </p:nvPr>
        </p:nvSpPr>
        <p:spPr>
          <a:xfrm>
            <a:off x="1295400" y="3505200"/>
            <a:ext cx="6400800" cy="2133600"/>
          </a:xfrm>
        </p:spPr>
        <p:txBody>
          <a:bodyPr/>
          <a:lstStyle/>
          <a:p>
            <a:pPr marL="457200" indent="-457200" algn="l">
              <a:spcAft>
                <a:spcPts val="600"/>
              </a:spcAft>
              <a:buFont typeface="Arial" pitchFamily="34" charset="0"/>
              <a:buChar char="•"/>
            </a:pPr>
            <a:r>
              <a:rPr lang="en-US" dirty="0" smtClean="0">
                <a:solidFill>
                  <a:schemeClr val="accent6">
                    <a:lumMod val="50000"/>
                  </a:schemeClr>
                </a:solidFill>
              </a:rPr>
              <a:t>Why do an impact evaluation?</a:t>
            </a:r>
          </a:p>
          <a:p>
            <a:pPr marL="457200" indent="-457200" algn="l">
              <a:spcAft>
                <a:spcPts val="600"/>
              </a:spcAft>
              <a:buFont typeface="Arial" pitchFamily="34" charset="0"/>
              <a:buChar char="•"/>
            </a:pPr>
            <a:r>
              <a:rPr lang="en-US" dirty="0" smtClean="0">
                <a:solidFill>
                  <a:schemeClr val="accent6">
                    <a:lumMod val="50000"/>
                  </a:schemeClr>
                </a:solidFill>
              </a:rPr>
              <a:t>When to do an impact evaluation?</a:t>
            </a:r>
            <a:endParaRPr lang="en-US" dirty="0">
              <a:solidFill>
                <a:schemeClr val="accent6">
                  <a:lumMod val="50000"/>
                </a:schemeClr>
              </a:solidFill>
            </a:endParaRP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38200"/>
            <a:ext cx="3581400" cy="2381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9394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752599"/>
          </a:xfrm>
        </p:spPr>
        <p:txBody>
          <a:bodyPr>
            <a:normAutofit fontScale="90000"/>
          </a:bodyPr>
          <a:lstStyle/>
          <a:p>
            <a:r>
              <a:rPr lang="en-US" b="1" dirty="0">
                <a:solidFill>
                  <a:schemeClr val="accent6">
                    <a:lumMod val="50000"/>
                  </a:schemeClr>
                </a:solidFill>
              </a:rPr>
              <a:t>Developing the </a:t>
            </a:r>
            <a:r>
              <a:rPr lang="en-US" b="1" dirty="0" smtClean="0">
                <a:solidFill>
                  <a:schemeClr val="accent6">
                    <a:lumMod val="50000"/>
                  </a:schemeClr>
                </a:solidFill>
              </a:rPr>
              <a:t>counter-factual:  </a:t>
            </a:r>
            <a:br>
              <a:rPr lang="en-US" b="1" dirty="0" smtClean="0">
                <a:solidFill>
                  <a:schemeClr val="accent6">
                    <a:lumMod val="50000"/>
                  </a:schemeClr>
                </a:solidFill>
              </a:rPr>
            </a:br>
            <a:r>
              <a:rPr lang="en-US" b="1" dirty="0" smtClean="0">
                <a:solidFill>
                  <a:schemeClr val="accent6">
                    <a:lumMod val="50000"/>
                  </a:schemeClr>
                </a:solidFill>
              </a:rPr>
              <a:t>“WITH VS. WITHOUT”</a:t>
            </a:r>
            <a:r>
              <a:rPr lang="en-US" b="1" dirty="0">
                <a:solidFill>
                  <a:schemeClr val="accent6">
                    <a:lumMod val="50000"/>
                  </a:schemeClr>
                </a:solidFill>
              </a:rPr>
              <a:t/>
            </a:r>
            <a:br>
              <a:rPr lang="en-US" b="1" dirty="0">
                <a:solidFill>
                  <a:schemeClr val="accent6">
                    <a:lumMod val="50000"/>
                  </a:schemeClr>
                </a:solidFill>
              </a:rPr>
            </a:br>
            <a:endParaRPr lang="en-US" b="1" dirty="0">
              <a:solidFill>
                <a:schemeClr val="accent6">
                  <a:lumMod val="50000"/>
                </a:schemeClr>
              </a:solidFill>
            </a:endParaRPr>
          </a:p>
        </p:txBody>
      </p:sp>
      <p:sp>
        <p:nvSpPr>
          <p:cNvPr id="3" name="Subtitle 2"/>
          <p:cNvSpPr>
            <a:spLocks noGrp="1"/>
          </p:cNvSpPr>
          <p:nvPr>
            <p:ph type="subTitle" idx="1"/>
          </p:nvPr>
        </p:nvSpPr>
        <p:spPr>
          <a:xfrm>
            <a:off x="1371600" y="2209800"/>
            <a:ext cx="7162800" cy="3276600"/>
          </a:xfrm>
        </p:spPr>
        <p:txBody>
          <a:bodyPr>
            <a:normAutofit/>
          </a:bodyPr>
          <a:lstStyle/>
          <a:p>
            <a:pPr marL="457200" indent="-457200" algn="l">
              <a:spcAft>
                <a:spcPts val="600"/>
              </a:spcAft>
              <a:buFont typeface="Arial" pitchFamily="34" charset="0"/>
              <a:buChar char="•"/>
            </a:pPr>
            <a:r>
              <a:rPr lang="en-US" dirty="0" smtClean="0">
                <a:solidFill>
                  <a:schemeClr val="accent6">
                    <a:lumMod val="50000"/>
                  </a:schemeClr>
                </a:solidFill>
              </a:rPr>
              <a:t>Random assignment: control group</a:t>
            </a:r>
          </a:p>
          <a:p>
            <a:pPr marL="457200" indent="-457200" algn="l">
              <a:spcAft>
                <a:spcPts val="600"/>
              </a:spcAft>
              <a:buFont typeface="Arial" pitchFamily="34" charset="0"/>
              <a:buChar char="•"/>
            </a:pPr>
            <a:r>
              <a:rPr lang="en-US" dirty="0" smtClean="0">
                <a:solidFill>
                  <a:schemeClr val="accent6">
                    <a:lumMod val="50000"/>
                  </a:schemeClr>
                </a:solidFill>
              </a:rPr>
              <a:t>Quasi-experimental: comparison group </a:t>
            </a:r>
            <a:endParaRPr lang="en-US" dirty="0">
              <a:solidFill>
                <a:schemeClr val="accent6">
                  <a:lumMod val="50000"/>
                </a:schemeClr>
              </a:solidFill>
            </a:endParaRPr>
          </a:p>
          <a:p>
            <a:pPr marL="457200" indent="-457200" algn="l">
              <a:spcAft>
                <a:spcPts val="600"/>
              </a:spcAft>
              <a:buFont typeface="Arial" pitchFamily="34" charset="0"/>
              <a:buChar char="•"/>
            </a:pPr>
            <a:r>
              <a:rPr lang="en-US" dirty="0" smtClean="0">
                <a:solidFill>
                  <a:schemeClr val="accent6">
                    <a:lumMod val="50000"/>
                  </a:schemeClr>
                </a:solidFill>
              </a:rPr>
              <a:t>Pre/post </a:t>
            </a:r>
            <a:r>
              <a:rPr lang="en-US" dirty="0">
                <a:solidFill>
                  <a:schemeClr val="accent6">
                    <a:lumMod val="50000"/>
                  </a:schemeClr>
                </a:solidFill>
              </a:rPr>
              <a:t>only</a:t>
            </a:r>
          </a:p>
          <a:p>
            <a:pPr marL="457200" indent="-457200" algn="l">
              <a:spcAft>
                <a:spcPts val="600"/>
              </a:spcAft>
              <a:buFont typeface="Arial" pitchFamily="34" charset="0"/>
              <a:buChar char="•"/>
            </a:pPr>
            <a:r>
              <a:rPr lang="en-US" dirty="0" smtClean="0">
                <a:solidFill>
                  <a:schemeClr val="accent6">
                    <a:lumMod val="50000"/>
                  </a:schemeClr>
                </a:solidFill>
              </a:rPr>
              <a:t>Other</a:t>
            </a:r>
            <a:endParaRPr lang="en-US" dirty="0">
              <a:solidFill>
                <a:schemeClr val="accent6">
                  <a:lumMod val="50000"/>
                </a:schemeClr>
              </a:solidFill>
            </a:endParaRPr>
          </a:p>
          <a:p>
            <a:endParaRPr lang="en-US" dirty="0">
              <a:solidFill>
                <a:schemeClr val="accent6">
                  <a:lumMod val="50000"/>
                </a:schemeClr>
              </a:solidFill>
            </a:endParaRPr>
          </a:p>
        </p:txBody>
      </p:sp>
    </p:spTree>
    <p:extLst>
      <p:ext uri="{BB962C8B-B14F-4D97-AF65-F5344CB8AC3E}">
        <p14:creationId xmlns:p14="http://schemas.microsoft.com/office/powerpoint/2010/main" val="16230701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4029" y="304800"/>
            <a:ext cx="7772400" cy="1470025"/>
          </a:xfrm>
        </p:spPr>
        <p:txBody>
          <a:bodyPr/>
          <a:lstStyle/>
          <a:p>
            <a:r>
              <a:rPr lang="en-US" b="1" dirty="0" smtClean="0">
                <a:solidFill>
                  <a:schemeClr val="accent6">
                    <a:lumMod val="50000"/>
                  </a:schemeClr>
                </a:solidFill>
              </a:rPr>
              <a:t>Random Assignment Design</a:t>
            </a:r>
            <a:endParaRPr lang="en-US" b="1" dirty="0">
              <a:solidFill>
                <a:schemeClr val="accent6">
                  <a:lumMod val="50000"/>
                </a:schemeClr>
              </a:solidFill>
            </a:endParaRPr>
          </a:p>
        </p:txBody>
      </p:sp>
      <p:sp>
        <p:nvSpPr>
          <p:cNvPr id="3" name="Subtitle 2"/>
          <p:cNvSpPr>
            <a:spLocks noGrp="1"/>
          </p:cNvSpPr>
          <p:nvPr>
            <p:ph type="subTitle" idx="1"/>
          </p:nvPr>
        </p:nvSpPr>
        <p:spPr>
          <a:xfrm>
            <a:off x="609600" y="1752600"/>
            <a:ext cx="7162800" cy="3657600"/>
          </a:xfrm>
        </p:spPr>
        <p:txBody>
          <a:bodyPr>
            <a:normAutofit/>
          </a:bodyPr>
          <a:lstStyle/>
          <a:p>
            <a:pPr algn="l"/>
            <a:r>
              <a:rPr lang="en-US" i="1" dirty="0" smtClean="0">
                <a:solidFill>
                  <a:schemeClr val="accent6">
                    <a:lumMod val="50000"/>
                  </a:schemeClr>
                </a:solidFill>
              </a:rPr>
              <a:t>Definition:  </a:t>
            </a:r>
            <a:r>
              <a:rPr lang="en-US" dirty="0" smtClean="0">
                <a:solidFill>
                  <a:schemeClr val="accent6">
                    <a:lumMod val="50000"/>
                  </a:schemeClr>
                </a:solidFill>
              </a:rPr>
              <a:t>Measures a program’s impact by randomly assigning subjects to the program or to a control group </a:t>
            </a:r>
          </a:p>
          <a:p>
            <a:pPr algn="l"/>
            <a:r>
              <a:rPr lang="en-US" dirty="0" smtClean="0">
                <a:solidFill>
                  <a:schemeClr val="accent6">
                    <a:lumMod val="50000"/>
                  </a:schemeClr>
                </a:solidFill>
              </a:rPr>
              <a:t>(“business as usual,” “alternative program,” or “no treatment”)</a:t>
            </a:r>
            <a:endParaRPr lang="en-US" dirty="0">
              <a:solidFill>
                <a:schemeClr val="accent6">
                  <a:lumMod val="50000"/>
                </a:schemeClr>
              </a:solidFill>
            </a:endParaRPr>
          </a:p>
        </p:txBody>
      </p:sp>
      <p:pic>
        <p:nvPicPr>
          <p:cNvPr id="19460" name="Picture 4" descr="http://www.pwcphoto.com/studio/pair-of-di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4114800"/>
            <a:ext cx="2362200" cy="1687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7108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normAutofit fontScale="90000"/>
          </a:bodyPr>
          <a:lstStyle/>
          <a:p>
            <a:r>
              <a:rPr lang="en-US" sz="2800" b="1" dirty="0" smtClean="0">
                <a:solidFill>
                  <a:schemeClr val="accent6">
                    <a:lumMod val="50000"/>
                  </a:schemeClr>
                </a:solidFill>
              </a:rPr>
              <a:t>Example of Alternative to Random Assignment:  Regression Discontinuity Design (</a:t>
            </a:r>
            <a:r>
              <a:rPr lang="en-US" sz="2000" b="1" dirty="0" smtClean="0">
                <a:solidFill>
                  <a:schemeClr val="accent6">
                    <a:lumMod val="50000"/>
                  </a:schemeClr>
                </a:solidFill>
              </a:rPr>
              <a:t>See West, et al, AJPH, 2008</a:t>
            </a:r>
            <a:r>
              <a:rPr lang="en-US" sz="2800" b="1" dirty="0" smtClean="0">
                <a:solidFill>
                  <a:schemeClr val="accent6">
                    <a:lumMod val="50000"/>
                  </a:schemeClr>
                </a:solidFill>
              </a:rPr>
              <a:t>)</a:t>
            </a:r>
            <a:endParaRPr lang="en-US" sz="2800" b="1" dirty="0">
              <a:solidFill>
                <a:schemeClr val="accent6">
                  <a:lumMod val="50000"/>
                </a:schemeClr>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0200" y="1600200"/>
            <a:ext cx="5970254" cy="4525963"/>
          </a:xfrm>
        </p:spPr>
      </p:pic>
    </p:spTree>
    <p:extLst>
      <p:ext uri="{BB962C8B-B14F-4D97-AF65-F5344CB8AC3E}">
        <p14:creationId xmlns:p14="http://schemas.microsoft.com/office/powerpoint/2010/main" val="21840423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33801" y="707572"/>
            <a:ext cx="5105400" cy="1066800"/>
          </a:xfrm>
        </p:spPr>
        <p:txBody>
          <a:bodyPr/>
          <a:lstStyle/>
          <a:p>
            <a:pPr algn="l"/>
            <a:r>
              <a:rPr lang="en-US" b="1" dirty="0" smtClean="0">
                <a:solidFill>
                  <a:schemeClr val="accent6">
                    <a:lumMod val="50000"/>
                  </a:schemeClr>
                </a:solidFill>
              </a:rPr>
              <a:t>Quasi-experimental Design</a:t>
            </a:r>
            <a:endParaRPr lang="en-US" b="1" dirty="0">
              <a:solidFill>
                <a:schemeClr val="accent6">
                  <a:lumMod val="50000"/>
                </a:schemeClr>
              </a:solidFill>
            </a:endParaRPr>
          </a:p>
        </p:txBody>
      </p:sp>
      <p:sp>
        <p:nvSpPr>
          <p:cNvPr id="3" name="Subtitle 2"/>
          <p:cNvSpPr>
            <a:spLocks noGrp="1"/>
          </p:cNvSpPr>
          <p:nvPr>
            <p:ph type="subTitle" idx="1"/>
          </p:nvPr>
        </p:nvSpPr>
        <p:spPr>
          <a:xfrm>
            <a:off x="457200" y="2286000"/>
            <a:ext cx="7717971" cy="3886200"/>
          </a:xfrm>
        </p:spPr>
        <p:txBody>
          <a:bodyPr>
            <a:normAutofit fontScale="92500" lnSpcReduction="20000"/>
          </a:bodyPr>
          <a:lstStyle/>
          <a:p>
            <a:pPr marL="457200" indent="-457200" algn="l">
              <a:spcAft>
                <a:spcPts val="600"/>
              </a:spcAft>
              <a:buFont typeface="Arial" pitchFamily="34" charset="0"/>
              <a:buChar char="•"/>
            </a:pPr>
            <a:r>
              <a:rPr lang="en-US" dirty="0" smtClean="0">
                <a:solidFill>
                  <a:schemeClr val="accent6">
                    <a:lumMod val="50000"/>
                  </a:schemeClr>
                </a:solidFill>
              </a:rPr>
              <a:t>Compare program participants to well-matched non-program group:</a:t>
            </a:r>
          </a:p>
          <a:p>
            <a:pPr marL="914400" lvl="1" indent="-457200" algn="l">
              <a:spcAft>
                <a:spcPts val="600"/>
              </a:spcAft>
              <a:buFont typeface="Arial" pitchFamily="34" charset="0"/>
              <a:buChar char="•"/>
            </a:pPr>
            <a:r>
              <a:rPr lang="en-US" dirty="0" smtClean="0">
                <a:solidFill>
                  <a:schemeClr val="accent6">
                    <a:lumMod val="50000"/>
                  </a:schemeClr>
                </a:solidFill>
              </a:rPr>
              <a:t>Match on pre-intervention measures of outcomes</a:t>
            </a:r>
          </a:p>
          <a:p>
            <a:pPr marL="914400" lvl="1" indent="-457200" algn="l">
              <a:spcAft>
                <a:spcPts val="600"/>
              </a:spcAft>
              <a:buFont typeface="Arial" pitchFamily="34" charset="0"/>
              <a:buChar char="•"/>
            </a:pPr>
            <a:r>
              <a:rPr lang="en-US" dirty="0" smtClean="0">
                <a:solidFill>
                  <a:schemeClr val="accent6">
                    <a:lumMod val="50000"/>
                  </a:schemeClr>
                </a:solidFill>
              </a:rPr>
              <a:t>Match on demographic and other characteristics (can use propensity scores)</a:t>
            </a:r>
          </a:p>
          <a:p>
            <a:pPr marL="914400" lvl="1" indent="-457200" algn="l">
              <a:spcAft>
                <a:spcPts val="600"/>
              </a:spcAft>
              <a:buFont typeface="Arial" pitchFamily="34" charset="0"/>
              <a:buChar char="•"/>
            </a:pPr>
            <a:r>
              <a:rPr lang="en-US" dirty="0" smtClean="0">
                <a:solidFill>
                  <a:schemeClr val="accent6">
                    <a:lumMod val="50000"/>
                  </a:schemeClr>
                </a:solidFill>
              </a:rPr>
              <a:t>Weak design:  compare participants to non-participants!</a:t>
            </a:r>
          </a:p>
          <a:p>
            <a:pPr marL="914400" lvl="1" indent="-457200" algn="l">
              <a:spcAft>
                <a:spcPts val="600"/>
              </a:spcAft>
              <a:buFont typeface="Arial" pitchFamily="34" charset="0"/>
              <a:buChar char="•"/>
            </a:pPr>
            <a:r>
              <a:rPr lang="en-US" dirty="0" smtClean="0">
                <a:solidFill>
                  <a:schemeClr val="accent6">
                    <a:lumMod val="50000"/>
                  </a:schemeClr>
                </a:solidFill>
              </a:rPr>
              <a:t>Choose comparison group prospectively, and don’t change!</a:t>
            </a:r>
          </a:p>
          <a:p>
            <a:pPr marL="914400" lvl="1" indent="-457200" algn="l">
              <a:buFont typeface="Arial" pitchFamily="34" charset="0"/>
              <a:buChar char="•"/>
            </a:pPr>
            <a:endParaRPr lang="en-US" dirty="0" smtClean="0">
              <a:solidFill>
                <a:schemeClr val="accent6">
                  <a:lumMod val="50000"/>
                </a:schemeClr>
              </a:solidFill>
            </a:endParaRPr>
          </a:p>
          <a:p>
            <a:pPr marL="457200" indent="-457200" algn="l">
              <a:buFont typeface="Arial" pitchFamily="34" charset="0"/>
              <a:buChar char="•"/>
            </a:pPr>
            <a:endParaRPr lang="en-US" dirty="0">
              <a:solidFill>
                <a:schemeClr val="accent6">
                  <a:lumMod val="50000"/>
                </a:schemeClr>
              </a:solidFill>
            </a:endParaRPr>
          </a:p>
        </p:txBody>
      </p:sp>
      <p:pic>
        <p:nvPicPr>
          <p:cNvPr id="20482" name="Picture 2" descr="http://news-accounts.com/wp-content/uploads/2011/10/matching-puzzle-pieces-sky.jpg"/>
          <p:cNvPicPr>
            <a:picLocks noChangeAspect="1" noChangeArrowheads="1"/>
          </p:cNvPicPr>
          <p:nvPr/>
        </p:nvPicPr>
        <p:blipFill rotWithShape="1">
          <a:blip r:embed="rId3">
            <a:extLst>
              <a:ext uri="{28A0092B-C50C-407E-A947-70E740481C1C}">
                <a14:useLocalDpi xmlns:a14="http://schemas.microsoft.com/office/drawing/2010/main" val="0"/>
              </a:ext>
            </a:extLst>
          </a:blip>
          <a:srcRect l="10480" t="6024" r="10572" b="7228"/>
          <a:stretch/>
        </p:blipFill>
        <p:spPr bwMode="auto">
          <a:xfrm>
            <a:off x="609600" y="457200"/>
            <a:ext cx="2928257" cy="1567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9097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9855" y="381000"/>
            <a:ext cx="7772400" cy="1470025"/>
          </a:xfrm>
        </p:spPr>
        <p:txBody>
          <a:bodyPr/>
          <a:lstStyle/>
          <a:p>
            <a:r>
              <a:rPr lang="en-US" b="1" dirty="0" smtClean="0">
                <a:solidFill>
                  <a:schemeClr val="accent6">
                    <a:lumMod val="50000"/>
                  </a:schemeClr>
                </a:solidFill>
              </a:rPr>
              <a:t>Examples of Comparison Groups</a:t>
            </a:r>
            <a:endParaRPr lang="en-US" b="1" dirty="0">
              <a:solidFill>
                <a:schemeClr val="accent6">
                  <a:lumMod val="50000"/>
                </a:schemeClr>
              </a:solidFill>
            </a:endParaRPr>
          </a:p>
        </p:txBody>
      </p:sp>
      <p:sp>
        <p:nvSpPr>
          <p:cNvPr id="3" name="Subtitle 2"/>
          <p:cNvSpPr>
            <a:spLocks noGrp="1"/>
          </p:cNvSpPr>
          <p:nvPr>
            <p:ph type="subTitle" idx="1"/>
          </p:nvPr>
        </p:nvSpPr>
        <p:spPr>
          <a:xfrm>
            <a:off x="3276600" y="2275114"/>
            <a:ext cx="4876800" cy="3287486"/>
          </a:xfrm>
        </p:spPr>
        <p:txBody>
          <a:bodyPr>
            <a:normAutofit fontScale="77500" lnSpcReduction="20000"/>
          </a:bodyPr>
          <a:lstStyle/>
          <a:p>
            <a:pPr marL="457200" indent="-457200" algn="l">
              <a:spcAft>
                <a:spcPts val="600"/>
              </a:spcAft>
              <a:buFont typeface="Arial" pitchFamily="34" charset="0"/>
              <a:buChar char="•"/>
            </a:pPr>
            <a:r>
              <a:rPr lang="en-US" dirty="0" smtClean="0">
                <a:solidFill>
                  <a:schemeClr val="accent6">
                    <a:lumMod val="50000"/>
                  </a:schemeClr>
                </a:solidFill>
              </a:rPr>
              <a:t>Similar individuals in same geographic area </a:t>
            </a:r>
          </a:p>
          <a:p>
            <a:pPr marL="457200" indent="-457200" algn="l">
              <a:spcAft>
                <a:spcPts val="600"/>
              </a:spcAft>
              <a:buFont typeface="Arial" pitchFamily="34" charset="0"/>
              <a:buChar char="•"/>
            </a:pPr>
            <a:r>
              <a:rPr lang="en-US" dirty="0" smtClean="0">
                <a:solidFill>
                  <a:schemeClr val="accent6">
                    <a:lumMod val="50000"/>
                  </a:schemeClr>
                </a:solidFill>
              </a:rPr>
              <a:t>Similar individuals in different geographic area</a:t>
            </a:r>
          </a:p>
          <a:p>
            <a:pPr marL="457200" indent="-457200" algn="l">
              <a:spcAft>
                <a:spcPts val="600"/>
              </a:spcAft>
              <a:buFont typeface="Arial" pitchFamily="34" charset="0"/>
              <a:buChar char="•"/>
            </a:pPr>
            <a:r>
              <a:rPr lang="en-US" dirty="0" smtClean="0">
                <a:solidFill>
                  <a:schemeClr val="accent6">
                    <a:lumMod val="50000"/>
                  </a:schemeClr>
                </a:solidFill>
              </a:rPr>
              <a:t>All individuals in one area (or school, provider, etc.) compared to all individuals in a well-matched area (or school, provider)</a:t>
            </a:r>
            <a:endParaRPr lang="en-US" dirty="0">
              <a:solidFill>
                <a:schemeClr val="accent6">
                  <a:lumMod val="50000"/>
                </a:schemeClr>
              </a:solidFill>
            </a:endParaRP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86000"/>
            <a:ext cx="2590801" cy="2234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98608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114300"/>
            <a:ext cx="6248400" cy="2057399"/>
          </a:xfrm>
        </p:spPr>
        <p:txBody>
          <a:bodyPr/>
          <a:lstStyle/>
          <a:p>
            <a:pPr algn="l"/>
            <a:r>
              <a:rPr lang="en-US" b="1" dirty="0" smtClean="0">
                <a:solidFill>
                  <a:schemeClr val="accent6">
                    <a:lumMod val="50000"/>
                  </a:schemeClr>
                </a:solidFill>
              </a:rPr>
              <a:t>Key Steps to Conducting a Program Evaluation</a:t>
            </a:r>
            <a:endParaRPr lang="en-US" b="1" dirty="0">
              <a:solidFill>
                <a:schemeClr val="accent6">
                  <a:lumMod val="50000"/>
                </a:schemeClr>
              </a:solidFill>
            </a:endParaRPr>
          </a:p>
        </p:txBody>
      </p:sp>
      <p:sp>
        <p:nvSpPr>
          <p:cNvPr id="3" name="Subtitle 2"/>
          <p:cNvSpPr>
            <a:spLocks noGrp="1"/>
          </p:cNvSpPr>
          <p:nvPr>
            <p:ph type="subTitle" idx="1"/>
          </p:nvPr>
        </p:nvSpPr>
        <p:spPr>
          <a:xfrm>
            <a:off x="1371600" y="2362200"/>
            <a:ext cx="6400800" cy="3352800"/>
          </a:xfrm>
        </p:spPr>
        <p:txBody>
          <a:bodyPr>
            <a:normAutofit/>
          </a:bodyPr>
          <a:lstStyle/>
          <a:p>
            <a:pPr marL="457200" indent="-457200" algn="l">
              <a:spcAft>
                <a:spcPts val="600"/>
              </a:spcAft>
              <a:buFont typeface="Arial" pitchFamily="34" charset="0"/>
              <a:buChar char="•"/>
            </a:pPr>
            <a:r>
              <a:rPr lang="en-US" dirty="0" smtClean="0">
                <a:solidFill>
                  <a:schemeClr val="accent6">
                    <a:lumMod val="50000"/>
                  </a:schemeClr>
                </a:solidFill>
              </a:rPr>
              <a:t>Stakeholder engagement</a:t>
            </a:r>
          </a:p>
          <a:p>
            <a:pPr marL="457200" indent="-457200" algn="l">
              <a:spcAft>
                <a:spcPts val="600"/>
              </a:spcAft>
              <a:buFont typeface="Arial" pitchFamily="34" charset="0"/>
              <a:buChar char="•"/>
            </a:pPr>
            <a:r>
              <a:rPr lang="en-US" dirty="0" smtClean="0">
                <a:solidFill>
                  <a:schemeClr val="accent6">
                    <a:lumMod val="50000"/>
                  </a:schemeClr>
                </a:solidFill>
              </a:rPr>
              <a:t>Design</a:t>
            </a:r>
          </a:p>
          <a:p>
            <a:pPr marL="457200" indent="-457200" algn="l">
              <a:spcAft>
                <a:spcPts val="600"/>
              </a:spcAft>
              <a:buFont typeface="Arial" pitchFamily="34" charset="0"/>
              <a:buChar char="•"/>
            </a:pPr>
            <a:r>
              <a:rPr lang="en-US" dirty="0" smtClean="0">
                <a:solidFill>
                  <a:schemeClr val="accent6">
                    <a:lumMod val="50000"/>
                  </a:schemeClr>
                </a:solidFill>
              </a:rPr>
              <a:t>Implementation</a:t>
            </a:r>
          </a:p>
          <a:p>
            <a:pPr marL="457200" indent="-457200" algn="l">
              <a:spcAft>
                <a:spcPts val="600"/>
              </a:spcAft>
              <a:buFont typeface="Arial" pitchFamily="34" charset="0"/>
              <a:buChar char="•"/>
            </a:pPr>
            <a:r>
              <a:rPr lang="en-US" dirty="0" smtClean="0">
                <a:solidFill>
                  <a:schemeClr val="accent6">
                    <a:lumMod val="50000"/>
                  </a:schemeClr>
                </a:solidFill>
              </a:rPr>
              <a:t>Dissemination</a:t>
            </a:r>
          </a:p>
          <a:p>
            <a:pPr marL="457200" indent="-457200" algn="l">
              <a:spcAft>
                <a:spcPts val="600"/>
              </a:spcAft>
              <a:buFont typeface="Arial" pitchFamily="34" charset="0"/>
              <a:buChar char="•"/>
            </a:pPr>
            <a:r>
              <a:rPr lang="en-US" dirty="0" smtClean="0">
                <a:solidFill>
                  <a:schemeClr val="accent6">
                    <a:lumMod val="50000"/>
                  </a:schemeClr>
                </a:solidFill>
              </a:rPr>
              <a:t>Program change/improvement</a:t>
            </a:r>
          </a:p>
          <a:p>
            <a:pPr marL="457200" indent="-457200" algn="l">
              <a:buFont typeface="Arial" pitchFamily="34" charset="0"/>
              <a:buChar char="•"/>
            </a:pPr>
            <a:endParaRPr lang="en-US" dirty="0">
              <a:solidFill>
                <a:schemeClr val="accent6">
                  <a:lumMod val="50000"/>
                </a:schemeClr>
              </a:solidFill>
            </a:endParaRPr>
          </a:p>
        </p:txBody>
      </p:sp>
      <p:pic>
        <p:nvPicPr>
          <p:cNvPr id="118786" name="Picture 2" descr="D:\Documents and Settings\EHowell\Local Settings\Temporary Internet Files\Content.IE5\SWY11DMD\MP90040495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257" y="457200"/>
            <a:ext cx="1923214"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645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57400"/>
            <a:ext cx="7772400" cy="685800"/>
          </a:xfrm>
        </p:spPr>
        <p:txBody>
          <a:bodyPr/>
          <a:lstStyle/>
          <a:p>
            <a:r>
              <a:rPr lang="en-US" b="1" dirty="0" smtClean="0">
                <a:solidFill>
                  <a:schemeClr val="accent6">
                    <a:lumMod val="50000"/>
                  </a:schemeClr>
                </a:solidFill>
              </a:rPr>
              <a:t>Pre/Post Design</a:t>
            </a:r>
            <a:endParaRPr lang="en-US" b="1" dirty="0">
              <a:solidFill>
                <a:schemeClr val="accent6">
                  <a:lumMod val="50000"/>
                </a:schemeClr>
              </a:solidFill>
            </a:endParaRPr>
          </a:p>
        </p:txBody>
      </p:sp>
      <p:sp>
        <p:nvSpPr>
          <p:cNvPr id="3" name="Subtitle 2"/>
          <p:cNvSpPr>
            <a:spLocks noGrp="1"/>
          </p:cNvSpPr>
          <p:nvPr>
            <p:ph type="subTitle" idx="1"/>
          </p:nvPr>
        </p:nvSpPr>
        <p:spPr>
          <a:xfrm>
            <a:off x="838200" y="2895600"/>
            <a:ext cx="7391400" cy="2819400"/>
          </a:xfrm>
        </p:spPr>
        <p:txBody>
          <a:bodyPr>
            <a:normAutofit fontScale="77500" lnSpcReduction="20000"/>
          </a:bodyPr>
          <a:lstStyle/>
          <a:p>
            <a:pPr marL="457200" indent="-457200" algn="l">
              <a:spcAft>
                <a:spcPts val="600"/>
              </a:spcAft>
              <a:buFont typeface="Arial" pitchFamily="34" charset="0"/>
              <a:buChar char="•"/>
            </a:pPr>
            <a:r>
              <a:rPr lang="en-US" dirty="0" smtClean="0">
                <a:solidFill>
                  <a:schemeClr val="accent6">
                    <a:lumMod val="50000"/>
                  </a:schemeClr>
                </a:solidFill>
              </a:rPr>
              <a:t>Can be strong design if combined with comparison group design</a:t>
            </a:r>
          </a:p>
          <a:p>
            <a:pPr marL="457200" indent="-457200" algn="l">
              <a:spcAft>
                <a:spcPts val="600"/>
              </a:spcAft>
              <a:buFont typeface="Arial" pitchFamily="34" charset="0"/>
              <a:buChar char="•"/>
            </a:pPr>
            <a:r>
              <a:rPr lang="en-US" dirty="0" smtClean="0">
                <a:solidFill>
                  <a:schemeClr val="accent6">
                    <a:lumMod val="50000"/>
                  </a:schemeClr>
                </a:solidFill>
              </a:rPr>
              <a:t>Otherwise, falls in category of outcome monitoring, not impact evaluation</a:t>
            </a:r>
          </a:p>
          <a:p>
            <a:pPr marL="457200" indent="-457200" algn="l">
              <a:spcAft>
                <a:spcPts val="600"/>
              </a:spcAft>
              <a:buFont typeface="Arial" pitchFamily="34" charset="0"/>
              <a:buChar char="•"/>
            </a:pPr>
            <a:r>
              <a:rPr lang="en-US" dirty="0" smtClean="0">
                <a:solidFill>
                  <a:schemeClr val="accent6">
                    <a:lumMod val="50000"/>
                  </a:schemeClr>
                </a:solidFill>
              </a:rPr>
              <a:t>Advantages:  controls well for client characteristics</a:t>
            </a:r>
          </a:p>
          <a:p>
            <a:pPr marL="457200" indent="-457200" algn="l">
              <a:spcAft>
                <a:spcPts val="600"/>
              </a:spcAft>
              <a:buFont typeface="Arial" pitchFamily="34" charset="0"/>
              <a:buChar char="•"/>
            </a:pPr>
            <a:r>
              <a:rPr lang="en-US" dirty="0" smtClean="0">
                <a:solidFill>
                  <a:schemeClr val="accent6">
                    <a:lumMod val="50000"/>
                  </a:schemeClr>
                </a:solidFill>
              </a:rPr>
              <a:t>Better than no evaluation as long as context is documented and caveats are described</a:t>
            </a:r>
            <a:endParaRPr lang="en-US" dirty="0">
              <a:solidFill>
                <a:schemeClr val="accent6">
                  <a:lumMod val="50000"/>
                </a:schemeClr>
              </a:solidFill>
            </a:endParaRP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52401"/>
            <a:ext cx="6934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33854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905000"/>
          </a:xfrm>
        </p:spPr>
        <p:txBody>
          <a:bodyPr>
            <a:noAutofit/>
          </a:bodyPr>
          <a:lstStyle/>
          <a:p>
            <a:r>
              <a:rPr lang="en-US" sz="3600" b="1" dirty="0" smtClean="0">
                <a:solidFill>
                  <a:schemeClr val="accent6">
                    <a:lumMod val="50000"/>
                  </a:schemeClr>
                </a:solidFill>
              </a:rPr>
              <a:t> </a:t>
            </a:r>
            <a:br>
              <a:rPr lang="en-US" sz="3600" b="1" dirty="0" smtClean="0">
                <a:solidFill>
                  <a:schemeClr val="accent6">
                    <a:lumMod val="50000"/>
                  </a:schemeClr>
                </a:solidFill>
              </a:rPr>
            </a:br>
            <a:r>
              <a:rPr lang="en-US" sz="3600" b="1" dirty="0" smtClean="0">
                <a:solidFill>
                  <a:schemeClr val="accent6">
                    <a:lumMod val="50000"/>
                  </a:schemeClr>
                </a:solidFill>
              </a:rPr>
              <a:t>Misleading conclusions from </a:t>
            </a:r>
            <a:r>
              <a:rPr lang="en-US" sz="3600" b="1" dirty="0">
                <a:solidFill>
                  <a:schemeClr val="accent6">
                    <a:lumMod val="50000"/>
                  </a:schemeClr>
                </a:solidFill>
              </a:rPr>
              <a:t>pre/post comparisons</a:t>
            </a:r>
            <a:r>
              <a:rPr lang="en-US" sz="3600" b="1" dirty="0" smtClean="0">
                <a:solidFill>
                  <a:schemeClr val="accent6">
                    <a:lumMod val="50000"/>
                  </a:schemeClr>
                </a:solidFill>
              </a:rPr>
              <a:t>: </a:t>
            </a:r>
            <a:br>
              <a:rPr lang="en-US" sz="3600" b="1" dirty="0" smtClean="0">
                <a:solidFill>
                  <a:schemeClr val="accent6">
                    <a:lumMod val="50000"/>
                  </a:schemeClr>
                </a:solidFill>
              </a:rPr>
            </a:br>
            <a:r>
              <a:rPr lang="en-US" sz="3600" b="1" dirty="0" smtClean="0">
                <a:solidFill>
                  <a:schemeClr val="accent6">
                    <a:lumMod val="50000"/>
                  </a:schemeClr>
                </a:solidFill>
              </a:rPr>
              <a:t>“</a:t>
            </a:r>
            <a:r>
              <a:rPr lang="en-US" sz="3600" b="1" dirty="0">
                <a:solidFill>
                  <a:schemeClr val="accent6">
                    <a:lumMod val="50000"/>
                  </a:schemeClr>
                </a:solidFill>
              </a:rPr>
              <a:t>Millennium Village” </a:t>
            </a:r>
            <a:r>
              <a:rPr lang="en-US" sz="3600" b="1" dirty="0" smtClean="0">
                <a:solidFill>
                  <a:schemeClr val="accent6">
                    <a:lumMod val="50000"/>
                  </a:schemeClr>
                </a:solidFill>
              </a:rPr>
              <a:t>evaluation</a:t>
            </a:r>
            <a:r>
              <a:rPr lang="en-US" sz="3600" b="1" dirty="0">
                <a:solidFill>
                  <a:schemeClr val="accent6">
                    <a:lumMod val="50000"/>
                  </a:schemeClr>
                </a:solidFill>
              </a:rPr>
              <a:t/>
            </a:r>
            <a:br>
              <a:rPr lang="en-US" sz="3600" b="1" dirty="0">
                <a:solidFill>
                  <a:schemeClr val="accent6">
                    <a:lumMod val="50000"/>
                  </a:schemeClr>
                </a:solidFill>
              </a:rPr>
            </a:br>
            <a:endParaRPr lang="en-US" sz="3600" b="1" dirty="0">
              <a:solidFill>
                <a:schemeClr val="accent6">
                  <a:lumMod val="50000"/>
                </a:schemeClr>
              </a:solidFill>
            </a:endParaRP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856" y="2057400"/>
            <a:ext cx="7451569"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19920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Developing a Comparison Group </a:t>
            </a:r>
            <a:endParaRPr lang="en-US" dirty="0"/>
          </a:p>
        </p:txBody>
      </p:sp>
      <p:pic>
        <p:nvPicPr>
          <p:cNvPr id="1026" name="Picture 2"/>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1048" r="1048"/>
          <a:stretch>
            <a:fillRect/>
          </a:stretch>
        </p:blipFill>
        <p:spPr bwMode="auto">
          <a:xfrm>
            <a:off x="457200" y="606006"/>
            <a:ext cx="8382000" cy="5456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a:spLocks noGrp="1"/>
          </p:cNvSpPr>
          <p:nvPr>
            <p:ph type="body" sz="half" idx="2"/>
          </p:nvPr>
        </p:nvSpPr>
        <p:spPr>
          <a:xfrm>
            <a:off x="381000" y="152400"/>
            <a:ext cx="5486400" cy="500062"/>
          </a:xfrm>
        </p:spPr>
        <p:txBody>
          <a:bodyPr/>
          <a:lstStyle/>
          <a:p>
            <a:r>
              <a:rPr lang="en-US" sz="2800" b="1" dirty="0" smtClean="0">
                <a:solidFill>
                  <a:schemeClr val="accent6">
                    <a:lumMod val="50000"/>
                  </a:schemeClr>
                </a:solidFill>
              </a:rPr>
              <a:t>Steps to Developing Design</a:t>
            </a:r>
            <a:endParaRPr lang="en-US" sz="2800" b="1" dirty="0">
              <a:solidFill>
                <a:schemeClr val="accent6">
                  <a:lumMod val="50000"/>
                </a:schemeClr>
              </a:solidFill>
            </a:endParaRPr>
          </a:p>
        </p:txBody>
      </p:sp>
    </p:spTree>
    <p:extLst>
      <p:ext uri="{BB962C8B-B14F-4D97-AF65-F5344CB8AC3E}">
        <p14:creationId xmlns:p14="http://schemas.microsoft.com/office/powerpoint/2010/main" val="15181059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4419600" cy="1470025"/>
          </a:xfrm>
        </p:spPr>
        <p:txBody>
          <a:bodyPr/>
          <a:lstStyle/>
          <a:p>
            <a:r>
              <a:rPr lang="en-US" b="1" dirty="0" smtClean="0">
                <a:solidFill>
                  <a:schemeClr val="accent6">
                    <a:lumMod val="50000"/>
                  </a:schemeClr>
                </a:solidFill>
              </a:rPr>
              <a:t>How </a:t>
            </a:r>
            <a:r>
              <a:rPr lang="en-US" b="1" dirty="0">
                <a:solidFill>
                  <a:schemeClr val="accent6">
                    <a:lumMod val="50000"/>
                  </a:schemeClr>
                </a:solidFill>
              </a:rPr>
              <a:t>do different </a:t>
            </a:r>
            <a:r>
              <a:rPr lang="en-US" b="1" dirty="0" smtClean="0">
                <a:solidFill>
                  <a:schemeClr val="accent6">
                    <a:lumMod val="50000"/>
                  </a:schemeClr>
                </a:solidFill>
              </a:rPr>
              <a:t/>
            </a:r>
            <a:br>
              <a:rPr lang="en-US" b="1" dirty="0" smtClean="0">
                <a:solidFill>
                  <a:schemeClr val="accent6">
                    <a:lumMod val="50000"/>
                  </a:schemeClr>
                </a:solidFill>
              </a:rPr>
            </a:br>
            <a:r>
              <a:rPr lang="en-US" b="1" dirty="0" smtClean="0">
                <a:solidFill>
                  <a:schemeClr val="accent6">
                    <a:lumMod val="50000"/>
                  </a:schemeClr>
                </a:solidFill>
              </a:rPr>
              <a:t>designs </a:t>
            </a:r>
            <a:r>
              <a:rPr lang="en-US" b="1" dirty="0">
                <a:solidFill>
                  <a:schemeClr val="accent6">
                    <a:lumMod val="50000"/>
                  </a:schemeClr>
                </a:solidFill>
              </a:rPr>
              <a:t>stack-up?</a:t>
            </a:r>
          </a:p>
        </p:txBody>
      </p:sp>
      <p:sp>
        <p:nvSpPr>
          <p:cNvPr id="3" name="Subtitle 2"/>
          <p:cNvSpPr>
            <a:spLocks noGrp="1"/>
          </p:cNvSpPr>
          <p:nvPr>
            <p:ph type="subTitle" idx="1"/>
          </p:nvPr>
        </p:nvSpPr>
        <p:spPr>
          <a:xfrm>
            <a:off x="914400" y="2895600"/>
            <a:ext cx="6400800" cy="1752600"/>
          </a:xfrm>
        </p:spPr>
        <p:txBody>
          <a:bodyPr/>
          <a:lstStyle/>
          <a:p>
            <a:pPr algn="l">
              <a:spcAft>
                <a:spcPts val="600"/>
              </a:spcAft>
            </a:pPr>
            <a:r>
              <a:rPr lang="en-US" dirty="0" err="1">
                <a:solidFill>
                  <a:schemeClr val="accent6">
                    <a:lumMod val="50000"/>
                  </a:schemeClr>
                </a:solidFill>
              </a:rPr>
              <a:t>i</a:t>
            </a:r>
            <a:r>
              <a:rPr lang="en-US" dirty="0">
                <a:solidFill>
                  <a:schemeClr val="accent6">
                    <a:lumMod val="50000"/>
                  </a:schemeClr>
                </a:solidFill>
              </a:rPr>
              <a:t>.	External validity</a:t>
            </a:r>
          </a:p>
          <a:p>
            <a:pPr algn="l">
              <a:spcAft>
                <a:spcPts val="600"/>
              </a:spcAft>
            </a:pPr>
            <a:r>
              <a:rPr lang="en-US" dirty="0">
                <a:solidFill>
                  <a:schemeClr val="accent6">
                    <a:lumMod val="50000"/>
                  </a:schemeClr>
                </a:solidFill>
              </a:rPr>
              <a:t>ii.	Internal validity</a:t>
            </a:r>
          </a:p>
          <a:p>
            <a:pPr algn="l">
              <a:spcAft>
                <a:spcPts val="600"/>
              </a:spcAft>
            </a:pPr>
            <a:r>
              <a:rPr lang="en-US" dirty="0">
                <a:solidFill>
                  <a:schemeClr val="accent6">
                    <a:lumMod val="50000"/>
                  </a:schemeClr>
                </a:solidFill>
              </a:rPr>
              <a:t>iii.	Sources of confounding</a:t>
            </a:r>
          </a:p>
          <a:p>
            <a:endParaRPr lang="en-US" dirty="0">
              <a:solidFill>
                <a:schemeClr val="accent6">
                  <a:lumMod val="50000"/>
                </a:schemeClr>
              </a:solidFill>
            </a:endParaRP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57200"/>
            <a:ext cx="38100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3495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14400"/>
            <a:ext cx="4800600" cy="1470025"/>
          </a:xfrm>
        </p:spPr>
        <p:txBody>
          <a:bodyPr/>
          <a:lstStyle/>
          <a:p>
            <a:pPr algn="l"/>
            <a:r>
              <a:rPr lang="en-US" b="1" dirty="0" smtClean="0">
                <a:solidFill>
                  <a:schemeClr val="accent6">
                    <a:lumMod val="50000"/>
                  </a:schemeClr>
                </a:solidFill>
              </a:rPr>
              <a:t>Sources of Confounding</a:t>
            </a:r>
            <a:endParaRPr lang="en-US" b="1" dirty="0">
              <a:solidFill>
                <a:schemeClr val="accent6">
                  <a:lumMod val="50000"/>
                </a:schemeClr>
              </a:solidFill>
            </a:endParaRPr>
          </a:p>
        </p:txBody>
      </p:sp>
      <p:sp>
        <p:nvSpPr>
          <p:cNvPr id="3" name="Subtitle 2"/>
          <p:cNvSpPr>
            <a:spLocks noGrp="1"/>
          </p:cNvSpPr>
          <p:nvPr>
            <p:ph type="subTitle" idx="1"/>
          </p:nvPr>
        </p:nvSpPr>
        <p:spPr>
          <a:xfrm>
            <a:off x="762000" y="3048000"/>
            <a:ext cx="7086600" cy="2819400"/>
          </a:xfrm>
        </p:spPr>
        <p:txBody>
          <a:bodyPr>
            <a:normAutofit fontScale="92500" lnSpcReduction="10000"/>
          </a:bodyPr>
          <a:lstStyle/>
          <a:p>
            <a:pPr marL="457200" indent="-457200" algn="l">
              <a:spcAft>
                <a:spcPts val="600"/>
              </a:spcAft>
              <a:buFont typeface="Arial" pitchFamily="34" charset="0"/>
              <a:buChar char="•"/>
            </a:pPr>
            <a:r>
              <a:rPr lang="en-US" dirty="0" smtClean="0">
                <a:solidFill>
                  <a:schemeClr val="accent6">
                    <a:lumMod val="50000"/>
                  </a:schemeClr>
                </a:solidFill>
              </a:rPr>
              <a:t>“Selection bias” into study group: e.g. comparing participants to non-participants</a:t>
            </a:r>
          </a:p>
          <a:p>
            <a:pPr marL="457200" indent="-457200" algn="l">
              <a:buFont typeface="Arial" pitchFamily="34" charset="0"/>
              <a:buChar char="•"/>
            </a:pPr>
            <a:r>
              <a:rPr lang="en-US" dirty="0" smtClean="0">
                <a:solidFill>
                  <a:schemeClr val="accent6">
                    <a:lumMod val="50000"/>
                  </a:schemeClr>
                </a:solidFill>
              </a:rPr>
              <a:t>“Omitted variable bias”:  lack of data on key factors affecting outcomes other than the program</a:t>
            </a:r>
          </a:p>
          <a:p>
            <a:pPr marL="457200" indent="-457200" algn="l">
              <a:buFont typeface="Arial" pitchFamily="34" charset="0"/>
              <a:buChar char="•"/>
            </a:pPr>
            <a:endParaRPr lang="en-US" dirty="0">
              <a:solidFill>
                <a:schemeClr val="accent6">
                  <a:lumMod val="50000"/>
                </a:schemeClr>
              </a:solidFill>
            </a:endParaRP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81000"/>
            <a:ext cx="3733800" cy="2154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47886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848600" cy="5562600"/>
          </a:xfrm>
        </p:spPr>
        <p:txBody>
          <a:bodyPr>
            <a:normAutofit/>
          </a:bodyPr>
          <a:lstStyle/>
          <a:p>
            <a:pPr>
              <a:spcBef>
                <a:spcPts val="600"/>
              </a:spcBef>
              <a:spcAft>
                <a:spcPts val="600"/>
              </a:spcAft>
            </a:pPr>
            <a:r>
              <a:rPr lang="en-US" sz="3200" b="1" i="1" dirty="0" smtClean="0">
                <a:solidFill>
                  <a:schemeClr val="accent6">
                    <a:lumMod val="50000"/>
                  </a:schemeClr>
                </a:solidFill>
              </a:rPr>
              <a:t>Efficacy</a:t>
            </a:r>
            <a:r>
              <a:rPr lang="en-US" sz="3200" dirty="0" smtClean="0">
                <a:solidFill>
                  <a:schemeClr val="accent6">
                    <a:lumMod val="50000"/>
                  </a:schemeClr>
                </a:solidFill>
              </a:rPr>
              <a:t>: can </a:t>
            </a:r>
            <a:r>
              <a:rPr lang="en-US" sz="3200" dirty="0">
                <a:solidFill>
                  <a:schemeClr val="accent6">
                    <a:lumMod val="50000"/>
                  </a:schemeClr>
                </a:solidFill>
              </a:rPr>
              <a:t>it </a:t>
            </a:r>
            <a:r>
              <a:rPr lang="en-US" sz="3200" dirty="0" smtClean="0">
                <a:solidFill>
                  <a:schemeClr val="accent6">
                    <a:lumMod val="50000"/>
                  </a:schemeClr>
                </a:solidFill>
              </a:rPr>
              <a:t>work? (Did it work once?)</a:t>
            </a:r>
            <a:br>
              <a:rPr lang="en-US" sz="3200" dirty="0" smtClean="0">
                <a:solidFill>
                  <a:schemeClr val="accent6">
                    <a:lumMod val="50000"/>
                  </a:schemeClr>
                </a:solidFill>
              </a:rPr>
            </a:br>
            <a:r>
              <a:rPr lang="en-US" sz="3200" dirty="0" smtClean="0">
                <a:solidFill>
                  <a:schemeClr val="accent6">
                    <a:lumMod val="50000"/>
                  </a:schemeClr>
                </a:solidFill>
              </a:rPr>
              <a:t/>
            </a:r>
            <a:br>
              <a:rPr lang="en-US" sz="3200" dirty="0" smtClean="0">
                <a:solidFill>
                  <a:schemeClr val="accent6">
                    <a:lumMod val="50000"/>
                  </a:schemeClr>
                </a:solidFill>
              </a:rPr>
            </a:br>
            <a:r>
              <a:rPr lang="en-US" sz="3200" dirty="0">
                <a:solidFill>
                  <a:schemeClr val="accent6">
                    <a:lumMod val="50000"/>
                  </a:schemeClr>
                </a:solidFill>
              </a:rPr>
              <a:t/>
            </a:r>
            <a:br>
              <a:rPr lang="en-US" sz="3200" dirty="0">
                <a:solidFill>
                  <a:schemeClr val="accent6">
                    <a:lumMod val="50000"/>
                  </a:schemeClr>
                </a:solidFill>
              </a:rPr>
            </a:br>
            <a:r>
              <a:rPr lang="en-US" sz="3200" dirty="0" smtClean="0">
                <a:solidFill>
                  <a:schemeClr val="accent6">
                    <a:lumMod val="50000"/>
                  </a:schemeClr>
                </a:solidFill>
              </a:rPr>
              <a:t/>
            </a:r>
            <a:br>
              <a:rPr lang="en-US" sz="3200" dirty="0" smtClean="0">
                <a:solidFill>
                  <a:schemeClr val="accent6">
                    <a:lumMod val="50000"/>
                  </a:schemeClr>
                </a:solidFill>
              </a:rPr>
            </a:br>
            <a:r>
              <a:rPr lang="en-US" sz="3200" dirty="0">
                <a:solidFill>
                  <a:schemeClr val="accent6">
                    <a:lumMod val="50000"/>
                  </a:schemeClr>
                </a:solidFill>
              </a:rPr>
              <a:t/>
            </a:r>
            <a:br>
              <a:rPr lang="en-US" sz="3200" dirty="0">
                <a:solidFill>
                  <a:schemeClr val="accent6">
                    <a:lumMod val="50000"/>
                  </a:schemeClr>
                </a:solidFill>
              </a:rPr>
            </a:br>
            <a:r>
              <a:rPr lang="en-US" sz="3200" dirty="0" smtClean="0">
                <a:solidFill>
                  <a:schemeClr val="accent6">
                    <a:lumMod val="50000"/>
                  </a:schemeClr>
                </a:solidFill>
              </a:rPr>
              <a:t/>
            </a:r>
            <a:br>
              <a:rPr lang="en-US" sz="3200" dirty="0" smtClean="0">
                <a:solidFill>
                  <a:schemeClr val="accent6">
                    <a:lumMod val="50000"/>
                  </a:schemeClr>
                </a:solidFill>
              </a:rPr>
            </a:br>
            <a:r>
              <a:rPr lang="en-US" sz="3200" dirty="0" smtClean="0">
                <a:solidFill>
                  <a:schemeClr val="accent6">
                    <a:lumMod val="50000"/>
                  </a:schemeClr>
                </a:solidFill>
              </a:rPr>
              <a:t/>
            </a:r>
            <a:br>
              <a:rPr lang="en-US" sz="3200" dirty="0" smtClean="0">
                <a:solidFill>
                  <a:schemeClr val="accent6">
                    <a:lumMod val="50000"/>
                  </a:schemeClr>
                </a:solidFill>
              </a:rPr>
            </a:br>
            <a:r>
              <a:rPr lang="en-US" sz="3200" b="1" i="1" dirty="0" smtClean="0">
                <a:solidFill>
                  <a:schemeClr val="accent6">
                    <a:lumMod val="50000"/>
                  </a:schemeClr>
                </a:solidFill>
              </a:rPr>
              <a:t>Effectiveness</a:t>
            </a:r>
            <a:r>
              <a:rPr lang="en-US" sz="3200" dirty="0" smtClean="0">
                <a:solidFill>
                  <a:schemeClr val="accent6">
                    <a:lumMod val="50000"/>
                  </a:schemeClr>
                </a:solidFill>
              </a:rPr>
              <a:t>:  does </a:t>
            </a:r>
            <a:r>
              <a:rPr lang="en-US" sz="3200" dirty="0">
                <a:solidFill>
                  <a:schemeClr val="accent6">
                    <a:lumMod val="50000"/>
                  </a:schemeClr>
                </a:solidFill>
              </a:rPr>
              <a:t>it work</a:t>
            </a:r>
            <a:r>
              <a:rPr lang="en-US" sz="3200" dirty="0" smtClean="0">
                <a:solidFill>
                  <a:schemeClr val="accent6">
                    <a:lumMod val="50000"/>
                  </a:schemeClr>
                </a:solidFill>
              </a:rPr>
              <a:t>? </a:t>
            </a:r>
            <a:br>
              <a:rPr lang="en-US" sz="3200" dirty="0" smtClean="0">
                <a:solidFill>
                  <a:schemeClr val="accent6">
                    <a:lumMod val="50000"/>
                  </a:schemeClr>
                </a:solidFill>
              </a:rPr>
            </a:br>
            <a:r>
              <a:rPr lang="en-US" sz="3200" dirty="0" smtClean="0">
                <a:solidFill>
                  <a:schemeClr val="accent6">
                    <a:lumMod val="50000"/>
                  </a:schemeClr>
                </a:solidFill>
              </a:rPr>
              <a:t>(Will it work elsewhere?)</a:t>
            </a:r>
            <a:endParaRPr lang="en-US" sz="3200" dirty="0">
              <a:solidFill>
                <a:schemeClr val="accent6">
                  <a:lumMod val="50000"/>
                </a:schemeClr>
              </a:solidFill>
            </a:endParaRP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981200"/>
            <a:ext cx="2590800" cy="1934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43890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1371599"/>
          </a:xfrm>
        </p:spPr>
        <p:txBody>
          <a:bodyPr/>
          <a:lstStyle/>
          <a:p>
            <a:pPr algn="l"/>
            <a:r>
              <a:rPr lang="en-US" b="1" dirty="0" smtClean="0">
                <a:solidFill>
                  <a:schemeClr val="accent6">
                    <a:lumMod val="50000"/>
                  </a:schemeClr>
                </a:solidFill>
              </a:rPr>
              <a:t>Random Assignment:  </a:t>
            </a:r>
            <a:br>
              <a:rPr lang="en-US" b="1" dirty="0" smtClean="0">
                <a:solidFill>
                  <a:schemeClr val="accent6">
                    <a:lumMod val="50000"/>
                  </a:schemeClr>
                </a:solidFill>
              </a:rPr>
            </a:br>
            <a:r>
              <a:rPr lang="en-US" b="1" dirty="0" smtClean="0">
                <a:solidFill>
                  <a:schemeClr val="accent6">
                    <a:lumMod val="50000"/>
                  </a:schemeClr>
                </a:solidFill>
              </a:rPr>
              <a:t>Always the Gold Standard?</a:t>
            </a:r>
            <a:endParaRPr lang="en-US" b="1" dirty="0">
              <a:solidFill>
                <a:schemeClr val="accent6">
                  <a:lumMod val="50000"/>
                </a:schemeClr>
              </a:solidFill>
            </a:endParaRPr>
          </a:p>
        </p:txBody>
      </p:sp>
      <p:sp>
        <p:nvSpPr>
          <p:cNvPr id="3" name="Subtitle 2"/>
          <p:cNvSpPr>
            <a:spLocks noGrp="1"/>
          </p:cNvSpPr>
          <p:nvPr>
            <p:ph type="subTitle" idx="1"/>
          </p:nvPr>
        </p:nvSpPr>
        <p:spPr>
          <a:xfrm>
            <a:off x="838200" y="2057400"/>
            <a:ext cx="7086600" cy="3886200"/>
          </a:xfrm>
        </p:spPr>
        <p:txBody>
          <a:bodyPr>
            <a:normAutofit fontScale="85000" lnSpcReduction="20000"/>
          </a:bodyPr>
          <a:lstStyle/>
          <a:p>
            <a:pPr marL="457200" indent="-457200" algn="l">
              <a:spcAft>
                <a:spcPts val="600"/>
              </a:spcAft>
              <a:buFont typeface="Arial" pitchFamily="34" charset="0"/>
              <a:buChar char="•"/>
            </a:pPr>
            <a:r>
              <a:rPr lang="en-US" dirty="0" smtClean="0">
                <a:solidFill>
                  <a:schemeClr val="accent6">
                    <a:lumMod val="50000"/>
                  </a:schemeClr>
                </a:solidFill>
              </a:rPr>
              <a:t>Pros:</a:t>
            </a:r>
          </a:p>
          <a:p>
            <a:pPr marL="914400" lvl="1" indent="-457200" algn="l">
              <a:spcAft>
                <a:spcPts val="600"/>
              </a:spcAft>
              <a:buFont typeface="Arial" pitchFamily="34" charset="0"/>
              <a:buChar char="•"/>
            </a:pPr>
            <a:r>
              <a:rPr lang="en-US" dirty="0">
                <a:solidFill>
                  <a:schemeClr val="accent6">
                    <a:lumMod val="50000"/>
                  </a:schemeClr>
                </a:solidFill>
              </a:rPr>
              <a:t>Measures impact without bias</a:t>
            </a:r>
          </a:p>
          <a:p>
            <a:pPr marL="914400" lvl="1" indent="-457200" algn="l">
              <a:spcAft>
                <a:spcPts val="600"/>
              </a:spcAft>
              <a:buFont typeface="Arial" pitchFamily="34" charset="0"/>
              <a:buChar char="•"/>
            </a:pPr>
            <a:r>
              <a:rPr lang="en-US" dirty="0">
                <a:solidFill>
                  <a:schemeClr val="accent6">
                    <a:lumMod val="50000"/>
                  </a:schemeClr>
                </a:solidFill>
              </a:rPr>
              <a:t>Easy to analyze and interpret results</a:t>
            </a:r>
            <a:endParaRPr lang="en-US" dirty="0" smtClean="0">
              <a:solidFill>
                <a:schemeClr val="accent6">
                  <a:lumMod val="50000"/>
                </a:schemeClr>
              </a:solidFill>
            </a:endParaRPr>
          </a:p>
          <a:p>
            <a:pPr marL="457200" indent="-457200" algn="l">
              <a:spcAft>
                <a:spcPts val="600"/>
              </a:spcAft>
              <a:buFont typeface="Arial" pitchFamily="34" charset="0"/>
              <a:buChar char="•"/>
            </a:pPr>
            <a:r>
              <a:rPr lang="en-US" dirty="0" smtClean="0">
                <a:solidFill>
                  <a:schemeClr val="accent6">
                    <a:lumMod val="50000"/>
                  </a:schemeClr>
                </a:solidFill>
              </a:rPr>
              <a:t>Cons:</a:t>
            </a:r>
          </a:p>
          <a:p>
            <a:pPr marL="914400" lvl="1" indent="-457200" algn="l">
              <a:spcAft>
                <a:spcPts val="600"/>
              </a:spcAft>
              <a:buFont typeface="Arial" pitchFamily="34" charset="0"/>
              <a:buChar char="•"/>
            </a:pPr>
            <a:r>
              <a:rPr lang="en-US" dirty="0" smtClean="0">
                <a:solidFill>
                  <a:schemeClr val="accent6">
                    <a:lumMod val="50000"/>
                  </a:schemeClr>
                </a:solidFill>
              </a:rPr>
              <a:t>High cost</a:t>
            </a:r>
          </a:p>
          <a:p>
            <a:pPr marL="914400" lvl="1" indent="-457200" algn="l">
              <a:spcAft>
                <a:spcPts val="600"/>
              </a:spcAft>
              <a:buFont typeface="Arial" pitchFamily="34" charset="0"/>
              <a:buChar char="•"/>
            </a:pPr>
            <a:r>
              <a:rPr lang="en-US" dirty="0" smtClean="0">
                <a:solidFill>
                  <a:schemeClr val="accent6">
                    <a:lumMod val="50000"/>
                  </a:schemeClr>
                </a:solidFill>
              </a:rPr>
              <a:t>Hard to implement correctly</a:t>
            </a:r>
          </a:p>
          <a:p>
            <a:pPr marL="914400" lvl="1" indent="-457200" algn="l">
              <a:spcAft>
                <a:spcPts val="600"/>
              </a:spcAft>
              <a:buFont typeface="Arial" pitchFamily="34" charset="0"/>
              <a:buChar char="•"/>
            </a:pPr>
            <a:r>
              <a:rPr lang="en-US" dirty="0" smtClean="0">
                <a:solidFill>
                  <a:schemeClr val="accent6">
                    <a:lumMod val="50000"/>
                  </a:schemeClr>
                </a:solidFill>
              </a:rPr>
              <a:t>Small samples</a:t>
            </a:r>
          </a:p>
          <a:p>
            <a:pPr marL="914400" lvl="1" indent="-457200" algn="l">
              <a:spcAft>
                <a:spcPts val="600"/>
              </a:spcAft>
              <a:buFont typeface="Arial" pitchFamily="34" charset="0"/>
              <a:buChar char="•"/>
            </a:pPr>
            <a:r>
              <a:rPr lang="en-US" dirty="0" smtClean="0">
                <a:solidFill>
                  <a:schemeClr val="accent6">
                    <a:lumMod val="50000"/>
                  </a:schemeClr>
                </a:solidFill>
              </a:rPr>
              <a:t>Limited generalizability (external validity)</a:t>
            </a:r>
          </a:p>
          <a:p>
            <a:pPr marL="914400" lvl="1" indent="-457200" algn="l">
              <a:buFont typeface="Arial" pitchFamily="34" charset="0"/>
              <a:buChar char="•"/>
            </a:pPr>
            <a:endParaRPr lang="en-US" dirty="0">
              <a:solidFill>
                <a:schemeClr val="accent6">
                  <a:lumMod val="50000"/>
                </a:schemeClr>
              </a:solidFill>
            </a:endParaRPr>
          </a:p>
          <a:p>
            <a:pPr marL="914400" lvl="1" indent="-457200" algn="l">
              <a:buFont typeface="Arial" pitchFamily="34" charset="0"/>
              <a:buChar char="•"/>
            </a:pPr>
            <a:endParaRPr lang="en-US" dirty="0">
              <a:solidFill>
                <a:schemeClr val="accent6">
                  <a:lumMod val="50000"/>
                </a:schemeClr>
              </a:solidFill>
            </a:endParaRPr>
          </a:p>
        </p:txBody>
      </p:sp>
      <p:pic>
        <p:nvPicPr>
          <p:cNvPr id="266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6852772" y="3004038"/>
            <a:ext cx="1884451" cy="163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00068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5257800" cy="2242457"/>
          </a:xfrm>
        </p:spPr>
        <p:txBody>
          <a:bodyPr/>
          <a:lstStyle/>
          <a:p>
            <a:pPr algn="l"/>
            <a:r>
              <a:rPr lang="en-US" b="1" dirty="0" smtClean="0">
                <a:solidFill>
                  <a:schemeClr val="accent6">
                    <a:lumMod val="50000"/>
                  </a:schemeClr>
                </a:solidFill>
              </a:rPr>
              <a:t>Example:  Nurse Family Partnership Home Visiting</a:t>
            </a:r>
            <a:endParaRPr lang="en-US" b="1" dirty="0">
              <a:solidFill>
                <a:schemeClr val="accent6">
                  <a:lumMod val="50000"/>
                </a:schemeClr>
              </a:solidFill>
            </a:endParaRPr>
          </a:p>
        </p:txBody>
      </p:sp>
      <p:sp>
        <p:nvSpPr>
          <p:cNvPr id="3" name="Subtitle 2"/>
          <p:cNvSpPr>
            <a:spLocks noGrp="1"/>
          </p:cNvSpPr>
          <p:nvPr>
            <p:ph type="subTitle" idx="1"/>
          </p:nvPr>
        </p:nvSpPr>
        <p:spPr>
          <a:xfrm>
            <a:off x="685800" y="3124200"/>
            <a:ext cx="7696200" cy="2895600"/>
          </a:xfrm>
        </p:spPr>
        <p:txBody>
          <a:bodyPr>
            <a:normAutofit fontScale="85000" lnSpcReduction="20000"/>
          </a:bodyPr>
          <a:lstStyle/>
          <a:p>
            <a:pPr marL="457200" indent="-457200" algn="l">
              <a:spcAft>
                <a:spcPts val="600"/>
              </a:spcAft>
              <a:buFont typeface="Arial" pitchFamily="34" charset="0"/>
              <a:buChar char="•"/>
            </a:pPr>
            <a:r>
              <a:rPr lang="en-US" dirty="0" smtClean="0">
                <a:solidFill>
                  <a:schemeClr val="accent6">
                    <a:lumMod val="50000"/>
                  </a:schemeClr>
                </a:solidFill>
              </a:rPr>
              <a:t>Clear positive impacts from randomized trials</a:t>
            </a:r>
          </a:p>
          <a:p>
            <a:pPr marL="457200" indent="-457200" algn="l">
              <a:spcAft>
                <a:spcPts val="600"/>
              </a:spcAft>
              <a:buFont typeface="Arial" pitchFamily="34" charset="0"/>
              <a:buChar char="•"/>
            </a:pPr>
            <a:r>
              <a:rPr lang="en-US" dirty="0" smtClean="0">
                <a:solidFill>
                  <a:schemeClr val="accent6">
                    <a:lumMod val="50000"/>
                  </a:schemeClr>
                </a:solidFill>
              </a:rPr>
              <a:t>Continued controversy concerning which places and populations where these impacts will occur</a:t>
            </a:r>
          </a:p>
          <a:p>
            <a:pPr marL="457200" indent="-457200" algn="l">
              <a:spcAft>
                <a:spcPts val="600"/>
              </a:spcAft>
              <a:buFont typeface="Arial" pitchFamily="34" charset="0"/>
              <a:buChar char="•"/>
            </a:pPr>
            <a:r>
              <a:rPr lang="en-US" dirty="0" smtClean="0">
                <a:solidFill>
                  <a:schemeClr val="accent6">
                    <a:lumMod val="50000"/>
                  </a:schemeClr>
                </a:solidFill>
              </a:rPr>
              <a:t>Carefully controlled nurse home visiting model leads to impacts, but  unclear whether and when impacts occur when model is varied </a:t>
            </a:r>
            <a:br>
              <a:rPr lang="en-US" dirty="0" smtClean="0">
                <a:solidFill>
                  <a:schemeClr val="accent6">
                    <a:lumMod val="50000"/>
                  </a:schemeClr>
                </a:solidFill>
              </a:rPr>
            </a:br>
            <a:r>
              <a:rPr lang="en-US" dirty="0" smtClean="0">
                <a:solidFill>
                  <a:schemeClr val="accent6">
                    <a:lumMod val="50000"/>
                  </a:schemeClr>
                </a:solidFill>
              </a:rPr>
              <a:t>(e.g. lay home visitors)</a:t>
            </a:r>
            <a:endParaRPr lang="en-US" dirty="0">
              <a:solidFill>
                <a:schemeClr val="accent6">
                  <a:lumMod val="50000"/>
                </a:schemeClr>
              </a:solidFill>
            </a:endParaRP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533400"/>
            <a:ext cx="22860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4822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04800"/>
            <a:ext cx="7315200" cy="1470025"/>
          </a:xfrm>
        </p:spPr>
        <p:txBody>
          <a:bodyPr>
            <a:normAutofit/>
          </a:bodyPr>
          <a:lstStyle/>
          <a:p>
            <a:r>
              <a:rPr lang="en-US" b="1" dirty="0" smtClean="0">
                <a:solidFill>
                  <a:schemeClr val="accent6">
                    <a:lumMod val="50000"/>
                  </a:schemeClr>
                </a:solidFill>
              </a:rPr>
              <a:t>Timing</a:t>
            </a:r>
            <a:endParaRPr lang="en-US" b="1" dirty="0">
              <a:solidFill>
                <a:schemeClr val="accent6">
                  <a:lumMod val="50000"/>
                </a:schemeClr>
              </a:solidFill>
            </a:endParaRPr>
          </a:p>
        </p:txBody>
      </p:sp>
      <p:sp>
        <p:nvSpPr>
          <p:cNvPr id="3" name="Subtitle 2"/>
          <p:cNvSpPr>
            <a:spLocks noGrp="1"/>
          </p:cNvSpPr>
          <p:nvPr>
            <p:ph type="subTitle" idx="1"/>
          </p:nvPr>
        </p:nvSpPr>
        <p:spPr>
          <a:xfrm>
            <a:off x="838200" y="1603772"/>
            <a:ext cx="8001000" cy="1977628"/>
          </a:xfrm>
        </p:spPr>
        <p:txBody>
          <a:bodyPr/>
          <a:lstStyle/>
          <a:p>
            <a:pPr marL="457200" indent="-457200" algn="l">
              <a:spcAft>
                <a:spcPts val="600"/>
              </a:spcAft>
              <a:buFont typeface="Arial" pitchFamily="34" charset="0"/>
              <a:buChar char="•"/>
            </a:pPr>
            <a:r>
              <a:rPr lang="en-US" dirty="0">
                <a:solidFill>
                  <a:schemeClr val="accent6">
                    <a:lumMod val="50000"/>
                  </a:schemeClr>
                </a:solidFill>
              </a:rPr>
              <a:t>What is the study </a:t>
            </a:r>
            <a:r>
              <a:rPr lang="en-US" dirty="0" smtClean="0">
                <a:solidFill>
                  <a:schemeClr val="accent6">
                    <a:lumMod val="50000"/>
                  </a:schemeClr>
                </a:solidFill>
              </a:rPr>
              <a:t>period?</a:t>
            </a:r>
          </a:p>
          <a:p>
            <a:pPr marL="457200" indent="-457200" algn="l">
              <a:spcAft>
                <a:spcPts val="600"/>
              </a:spcAft>
              <a:buFont typeface="Arial" pitchFamily="34" charset="0"/>
              <a:buChar char="•"/>
            </a:pPr>
            <a:r>
              <a:rPr lang="en-US" dirty="0">
                <a:solidFill>
                  <a:schemeClr val="accent6">
                    <a:lumMod val="50000"/>
                  </a:schemeClr>
                </a:solidFill>
              </a:rPr>
              <a:t>H</a:t>
            </a:r>
            <a:r>
              <a:rPr lang="en-US" dirty="0" smtClean="0">
                <a:solidFill>
                  <a:schemeClr val="accent6">
                    <a:lumMod val="50000"/>
                  </a:schemeClr>
                </a:solidFill>
              </a:rPr>
              <a:t>ow </a:t>
            </a:r>
            <a:r>
              <a:rPr lang="en-US" dirty="0">
                <a:solidFill>
                  <a:schemeClr val="accent6">
                    <a:lumMod val="50000"/>
                  </a:schemeClr>
                </a:solidFill>
              </a:rPr>
              <a:t>long must you track study and comparison groups?</a:t>
            </a:r>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686" y="3810000"/>
            <a:ext cx="3314700" cy="2140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2386" y="3810000"/>
            <a:ext cx="3314700" cy="2140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143952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1131887"/>
            <a:ext cx="5105400" cy="1470025"/>
          </a:xfrm>
        </p:spPr>
        <p:txBody>
          <a:bodyPr/>
          <a:lstStyle/>
          <a:p>
            <a:r>
              <a:rPr lang="en-US" b="1" dirty="0" smtClean="0">
                <a:solidFill>
                  <a:schemeClr val="accent6">
                    <a:lumMod val="50000"/>
                  </a:schemeClr>
                </a:solidFill>
              </a:rPr>
              <a:t>Number </a:t>
            </a:r>
            <a:r>
              <a:rPr lang="en-US" b="1" dirty="0">
                <a:solidFill>
                  <a:schemeClr val="accent6">
                    <a:lumMod val="50000"/>
                  </a:schemeClr>
                </a:solidFill>
              </a:rPr>
              <a:t>of sites?</a:t>
            </a:r>
          </a:p>
        </p:txBody>
      </p:sp>
      <p:sp>
        <p:nvSpPr>
          <p:cNvPr id="3" name="Subtitle 2"/>
          <p:cNvSpPr>
            <a:spLocks noGrp="1"/>
          </p:cNvSpPr>
          <p:nvPr>
            <p:ph type="subTitle" idx="1"/>
          </p:nvPr>
        </p:nvSpPr>
        <p:spPr>
          <a:xfrm>
            <a:off x="555171" y="3352800"/>
            <a:ext cx="7848600" cy="2362200"/>
          </a:xfrm>
        </p:spPr>
        <p:txBody>
          <a:bodyPr>
            <a:normAutofit lnSpcReduction="10000"/>
          </a:bodyPr>
          <a:lstStyle/>
          <a:p>
            <a:pPr marL="457200" indent="-457200" algn="l">
              <a:spcAft>
                <a:spcPts val="600"/>
              </a:spcAft>
              <a:buFont typeface="Arial" pitchFamily="34" charset="0"/>
              <a:buChar char="•"/>
            </a:pPr>
            <a:r>
              <a:rPr lang="en-US" dirty="0" smtClean="0">
                <a:solidFill>
                  <a:schemeClr val="accent6">
                    <a:lumMod val="50000"/>
                  </a:schemeClr>
                </a:solidFill>
              </a:rPr>
              <a:t>More sites improves generalizability</a:t>
            </a:r>
          </a:p>
          <a:p>
            <a:pPr marL="457200" indent="-457200" algn="l">
              <a:spcAft>
                <a:spcPts val="600"/>
              </a:spcAft>
              <a:buFont typeface="Arial" pitchFamily="34" charset="0"/>
              <a:buChar char="•"/>
            </a:pPr>
            <a:r>
              <a:rPr lang="en-US" dirty="0" smtClean="0">
                <a:solidFill>
                  <a:schemeClr val="accent6">
                    <a:lumMod val="50000"/>
                  </a:schemeClr>
                </a:solidFill>
              </a:rPr>
              <a:t>More sites increases cost substantially</a:t>
            </a:r>
          </a:p>
          <a:p>
            <a:pPr marL="457200" indent="-457200" algn="l">
              <a:spcAft>
                <a:spcPts val="600"/>
              </a:spcAft>
              <a:buFont typeface="Arial" pitchFamily="34" charset="0"/>
              <a:buChar char="•"/>
            </a:pPr>
            <a:r>
              <a:rPr lang="en-US" dirty="0" smtClean="0">
                <a:solidFill>
                  <a:schemeClr val="accent6">
                    <a:lumMod val="50000"/>
                  </a:schemeClr>
                </a:solidFill>
              </a:rPr>
              <a:t>Clustering of data adds to analytic complexity</a:t>
            </a:r>
            <a:endParaRPr lang="en-US" dirty="0">
              <a:solidFill>
                <a:schemeClr val="accent6">
                  <a:lumMod val="50000"/>
                </a:schemeClr>
              </a:solidFill>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762000"/>
            <a:ext cx="22860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47554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lstStyle/>
          <a:p>
            <a:r>
              <a:rPr lang="en-US" b="1" dirty="0" smtClean="0">
                <a:solidFill>
                  <a:schemeClr val="accent6">
                    <a:lumMod val="50000"/>
                  </a:schemeClr>
                </a:solidFill>
              </a:rPr>
              <a:t>Stakeholder Engagement</a:t>
            </a:r>
            <a:endParaRPr lang="en-US" b="1" dirty="0">
              <a:solidFill>
                <a:schemeClr val="accent6">
                  <a:lumMod val="50000"/>
                </a:schemeClr>
              </a:solidFill>
            </a:endParaRPr>
          </a:p>
        </p:txBody>
      </p:sp>
      <p:sp>
        <p:nvSpPr>
          <p:cNvPr id="3" name="Subtitle 2"/>
          <p:cNvSpPr>
            <a:spLocks noGrp="1"/>
          </p:cNvSpPr>
          <p:nvPr>
            <p:ph type="subTitle" idx="1"/>
          </p:nvPr>
        </p:nvSpPr>
        <p:spPr>
          <a:xfrm>
            <a:off x="685800" y="2057400"/>
            <a:ext cx="4648200" cy="3505200"/>
          </a:xfrm>
        </p:spPr>
        <p:txBody>
          <a:bodyPr>
            <a:normAutofit/>
          </a:bodyPr>
          <a:lstStyle/>
          <a:p>
            <a:pPr marL="457200" indent="-457200" algn="l">
              <a:spcAft>
                <a:spcPts val="600"/>
              </a:spcAft>
              <a:buFont typeface="Arial" pitchFamily="34" charset="0"/>
              <a:buChar char="•"/>
            </a:pPr>
            <a:r>
              <a:rPr lang="en-US" dirty="0" smtClean="0">
                <a:solidFill>
                  <a:schemeClr val="accent6">
                    <a:lumMod val="50000"/>
                  </a:schemeClr>
                </a:solidFill>
              </a:rPr>
              <a:t>Program staff</a:t>
            </a:r>
          </a:p>
          <a:p>
            <a:pPr marL="457200" indent="-457200" algn="l">
              <a:spcAft>
                <a:spcPts val="600"/>
              </a:spcAft>
              <a:buFont typeface="Arial" pitchFamily="34" charset="0"/>
              <a:buChar char="•"/>
            </a:pPr>
            <a:r>
              <a:rPr lang="en-US" dirty="0" smtClean="0">
                <a:solidFill>
                  <a:schemeClr val="accent6">
                    <a:lumMod val="50000"/>
                  </a:schemeClr>
                </a:solidFill>
              </a:rPr>
              <a:t>Government</a:t>
            </a:r>
          </a:p>
          <a:p>
            <a:pPr marL="457200" indent="-457200" algn="l">
              <a:spcAft>
                <a:spcPts val="600"/>
              </a:spcAft>
              <a:buFont typeface="Arial" pitchFamily="34" charset="0"/>
              <a:buChar char="•"/>
            </a:pPr>
            <a:r>
              <a:rPr lang="en-US" dirty="0" smtClean="0">
                <a:solidFill>
                  <a:schemeClr val="accent6">
                    <a:lumMod val="50000"/>
                  </a:schemeClr>
                </a:solidFill>
              </a:rPr>
              <a:t>Other funders</a:t>
            </a:r>
          </a:p>
          <a:p>
            <a:pPr marL="457200" indent="-457200" algn="l">
              <a:spcAft>
                <a:spcPts val="600"/>
              </a:spcAft>
              <a:buFont typeface="Arial" pitchFamily="34" charset="0"/>
              <a:buChar char="•"/>
            </a:pPr>
            <a:r>
              <a:rPr lang="en-US" dirty="0" smtClean="0">
                <a:solidFill>
                  <a:schemeClr val="accent6">
                    <a:lumMod val="50000"/>
                  </a:schemeClr>
                </a:solidFill>
              </a:rPr>
              <a:t>Beneficiaries/advocates</a:t>
            </a:r>
          </a:p>
          <a:p>
            <a:pPr marL="457200" indent="-457200" algn="l">
              <a:spcAft>
                <a:spcPts val="600"/>
              </a:spcAft>
              <a:buFont typeface="Arial" pitchFamily="34" charset="0"/>
              <a:buChar char="•"/>
            </a:pPr>
            <a:r>
              <a:rPr lang="en-US" dirty="0" smtClean="0">
                <a:solidFill>
                  <a:schemeClr val="accent6">
                    <a:lumMod val="50000"/>
                  </a:schemeClr>
                </a:solidFill>
              </a:rPr>
              <a:t>Providers</a:t>
            </a:r>
          </a:p>
          <a:p>
            <a:pPr marL="457200" indent="-457200" algn="l">
              <a:buFont typeface="Arial" pitchFamily="34" charset="0"/>
              <a:buChar char="•"/>
            </a:pPr>
            <a:endParaRPr lang="en-US" dirty="0">
              <a:solidFill>
                <a:schemeClr val="accent6">
                  <a:lumMod val="50000"/>
                </a:schemeClr>
              </a:solidFill>
            </a:endParaRPr>
          </a:p>
        </p:txBody>
      </p:sp>
      <p:pic>
        <p:nvPicPr>
          <p:cNvPr id="4" name="Picture 2" descr="D:\Documents and Settings\EHowell\Local Settings\Temporary Internet Files\Content.IE5\S99JNJKI\MP90042212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504" y="1905000"/>
            <a:ext cx="3992410" cy="2104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70654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772400" cy="1470025"/>
          </a:xfrm>
        </p:spPr>
        <p:txBody>
          <a:bodyPr/>
          <a:lstStyle/>
          <a:p>
            <a:r>
              <a:rPr lang="en-US" b="1" dirty="0" smtClean="0">
                <a:solidFill>
                  <a:schemeClr val="accent6">
                    <a:lumMod val="50000"/>
                  </a:schemeClr>
                </a:solidFill>
              </a:rPr>
              <a:t>Statistical </a:t>
            </a:r>
            <a:r>
              <a:rPr lang="en-US" b="1" dirty="0">
                <a:solidFill>
                  <a:schemeClr val="accent6">
                    <a:lumMod val="50000"/>
                  </a:schemeClr>
                </a:solidFill>
              </a:rPr>
              <a:t>power:  how many subjects?</a:t>
            </a:r>
          </a:p>
        </p:txBody>
      </p:sp>
      <p:sp>
        <p:nvSpPr>
          <p:cNvPr id="3" name="Subtitle 2"/>
          <p:cNvSpPr>
            <a:spLocks noGrp="1"/>
          </p:cNvSpPr>
          <p:nvPr>
            <p:ph type="subTitle" idx="1"/>
          </p:nvPr>
        </p:nvSpPr>
        <p:spPr>
          <a:xfrm>
            <a:off x="609600" y="2209800"/>
            <a:ext cx="7620000" cy="3429000"/>
          </a:xfrm>
        </p:spPr>
        <p:txBody>
          <a:bodyPr>
            <a:normAutofit/>
          </a:bodyPr>
          <a:lstStyle/>
          <a:p>
            <a:pPr marL="457200" indent="-457200" algn="l">
              <a:spcAft>
                <a:spcPts val="600"/>
              </a:spcAft>
              <a:buFont typeface="Arial" pitchFamily="34" charset="0"/>
              <a:buChar char="•"/>
            </a:pPr>
            <a:r>
              <a:rPr lang="en-US" dirty="0" smtClean="0">
                <a:solidFill>
                  <a:schemeClr val="accent6">
                    <a:lumMod val="50000"/>
                  </a:schemeClr>
                </a:solidFill>
              </a:rPr>
              <a:t>On-line tools to do power </a:t>
            </a:r>
            <a:br>
              <a:rPr lang="en-US" dirty="0" smtClean="0">
                <a:solidFill>
                  <a:schemeClr val="accent6">
                    <a:lumMod val="50000"/>
                  </a:schemeClr>
                </a:solidFill>
              </a:rPr>
            </a:br>
            <a:r>
              <a:rPr lang="en-US" dirty="0" smtClean="0">
                <a:solidFill>
                  <a:schemeClr val="accent6">
                    <a:lumMod val="50000"/>
                  </a:schemeClr>
                </a:solidFill>
              </a:rPr>
              <a:t>calculations</a:t>
            </a:r>
          </a:p>
          <a:p>
            <a:pPr marL="457200" indent="-457200" algn="l">
              <a:spcAft>
                <a:spcPts val="600"/>
              </a:spcAft>
              <a:buFont typeface="Arial" pitchFamily="34" charset="0"/>
              <a:buChar char="•"/>
            </a:pPr>
            <a:r>
              <a:rPr lang="en-US" dirty="0" smtClean="0">
                <a:solidFill>
                  <a:schemeClr val="accent6">
                    <a:lumMod val="50000"/>
                  </a:schemeClr>
                </a:solidFill>
              </a:rPr>
              <a:t>Requires an estimate of the </a:t>
            </a:r>
            <a:br>
              <a:rPr lang="en-US" dirty="0" smtClean="0">
                <a:solidFill>
                  <a:schemeClr val="accent6">
                    <a:lumMod val="50000"/>
                  </a:schemeClr>
                </a:solidFill>
              </a:rPr>
            </a:br>
            <a:r>
              <a:rPr lang="en-US" dirty="0" smtClean="0">
                <a:solidFill>
                  <a:schemeClr val="accent6">
                    <a:lumMod val="50000"/>
                  </a:schemeClr>
                </a:solidFill>
              </a:rPr>
              <a:t>likely difference between study group and comparison group for key impact measures</a:t>
            </a:r>
          </a:p>
          <a:p>
            <a:pPr algn="l"/>
            <a:endParaRPr lang="en-US" dirty="0">
              <a:solidFill>
                <a:schemeClr val="accent6">
                  <a:lumMod val="50000"/>
                </a:schemeClr>
              </a:solidFill>
            </a:endParaRP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676400"/>
            <a:ext cx="27432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48893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143000"/>
          </a:xfrm>
        </p:spPr>
        <p:txBody>
          <a:bodyPr/>
          <a:lstStyle/>
          <a:p>
            <a:r>
              <a:rPr lang="en-US" b="1" dirty="0" smtClean="0">
                <a:solidFill>
                  <a:schemeClr val="accent6">
                    <a:lumMod val="50000"/>
                  </a:schemeClr>
                </a:solidFill>
              </a:rPr>
              <a:t>Attrition</a:t>
            </a:r>
            <a:endParaRPr lang="en-US" b="1" dirty="0">
              <a:solidFill>
                <a:schemeClr val="accent6">
                  <a:lumMod val="50000"/>
                </a:schemeClr>
              </a:solidFill>
            </a:endParaRPr>
          </a:p>
        </p:txBody>
      </p:sp>
      <p:sp>
        <p:nvSpPr>
          <p:cNvPr id="3" name="Subtitle 2"/>
          <p:cNvSpPr>
            <a:spLocks noGrp="1"/>
          </p:cNvSpPr>
          <p:nvPr>
            <p:ph type="subTitle" idx="1"/>
          </p:nvPr>
        </p:nvSpPr>
        <p:spPr>
          <a:xfrm>
            <a:off x="990600" y="1295400"/>
            <a:ext cx="7010400" cy="2133600"/>
          </a:xfrm>
        </p:spPr>
        <p:txBody>
          <a:bodyPr>
            <a:normAutofit fontScale="85000" lnSpcReduction="20000"/>
          </a:bodyPr>
          <a:lstStyle/>
          <a:p>
            <a:pPr marL="457200" indent="-457200" algn="l">
              <a:spcAft>
                <a:spcPts val="600"/>
              </a:spcAft>
              <a:buFont typeface="Arial" pitchFamily="34" charset="0"/>
              <a:buChar char="•"/>
            </a:pPr>
            <a:r>
              <a:rPr lang="en-US" dirty="0" smtClean="0">
                <a:solidFill>
                  <a:schemeClr val="accent6">
                    <a:lumMod val="50000"/>
                  </a:schemeClr>
                </a:solidFill>
              </a:rPr>
              <a:t>Loss to follow-up: can be serious issue for longitudinal studies</a:t>
            </a:r>
          </a:p>
          <a:p>
            <a:pPr marL="457200" indent="-457200" algn="l">
              <a:spcAft>
                <a:spcPts val="600"/>
              </a:spcAft>
              <a:buFont typeface="Arial" pitchFamily="34" charset="0"/>
              <a:buChar char="•"/>
            </a:pPr>
            <a:r>
              <a:rPr lang="en-US" dirty="0" smtClean="0">
                <a:solidFill>
                  <a:schemeClr val="accent6">
                    <a:lumMod val="50000"/>
                  </a:schemeClr>
                </a:solidFill>
              </a:rPr>
              <a:t>Similar to response rate problem</a:t>
            </a:r>
          </a:p>
          <a:p>
            <a:pPr marL="457200" indent="-457200" algn="l">
              <a:spcAft>
                <a:spcPts val="600"/>
              </a:spcAft>
              <a:buFont typeface="Arial" pitchFamily="34" charset="0"/>
              <a:buChar char="•"/>
            </a:pPr>
            <a:r>
              <a:rPr lang="en-US" dirty="0" smtClean="0">
                <a:solidFill>
                  <a:schemeClr val="accent6">
                    <a:lumMod val="50000"/>
                  </a:schemeClr>
                </a:solidFill>
              </a:rPr>
              <a:t>Special problem if rate is different for study and control/comparison groups</a:t>
            </a:r>
            <a:endParaRPr lang="en-US" dirty="0">
              <a:solidFill>
                <a:schemeClr val="accent6">
                  <a:lumMod val="50000"/>
                </a:schemeClr>
              </a:solidFill>
            </a:endParaRPr>
          </a:p>
        </p:txBody>
      </p:sp>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657600"/>
            <a:ext cx="55626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195676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45719"/>
          </a:xfrm>
        </p:spPr>
        <p:txBody>
          <a:bodyPr>
            <a:normAutofit fontScale="90000"/>
          </a:bodyPr>
          <a:lstStyle/>
          <a:p>
            <a:r>
              <a:rPr lang="en-US" dirty="0" smtClean="0"/>
              <a:t> </a:t>
            </a:r>
            <a:endParaRPr lang="en-US" dirty="0"/>
          </a:p>
        </p:txBody>
      </p:sp>
      <p:pic>
        <p:nvPicPr>
          <p:cNvPr id="1027" name="Picture 3" descr="http://imageserver.ebscohost.com/img/imageqv/actual/n9j/20110201/19073204.jpg?ephost1=dGJyMNLr40Sepq84y9f3OLCmr0qepq5Srqa4SK6WxWX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11750"/>
            <a:ext cx="8067675" cy="5412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09985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lstStyle/>
          <a:p>
            <a:r>
              <a:rPr lang="en-US" b="1" dirty="0" smtClean="0">
                <a:solidFill>
                  <a:schemeClr val="accent6">
                    <a:lumMod val="50000"/>
                  </a:schemeClr>
                </a:solidFill>
              </a:rPr>
              <a:t>Cross-over </a:t>
            </a:r>
            <a:r>
              <a:rPr lang="en-US" b="1" dirty="0">
                <a:solidFill>
                  <a:schemeClr val="accent6">
                    <a:lumMod val="50000"/>
                  </a:schemeClr>
                </a:solidFill>
              </a:rPr>
              <a:t>and </a:t>
            </a:r>
            <a:r>
              <a:rPr lang="en-US" b="1" dirty="0" smtClean="0">
                <a:solidFill>
                  <a:schemeClr val="accent6">
                    <a:lumMod val="50000"/>
                  </a:schemeClr>
                </a:solidFill>
              </a:rPr>
              <a:t>Contamination</a:t>
            </a:r>
            <a:endParaRPr lang="en-US" b="1" dirty="0">
              <a:solidFill>
                <a:schemeClr val="accent6">
                  <a:lumMod val="50000"/>
                </a:schemeClr>
              </a:solidFill>
            </a:endParaRPr>
          </a:p>
        </p:txBody>
      </p:sp>
      <p:sp>
        <p:nvSpPr>
          <p:cNvPr id="3" name="Subtitle 2"/>
          <p:cNvSpPr>
            <a:spLocks noGrp="1"/>
          </p:cNvSpPr>
          <p:nvPr>
            <p:ph type="subTitle" idx="1"/>
          </p:nvPr>
        </p:nvSpPr>
        <p:spPr>
          <a:xfrm>
            <a:off x="990600" y="1676400"/>
            <a:ext cx="7086600" cy="2057400"/>
          </a:xfrm>
        </p:spPr>
        <p:txBody>
          <a:bodyPr>
            <a:normAutofit fontScale="85000" lnSpcReduction="10000"/>
          </a:bodyPr>
          <a:lstStyle/>
          <a:p>
            <a:pPr marL="457200" indent="-457200" algn="l">
              <a:spcAft>
                <a:spcPts val="600"/>
              </a:spcAft>
              <a:buFont typeface="Arial" pitchFamily="34" charset="0"/>
              <a:buChar char="•"/>
            </a:pPr>
            <a:r>
              <a:rPr lang="en-US" dirty="0" smtClean="0">
                <a:solidFill>
                  <a:schemeClr val="accent6">
                    <a:lumMod val="50000"/>
                  </a:schemeClr>
                </a:solidFill>
              </a:rPr>
              <a:t>Control or comparison group may be exposed to program or similar intervention</a:t>
            </a:r>
          </a:p>
          <a:p>
            <a:pPr marL="457200" indent="-457200" algn="l">
              <a:spcAft>
                <a:spcPts val="600"/>
              </a:spcAft>
              <a:buFont typeface="Arial" pitchFamily="34" charset="0"/>
              <a:buChar char="•"/>
            </a:pPr>
            <a:r>
              <a:rPr lang="en-US" dirty="0" smtClean="0">
                <a:solidFill>
                  <a:schemeClr val="accent6">
                    <a:lumMod val="50000"/>
                  </a:schemeClr>
                </a:solidFill>
              </a:rPr>
              <a:t>Can be addressed by comparing geographic areas or schools</a:t>
            </a:r>
          </a:p>
          <a:p>
            <a:pPr marL="457200" indent="-457200" algn="l">
              <a:buFont typeface="Arial" pitchFamily="34" charset="0"/>
              <a:buChar char="•"/>
            </a:pPr>
            <a:endParaRPr lang="en-US" dirty="0">
              <a:solidFill>
                <a:schemeClr val="accent6">
                  <a:lumMod val="50000"/>
                </a:schemeClr>
              </a:solidFill>
            </a:endParaRPr>
          </a:p>
        </p:txBody>
      </p:sp>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733800"/>
            <a:ext cx="58674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09443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743" y="435428"/>
            <a:ext cx="7772400" cy="1904999"/>
          </a:xfrm>
        </p:spPr>
        <p:txBody>
          <a:bodyPr/>
          <a:lstStyle/>
          <a:p>
            <a:r>
              <a:rPr lang="en-US" b="1" dirty="0" smtClean="0">
                <a:solidFill>
                  <a:schemeClr val="accent6">
                    <a:lumMod val="50000"/>
                  </a:schemeClr>
                </a:solidFill>
              </a:rPr>
              <a:t>Cost/feasibility </a:t>
            </a:r>
            <a:r>
              <a:rPr lang="en-US" b="1" dirty="0">
                <a:solidFill>
                  <a:schemeClr val="accent6">
                    <a:lumMod val="50000"/>
                  </a:schemeClr>
                </a:solidFill>
              </a:rPr>
              <a:t>of </a:t>
            </a:r>
            <a:r>
              <a:rPr lang="en-US" b="1" dirty="0" smtClean="0">
                <a:solidFill>
                  <a:schemeClr val="accent6">
                    <a:lumMod val="50000"/>
                  </a:schemeClr>
                </a:solidFill>
              </a:rPr>
              <a:t/>
            </a:r>
            <a:br>
              <a:rPr lang="en-US" b="1" dirty="0" smtClean="0">
                <a:solidFill>
                  <a:schemeClr val="accent6">
                    <a:lumMod val="50000"/>
                  </a:schemeClr>
                </a:solidFill>
              </a:rPr>
            </a:br>
            <a:r>
              <a:rPr lang="en-US" b="1" dirty="0" smtClean="0">
                <a:solidFill>
                  <a:schemeClr val="accent6">
                    <a:lumMod val="50000"/>
                  </a:schemeClr>
                </a:solidFill>
              </a:rPr>
              <a:t>Alternative Designs</a:t>
            </a:r>
            <a:endParaRPr lang="en-US" b="1" dirty="0">
              <a:solidFill>
                <a:schemeClr val="accent6">
                  <a:lumMod val="50000"/>
                </a:schemeClr>
              </a:solidFill>
            </a:endParaRPr>
          </a:p>
        </p:txBody>
      </p:sp>
      <p:sp>
        <p:nvSpPr>
          <p:cNvPr id="3" name="Subtitle 2"/>
          <p:cNvSpPr>
            <a:spLocks noGrp="1"/>
          </p:cNvSpPr>
          <p:nvPr>
            <p:ph type="subTitle" idx="1"/>
          </p:nvPr>
        </p:nvSpPr>
        <p:spPr>
          <a:xfrm>
            <a:off x="685800" y="2438400"/>
            <a:ext cx="7467600" cy="3352800"/>
          </a:xfrm>
        </p:spPr>
        <p:txBody>
          <a:bodyPr>
            <a:normAutofit fontScale="85000" lnSpcReduction="10000"/>
          </a:bodyPr>
          <a:lstStyle/>
          <a:p>
            <a:pPr marL="457200" indent="-457200" algn="l">
              <a:spcAft>
                <a:spcPts val="600"/>
              </a:spcAft>
              <a:buFont typeface="Arial" pitchFamily="34" charset="0"/>
              <a:buChar char="•"/>
            </a:pPr>
            <a:r>
              <a:rPr lang="en-US" dirty="0" smtClean="0">
                <a:solidFill>
                  <a:schemeClr val="accent6">
                    <a:lumMod val="50000"/>
                  </a:schemeClr>
                </a:solidFill>
              </a:rPr>
              <a:t>Larger samples:  higher cost/greater statistical power</a:t>
            </a:r>
          </a:p>
          <a:p>
            <a:pPr marL="457200" indent="-457200" algn="l">
              <a:spcAft>
                <a:spcPts val="600"/>
              </a:spcAft>
              <a:buFont typeface="Arial" pitchFamily="34" charset="0"/>
              <a:buChar char="•"/>
            </a:pPr>
            <a:r>
              <a:rPr lang="en-US" dirty="0" smtClean="0">
                <a:solidFill>
                  <a:schemeClr val="accent6">
                    <a:lumMod val="50000"/>
                  </a:schemeClr>
                </a:solidFill>
              </a:rPr>
              <a:t>More sites:  higher cost/greater generalizability</a:t>
            </a:r>
          </a:p>
          <a:p>
            <a:pPr marL="457200" indent="-457200" algn="l">
              <a:spcAft>
                <a:spcPts val="600"/>
              </a:spcAft>
              <a:buFont typeface="Arial" pitchFamily="34" charset="0"/>
              <a:buChar char="•"/>
            </a:pPr>
            <a:r>
              <a:rPr lang="en-US" dirty="0" smtClean="0">
                <a:solidFill>
                  <a:schemeClr val="accent6">
                    <a:lumMod val="50000"/>
                  </a:schemeClr>
                </a:solidFill>
              </a:rPr>
              <a:t>Random assignment:  higher cost/less bias and more robust results</a:t>
            </a:r>
          </a:p>
          <a:p>
            <a:pPr marL="457200" indent="-457200" algn="l">
              <a:spcAft>
                <a:spcPts val="600"/>
              </a:spcAft>
              <a:buFont typeface="Arial" pitchFamily="34" charset="0"/>
              <a:buChar char="•"/>
            </a:pPr>
            <a:r>
              <a:rPr lang="en-US" dirty="0" smtClean="0">
                <a:solidFill>
                  <a:schemeClr val="accent6">
                    <a:lumMod val="50000"/>
                  </a:schemeClr>
                </a:solidFill>
              </a:rPr>
              <a:t>Longer time period:  higher cost/better able to study longer term effects</a:t>
            </a:r>
          </a:p>
          <a:p>
            <a:pPr marL="457200" indent="-457200" algn="l">
              <a:buFont typeface="Arial" pitchFamily="34" charset="0"/>
              <a:buChar char="•"/>
            </a:pPr>
            <a:endParaRPr lang="en-US" dirty="0">
              <a:solidFill>
                <a:schemeClr val="accent6">
                  <a:lumMod val="50000"/>
                </a:schemeClr>
              </a:solidFill>
            </a:endParaRPr>
          </a:p>
        </p:txBody>
      </p:sp>
      <p:pic>
        <p:nvPicPr>
          <p:cNvPr id="4" name="Picture 2" descr="D:\Documents and Settings\EHowell\Local Settings\Temporary Internet Files\Content.IE5\2QJ4PRG4\MP90044223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33400"/>
            <a:ext cx="150495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D:\Documents and Settings\EHowell\Local Settings\Temporary Internet Files\Content.IE5\03681PAO\MP90038267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0" y="762000"/>
            <a:ext cx="1752600" cy="1251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0069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600199"/>
          </a:xfrm>
        </p:spPr>
        <p:txBody>
          <a:bodyPr/>
          <a:lstStyle/>
          <a:p>
            <a:r>
              <a:rPr lang="en-US" b="1" dirty="0" smtClean="0">
                <a:solidFill>
                  <a:schemeClr val="accent6">
                    <a:lumMod val="50000"/>
                  </a:schemeClr>
                </a:solidFill>
              </a:rPr>
              <a:t>Major Pitfalls </a:t>
            </a:r>
            <a:r>
              <a:rPr lang="en-US" b="1" dirty="0">
                <a:solidFill>
                  <a:schemeClr val="accent6">
                    <a:lumMod val="50000"/>
                  </a:schemeClr>
                </a:solidFill>
              </a:rPr>
              <a:t>of </a:t>
            </a:r>
            <a:r>
              <a:rPr lang="en-US" b="1" dirty="0" smtClean="0">
                <a:solidFill>
                  <a:schemeClr val="accent6">
                    <a:lumMod val="50000"/>
                  </a:schemeClr>
                </a:solidFill>
              </a:rPr>
              <a:t/>
            </a:r>
            <a:br>
              <a:rPr lang="en-US" b="1" dirty="0" smtClean="0">
                <a:solidFill>
                  <a:schemeClr val="accent6">
                    <a:lumMod val="50000"/>
                  </a:schemeClr>
                </a:solidFill>
              </a:rPr>
            </a:br>
            <a:r>
              <a:rPr lang="en-US" b="1" dirty="0" smtClean="0">
                <a:solidFill>
                  <a:schemeClr val="accent6">
                    <a:lumMod val="50000"/>
                  </a:schemeClr>
                </a:solidFill>
              </a:rPr>
              <a:t>Impact Evaluations</a:t>
            </a:r>
            <a:endParaRPr lang="en-US" b="1" dirty="0">
              <a:solidFill>
                <a:schemeClr val="accent6">
                  <a:lumMod val="50000"/>
                </a:schemeClr>
              </a:solidFill>
            </a:endParaRPr>
          </a:p>
        </p:txBody>
      </p:sp>
      <p:sp>
        <p:nvSpPr>
          <p:cNvPr id="3" name="Subtitle 2"/>
          <p:cNvSpPr>
            <a:spLocks noGrp="1"/>
          </p:cNvSpPr>
          <p:nvPr>
            <p:ph type="subTitle" idx="1"/>
          </p:nvPr>
        </p:nvSpPr>
        <p:spPr>
          <a:xfrm>
            <a:off x="566057" y="1828800"/>
            <a:ext cx="7772400" cy="3124200"/>
          </a:xfrm>
        </p:spPr>
        <p:txBody>
          <a:bodyPr>
            <a:normAutofit fontScale="70000" lnSpcReduction="20000"/>
          </a:bodyPr>
          <a:lstStyle/>
          <a:p>
            <a:pPr marL="457200" indent="-457200" algn="l">
              <a:spcAft>
                <a:spcPts val="600"/>
              </a:spcAft>
              <a:buFont typeface="Arial" pitchFamily="34" charset="0"/>
              <a:buChar char="•"/>
            </a:pPr>
            <a:r>
              <a:rPr lang="en-US" dirty="0" smtClean="0">
                <a:solidFill>
                  <a:schemeClr val="accent6">
                    <a:lumMod val="50000"/>
                  </a:schemeClr>
                </a:solidFill>
              </a:rPr>
              <a:t>Lack of attention to feasibility and community/program buy-in</a:t>
            </a:r>
          </a:p>
          <a:p>
            <a:pPr marL="457200" indent="-457200" algn="l">
              <a:spcAft>
                <a:spcPts val="600"/>
              </a:spcAft>
              <a:buFont typeface="Arial" pitchFamily="34" charset="0"/>
              <a:buChar char="•"/>
            </a:pPr>
            <a:r>
              <a:rPr lang="en-US" dirty="0" smtClean="0">
                <a:solidFill>
                  <a:schemeClr val="accent6">
                    <a:lumMod val="50000"/>
                  </a:schemeClr>
                </a:solidFill>
              </a:rPr>
              <a:t>Lack of attention to likely sample sizes and statistical power</a:t>
            </a:r>
          </a:p>
          <a:p>
            <a:pPr marL="457200" indent="-457200" algn="l">
              <a:spcAft>
                <a:spcPts val="600"/>
              </a:spcAft>
              <a:buFont typeface="Arial" pitchFamily="34" charset="0"/>
              <a:buChar char="•"/>
            </a:pPr>
            <a:r>
              <a:rPr lang="en-US" dirty="0" smtClean="0">
                <a:solidFill>
                  <a:schemeClr val="accent6">
                    <a:lumMod val="50000"/>
                  </a:schemeClr>
                </a:solidFill>
              </a:rPr>
              <a:t>Poor implementation of random assignment process</a:t>
            </a:r>
          </a:p>
          <a:p>
            <a:pPr marL="457200" indent="-457200" algn="l">
              <a:spcAft>
                <a:spcPts val="600"/>
              </a:spcAft>
              <a:buFont typeface="Arial" pitchFamily="34" charset="0"/>
              <a:buChar char="•"/>
            </a:pPr>
            <a:r>
              <a:rPr lang="en-US" dirty="0" smtClean="0">
                <a:solidFill>
                  <a:schemeClr val="accent6">
                    <a:lumMod val="50000"/>
                  </a:schemeClr>
                </a:solidFill>
              </a:rPr>
              <a:t>Poor choice of comparison groups (for quasi-experimental designs):  e.g. non-participants</a:t>
            </a:r>
          </a:p>
          <a:p>
            <a:pPr marL="457200" indent="-457200" algn="l">
              <a:spcAft>
                <a:spcPts val="600"/>
              </a:spcAft>
              <a:buFont typeface="Arial" pitchFamily="34" charset="0"/>
              <a:buChar char="•"/>
            </a:pPr>
            <a:r>
              <a:rPr lang="en-US" dirty="0" smtClean="0">
                <a:solidFill>
                  <a:schemeClr val="accent6">
                    <a:lumMod val="50000"/>
                  </a:schemeClr>
                </a:solidFill>
              </a:rPr>
              <a:t>Non-response and attrition</a:t>
            </a:r>
          </a:p>
          <a:p>
            <a:pPr marL="457200" indent="-457200" algn="l">
              <a:spcAft>
                <a:spcPts val="600"/>
              </a:spcAft>
              <a:buFont typeface="Arial" pitchFamily="34" charset="0"/>
              <a:buChar char="•"/>
            </a:pPr>
            <a:r>
              <a:rPr lang="en-US" dirty="0" smtClean="0">
                <a:solidFill>
                  <a:schemeClr val="accent6">
                    <a:lumMod val="50000"/>
                  </a:schemeClr>
                </a:solidFill>
              </a:rPr>
              <a:t>Lack of qualitative data to understand impacts (or lack thereof)</a:t>
            </a:r>
          </a:p>
          <a:p>
            <a:pPr marL="457200" indent="-457200" algn="l">
              <a:buFont typeface="Arial" pitchFamily="34" charset="0"/>
              <a:buChar char="•"/>
            </a:pPr>
            <a:endParaRPr lang="en-US" dirty="0" smtClean="0">
              <a:solidFill>
                <a:schemeClr val="accent6">
                  <a:lumMod val="50000"/>
                </a:schemeClr>
              </a:solidFill>
            </a:endParaRPr>
          </a:p>
          <a:p>
            <a:pPr marL="457200" indent="-457200" algn="l">
              <a:buFont typeface="Arial" pitchFamily="34" charset="0"/>
              <a:buChar char="•"/>
            </a:pPr>
            <a:endParaRPr lang="en-US" dirty="0">
              <a:solidFill>
                <a:schemeClr val="accent6">
                  <a:lumMod val="50000"/>
                </a:schemeClr>
              </a:solidFill>
            </a:endParaRPr>
          </a:p>
        </p:txBody>
      </p:sp>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4724400"/>
            <a:ext cx="3733800" cy="1153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72448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0"/>
            <a:ext cx="7772400" cy="1470025"/>
          </a:xfrm>
        </p:spPr>
        <p:txBody>
          <a:bodyPr/>
          <a:lstStyle/>
          <a:p>
            <a:r>
              <a:rPr lang="en-US" b="1" dirty="0" smtClean="0">
                <a:solidFill>
                  <a:schemeClr val="accent6">
                    <a:lumMod val="50000"/>
                  </a:schemeClr>
                </a:solidFill>
              </a:rPr>
              <a:t>Use Sensitivity Analysis!</a:t>
            </a:r>
            <a:endParaRPr lang="en-US" b="1" dirty="0">
              <a:solidFill>
                <a:schemeClr val="accent6">
                  <a:lumMod val="50000"/>
                </a:schemeClr>
              </a:solidFill>
            </a:endParaRPr>
          </a:p>
        </p:txBody>
      </p:sp>
      <p:sp>
        <p:nvSpPr>
          <p:cNvPr id="3" name="Subtitle 2"/>
          <p:cNvSpPr>
            <a:spLocks noGrp="1"/>
          </p:cNvSpPr>
          <p:nvPr>
            <p:ph type="subTitle" idx="1"/>
          </p:nvPr>
        </p:nvSpPr>
        <p:spPr>
          <a:xfrm>
            <a:off x="914400" y="1524000"/>
            <a:ext cx="7162800" cy="2133600"/>
          </a:xfrm>
        </p:spPr>
        <p:txBody>
          <a:bodyPr>
            <a:normAutofit fontScale="92500" lnSpcReduction="20000"/>
          </a:bodyPr>
          <a:lstStyle/>
          <a:p>
            <a:pPr marL="457200" indent="-457200" algn="l">
              <a:spcAft>
                <a:spcPts val="600"/>
              </a:spcAft>
              <a:buFont typeface="Arial" pitchFamily="34" charset="0"/>
              <a:buChar char="•"/>
            </a:pPr>
            <a:r>
              <a:rPr lang="en-US" dirty="0" smtClean="0">
                <a:solidFill>
                  <a:schemeClr val="accent6">
                    <a:lumMod val="50000"/>
                  </a:schemeClr>
                </a:solidFill>
              </a:rPr>
              <a:t>When comparison group is not ideal, test significance/size of effects with alternative comparison groups.</a:t>
            </a:r>
          </a:p>
          <a:p>
            <a:pPr marL="457200" indent="-457200" algn="l">
              <a:spcAft>
                <a:spcPts val="600"/>
              </a:spcAft>
              <a:buFont typeface="Arial" pitchFamily="34" charset="0"/>
              <a:buChar char="•"/>
            </a:pPr>
            <a:r>
              <a:rPr lang="en-US" dirty="0" smtClean="0">
                <a:solidFill>
                  <a:schemeClr val="accent6">
                    <a:lumMod val="50000"/>
                  </a:schemeClr>
                </a:solidFill>
              </a:rPr>
              <a:t>Make sure pattern of effects is similar for different outcomes</a:t>
            </a:r>
            <a:r>
              <a:rPr lang="en-US" dirty="0" smtClean="0"/>
              <a:t>.</a:t>
            </a:r>
            <a:endParaRPr lang="en-US" dirty="0"/>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886200"/>
            <a:ext cx="5181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038940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44542"/>
            <a:ext cx="8153400" cy="990599"/>
          </a:xfrm>
        </p:spPr>
        <p:txBody>
          <a:bodyPr/>
          <a:lstStyle/>
          <a:p>
            <a:r>
              <a:rPr lang="en-US" b="1" dirty="0" smtClean="0">
                <a:solidFill>
                  <a:schemeClr val="accent6">
                    <a:lumMod val="50000"/>
                  </a:schemeClr>
                </a:solidFill>
              </a:rPr>
              <a:t>Conclusions:  Be Smart!</a:t>
            </a:r>
            <a:endParaRPr lang="en-US" b="1" dirty="0">
              <a:solidFill>
                <a:schemeClr val="accent6">
                  <a:lumMod val="50000"/>
                </a:schemeClr>
              </a:solidFill>
            </a:endParaRPr>
          </a:p>
        </p:txBody>
      </p:sp>
      <p:sp>
        <p:nvSpPr>
          <p:cNvPr id="3" name="Subtitle 2"/>
          <p:cNvSpPr>
            <a:spLocks noGrp="1"/>
          </p:cNvSpPr>
          <p:nvPr>
            <p:ph type="subTitle" idx="1"/>
          </p:nvPr>
        </p:nvSpPr>
        <p:spPr>
          <a:xfrm>
            <a:off x="1066800" y="2819400"/>
            <a:ext cx="6934200" cy="3352800"/>
          </a:xfrm>
        </p:spPr>
        <p:txBody>
          <a:bodyPr/>
          <a:lstStyle/>
          <a:p>
            <a:pPr marL="457200" indent="-457200" algn="l">
              <a:spcAft>
                <a:spcPts val="600"/>
              </a:spcAft>
              <a:buFont typeface="Arial" pitchFamily="34" charset="0"/>
              <a:buChar char="•"/>
            </a:pPr>
            <a:r>
              <a:rPr lang="en-US" sz="2400" dirty="0" smtClean="0">
                <a:solidFill>
                  <a:schemeClr val="accent6">
                    <a:lumMod val="50000"/>
                  </a:schemeClr>
                </a:solidFill>
              </a:rPr>
              <a:t>Know your audience</a:t>
            </a:r>
          </a:p>
          <a:p>
            <a:pPr marL="457200" indent="-457200" algn="l">
              <a:spcAft>
                <a:spcPts val="600"/>
              </a:spcAft>
              <a:buFont typeface="Arial" pitchFamily="34" charset="0"/>
              <a:buChar char="•"/>
            </a:pPr>
            <a:r>
              <a:rPr lang="en-US" sz="2400" dirty="0" smtClean="0">
                <a:solidFill>
                  <a:schemeClr val="accent6">
                    <a:lumMod val="50000"/>
                  </a:schemeClr>
                </a:solidFill>
              </a:rPr>
              <a:t>Know your questions</a:t>
            </a:r>
          </a:p>
          <a:p>
            <a:pPr marL="457200" indent="-457200" algn="l">
              <a:spcAft>
                <a:spcPts val="600"/>
              </a:spcAft>
              <a:buFont typeface="Arial" pitchFamily="34" charset="0"/>
              <a:buChar char="•"/>
            </a:pPr>
            <a:r>
              <a:rPr lang="en-US" sz="2400" dirty="0" smtClean="0">
                <a:solidFill>
                  <a:schemeClr val="accent6">
                    <a:lumMod val="50000"/>
                  </a:schemeClr>
                </a:solidFill>
              </a:rPr>
              <a:t>Know your data</a:t>
            </a:r>
          </a:p>
          <a:p>
            <a:pPr marL="457200" indent="-457200" algn="l">
              <a:spcAft>
                <a:spcPts val="600"/>
              </a:spcAft>
              <a:buFont typeface="Arial" pitchFamily="34" charset="0"/>
              <a:buChar char="•"/>
            </a:pPr>
            <a:r>
              <a:rPr lang="en-US" sz="2400" dirty="0" smtClean="0">
                <a:solidFill>
                  <a:schemeClr val="accent6">
                    <a:lumMod val="50000"/>
                  </a:schemeClr>
                </a:solidFill>
              </a:rPr>
              <a:t>Know your constraints</a:t>
            </a:r>
          </a:p>
          <a:p>
            <a:pPr marL="457200" indent="-457200" algn="l">
              <a:spcAft>
                <a:spcPts val="600"/>
              </a:spcAft>
              <a:buFont typeface="Arial" pitchFamily="34" charset="0"/>
              <a:buChar char="•"/>
            </a:pPr>
            <a:r>
              <a:rPr lang="en-US" sz="2400" dirty="0" smtClean="0">
                <a:solidFill>
                  <a:schemeClr val="accent6">
                    <a:lumMod val="50000"/>
                  </a:schemeClr>
                </a:solidFill>
              </a:rPr>
              <a:t>Go into an impact evaluation with your eyes open</a:t>
            </a:r>
          </a:p>
          <a:p>
            <a:pPr marL="457200" indent="-457200" algn="l">
              <a:spcAft>
                <a:spcPts val="600"/>
              </a:spcAft>
              <a:buFont typeface="Arial" pitchFamily="34" charset="0"/>
              <a:buChar char="•"/>
            </a:pPr>
            <a:r>
              <a:rPr lang="en-US" sz="2400" dirty="0" smtClean="0">
                <a:solidFill>
                  <a:schemeClr val="accent6">
                    <a:lumMod val="50000"/>
                  </a:schemeClr>
                </a:solidFill>
              </a:rPr>
              <a:t>Make a plan and follow it closely</a:t>
            </a:r>
            <a:endParaRPr lang="en-US" sz="2400" dirty="0">
              <a:solidFill>
                <a:schemeClr val="accent6">
                  <a:lumMod val="50000"/>
                </a:schemeClr>
              </a:solidFill>
            </a:endParaRPr>
          </a:p>
        </p:txBody>
      </p:sp>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514" y="152400"/>
            <a:ext cx="7391400" cy="1481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817859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904999"/>
          </a:xfrm>
        </p:spPr>
        <p:txBody>
          <a:bodyPr/>
          <a:lstStyle/>
          <a:p>
            <a:r>
              <a:rPr lang="en-US" dirty="0" smtClean="0"/>
              <a:t>Example One</a:t>
            </a:r>
            <a:endParaRPr lang="en-US" dirty="0"/>
          </a:p>
        </p:txBody>
      </p:sp>
      <p:sp>
        <p:nvSpPr>
          <p:cNvPr id="3" name="Subtitle 2"/>
          <p:cNvSpPr>
            <a:spLocks noGrp="1"/>
          </p:cNvSpPr>
          <p:nvPr>
            <p:ph type="subTitle" idx="1"/>
          </p:nvPr>
        </p:nvSpPr>
        <p:spPr>
          <a:xfrm>
            <a:off x="1371600" y="1981200"/>
            <a:ext cx="6400800" cy="3657600"/>
          </a:xfrm>
        </p:spPr>
        <p:txBody>
          <a:bodyPr/>
          <a:lstStyle/>
          <a:p>
            <a:pPr algn="l"/>
            <a:r>
              <a:rPr lang="en-US" dirty="0" smtClean="0"/>
              <a:t>Research Question:  What is the prevalence of childhood obesity and how is it associated with demographic, school, and community characteristics?</a:t>
            </a:r>
            <a:endParaRPr lang="en-US" dirty="0"/>
          </a:p>
          <a:p>
            <a:pPr algn="l"/>
            <a:r>
              <a:rPr lang="en-US" dirty="0" smtClean="0"/>
              <a:t>Data are from an existing longitudinal schools  data set</a:t>
            </a:r>
            <a:endParaRPr lang="en-US" dirty="0"/>
          </a:p>
        </p:txBody>
      </p:sp>
    </p:spTree>
    <p:extLst>
      <p:ext uri="{BB962C8B-B14F-4D97-AF65-F5344CB8AC3E}">
        <p14:creationId xmlns:p14="http://schemas.microsoft.com/office/powerpoint/2010/main" val="40147671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3401"/>
            <a:ext cx="7772400" cy="1219200"/>
          </a:xfrm>
        </p:spPr>
        <p:txBody>
          <a:bodyPr/>
          <a:lstStyle/>
          <a:p>
            <a:r>
              <a:rPr lang="en-US" dirty="0" smtClean="0"/>
              <a:t>Example Two</a:t>
            </a:r>
            <a:endParaRPr lang="en-US" dirty="0"/>
          </a:p>
        </p:txBody>
      </p:sp>
      <p:sp>
        <p:nvSpPr>
          <p:cNvPr id="3" name="Subtitle 2"/>
          <p:cNvSpPr>
            <a:spLocks noGrp="1"/>
          </p:cNvSpPr>
          <p:nvPr>
            <p:ph type="subTitle" idx="1"/>
          </p:nvPr>
        </p:nvSpPr>
        <p:spPr>
          <a:xfrm>
            <a:off x="838200" y="1524000"/>
            <a:ext cx="7848600" cy="4572000"/>
          </a:xfrm>
        </p:spPr>
        <p:txBody>
          <a:bodyPr/>
          <a:lstStyle/>
          <a:p>
            <a:pPr algn="l"/>
            <a:r>
              <a:rPr lang="en-US" dirty="0" smtClean="0"/>
              <a:t>Evaluation of how PRAMS data are used</a:t>
            </a:r>
          </a:p>
          <a:p>
            <a:pPr algn="l"/>
            <a:r>
              <a:rPr lang="en-US" dirty="0" smtClean="0"/>
              <a:t>Good example of engaging </a:t>
            </a:r>
            <a:r>
              <a:rPr lang="en-US" dirty="0" err="1" smtClean="0"/>
              <a:t>stateholders</a:t>
            </a:r>
            <a:r>
              <a:rPr lang="en-US" dirty="0" smtClean="0"/>
              <a:t> ahead of time</a:t>
            </a:r>
          </a:p>
          <a:p>
            <a:pPr algn="l"/>
            <a:r>
              <a:rPr lang="en-US" dirty="0" smtClean="0"/>
              <a:t>A case study/implementation analysis</a:t>
            </a:r>
          </a:p>
          <a:p>
            <a:pPr algn="l"/>
            <a:r>
              <a:rPr lang="en-US" dirty="0" smtClean="0"/>
              <a:t>Used a lot of interviews as well as examining program documents</a:t>
            </a:r>
          </a:p>
          <a:p>
            <a:pPr algn="l"/>
            <a:r>
              <a:rPr lang="en-US" dirty="0" smtClean="0"/>
              <a:t>Active engagement with stakeholders in dissemination of results for program feedback</a:t>
            </a:r>
            <a:endParaRPr lang="en-US" dirty="0"/>
          </a:p>
        </p:txBody>
      </p:sp>
    </p:spTree>
    <p:extLst>
      <p:ext uri="{BB962C8B-B14F-4D97-AF65-F5344CB8AC3E}">
        <p14:creationId xmlns:p14="http://schemas.microsoft.com/office/powerpoint/2010/main" val="1440056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0"/>
            <a:ext cx="7772400" cy="1470025"/>
          </a:xfrm>
        </p:spPr>
        <p:txBody>
          <a:bodyPr/>
          <a:lstStyle/>
          <a:p>
            <a:r>
              <a:rPr lang="en-US" b="1" dirty="0" smtClean="0">
                <a:solidFill>
                  <a:schemeClr val="accent6">
                    <a:lumMod val="50000"/>
                  </a:schemeClr>
                </a:solidFill>
              </a:rPr>
              <a:t>Develop Support and Buy-in</a:t>
            </a:r>
            <a:br>
              <a:rPr lang="en-US" b="1" dirty="0" smtClean="0">
                <a:solidFill>
                  <a:schemeClr val="accent6">
                    <a:lumMod val="50000"/>
                  </a:schemeClr>
                </a:solidFill>
              </a:rPr>
            </a:br>
            <a:endParaRPr lang="en-US" b="1" dirty="0">
              <a:solidFill>
                <a:schemeClr val="accent6">
                  <a:lumMod val="50000"/>
                </a:schemeClr>
              </a:solidFill>
            </a:endParaRPr>
          </a:p>
        </p:txBody>
      </p:sp>
      <p:sp>
        <p:nvSpPr>
          <p:cNvPr id="3" name="Subtitle 2"/>
          <p:cNvSpPr>
            <a:spLocks noGrp="1"/>
          </p:cNvSpPr>
          <p:nvPr>
            <p:ph type="subTitle" idx="1"/>
          </p:nvPr>
        </p:nvSpPr>
        <p:spPr>
          <a:xfrm>
            <a:off x="381000" y="1485900"/>
            <a:ext cx="8458200" cy="4038600"/>
          </a:xfrm>
        </p:spPr>
        <p:txBody>
          <a:bodyPr>
            <a:normAutofit/>
          </a:bodyPr>
          <a:lstStyle/>
          <a:p>
            <a:pPr marL="457200" indent="-457200" algn="l">
              <a:spcAft>
                <a:spcPts val="600"/>
              </a:spcAft>
              <a:buFont typeface="Arial" pitchFamily="34" charset="0"/>
              <a:buChar char="•"/>
            </a:pPr>
            <a:r>
              <a:rPr lang="en-US" dirty="0" smtClean="0">
                <a:solidFill>
                  <a:schemeClr val="accent6">
                    <a:lumMod val="50000"/>
                  </a:schemeClr>
                </a:solidFill>
              </a:rPr>
              <a:t>Identify key stakeholders</a:t>
            </a:r>
          </a:p>
          <a:p>
            <a:pPr marL="457200" indent="-457200" algn="l">
              <a:spcAft>
                <a:spcPts val="600"/>
              </a:spcAft>
              <a:buFont typeface="Arial" pitchFamily="34" charset="0"/>
              <a:buChar char="•"/>
            </a:pPr>
            <a:r>
              <a:rPr lang="en-US" dirty="0" smtClean="0">
                <a:solidFill>
                  <a:schemeClr val="accent6">
                    <a:lumMod val="50000"/>
                  </a:schemeClr>
                </a:solidFill>
              </a:rPr>
              <a:t>Solicit participation/input</a:t>
            </a:r>
          </a:p>
          <a:p>
            <a:pPr marL="457200" indent="-457200" algn="l">
              <a:spcAft>
                <a:spcPts val="600"/>
              </a:spcAft>
              <a:buFont typeface="Arial" pitchFamily="34" charset="0"/>
              <a:buChar char="•"/>
            </a:pPr>
            <a:r>
              <a:rPr lang="en-US" dirty="0" smtClean="0">
                <a:solidFill>
                  <a:schemeClr val="accent6">
                    <a:lumMod val="50000"/>
                  </a:schemeClr>
                </a:solidFill>
              </a:rPr>
              <a:t>Keep stakeholders informed </a:t>
            </a:r>
          </a:p>
          <a:p>
            <a:pPr marL="457200" indent="-457200" algn="l">
              <a:spcAft>
                <a:spcPts val="600"/>
              </a:spcAft>
              <a:buFont typeface="Arial" pitchFamily="34" charset="0"/>
              <a:buChar char="•"/>
            </a:pPr>
            <a:r>
              <a:rPr lang="en-US" dirty="0" smtClean="0">
                <a:solidFill>
                  <a:schemeClr val="accent6">
                    <a:lumMod val="50000"/>
                  </a:schemeClr>
                </a:solidFill>
              </a:rPr>
              <a:t>“Understand, respect, and take into account differences among stakeholders…”  </a:t>
            </a:r>
            <a:r>
              <a:rPr lang="en-US" i="1" dirty="0" smtClean="0">
                <a:solidFill>
                  <a:schemeClr val="accent6">
                    <a:lumMod val="50000"/>
                  </a:schemeClr>
                </a:solidFill>
              </a:rPr>
              <a:t>AEA Guiding Principles for Evaluators</a:t>
            </a:r>
            <a:r>
              <a:rPr lang="en-US" dirty="0" smtClean="0">
                <a:solidFill>
                  <a:schemeClr val="accent6">
                    <a:lumMod val="50000"/>
                  </a:schemeClr>
                </a:solidFill>
              </a:rPr>
              <a:t>.</a:t>
            </a:r>
            <a:endParaRPr lang="en-US" dirty="0">
              <a:solidFill>
                <a:schemeClr val="accent6">
                  <a:lumMod val="50000"/>
                </a:schemeClr>
              </a:solidFill>
            </a:endParaRPr>
          </a:p>
        </p:txBody>
      </p:sp>
      <p:pic>
        <p:nvPicPr>
          <p:cNvPr id="111618" name="Picture 2" descr="C:\Program Files\Microsoft Office\MEDIA\CAGCAT10\j0233018.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1524000"/>
            <a:ext cx="2574202"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77154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04801"/>
            <a:ext cx="7772400" cy="1066800"/>
          </a:xfrm>
        </p:spPr>
        <p:txBody>
          <a:bodyPr/>
          <a:lstStyle/>
          <a:p>
            <a:r>
              <a:rPr lang="en-US" dirty="0" smtClean="0"/>
              <a:t>Example Three</a:t>
            </a:r>
            <a:endParaRPr lang="en-US" dirty="0"/>
          </a:p>
        </p:txBody>
      </p:sp>
      <p:sp>
        <p:nvSpPr>
          <p:cNvPr id="3" name="Subtitle 2"/>
          <p:cNvSpPr>
            <a:spLocks noGrp="1"/>
          </p:cNvSpPr>
          <p:nvPr>
            <p:ph type="subTitle" idx="1"/>
          </p:nvPr>
        </p:nvSpPr>
        <p:spPr>
          <a:xfrm>
            <a:off x="457200" y="1295400"/>
            <a:ext cx="8382000" cy="4343400"/>
          </a:xfrm>
        </p:spPr>
        <p:txBody>
          <a:bodyPr/>
          <a:lstStyle/>
          <a:p>
            <a:pPr algn="l"/>
            <a:r>
              <a:rPr lang="en-US" dirty="0" smtClean="0"/>
              <a:t>Evaluation of health education for mothers with gestational diabetes</a:t>
            </a:r>
          </a:p>
          <a:p>
            <a:pPr algn="l"/>
            <a:r>
              <a:rPr lang="en-US" dirty="0" smtClean="0"/>
              <a:t>Postpartum packets sent to mothers after delivery</a:t>
            </a:r>
          </a:p>
          <a:p>
            <a:pPr algn="l"/>
            <a:r>
              <a:rPr lang="en-US" dirty="0" smtClean="0"/>
              <a:t>How are postpartum packets used?  Are they making a difference?</a:t>
            </a:r>
          </a:p>
          <a:p>
            <a:pPr algn="l"/>
            <a:r>
              <a:rPr lang="en-US" dirty="0" smtClean="0"/>
              <a:t>Good example of a study that would make a good implementation analysis.</a:t>
            </a:r>
          </a:p>
          <a:p>
            <a:pPr algn="l"/>
            <a:r>
              <a:rPr lang="en-US" dirty="0" smtClean="0"/>
              <a:t>Maybe use focus groups?</a:t>
            </a:r>
            <a:endParaRPr lang="en-US" dirty="0"/>
          </a:p>
        </p:txBody>
      </p:sp>
    </p:spTree>
    <p:extLst>
      <p:ext uri="{BB962C8B-B14F-4D97-AF65-F5344CB8AC3E}">
        <p14:creationId xmlns:p14="http://schemas.microsoft.com/office/powerpoint/2010/main" val="24125175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990599"/>
          </a:xfrm>
        </p:spPr>
        <p:txBody>
          <a:bodyPr/>
          <a:lstStyle/>
          <a:p>
            <a:r>
              <a:rPr lang="en-US" dirty="0" smtClean="0"/>
              <a:t>Example Four</a:t>
            </a:r>
            <a:endParaRPr lang="en-US" dirty="0"/>
          </a:p>
        </p:txBody>
      </p:sp>
      <p:sp>
        <p:nvSpPr>
          <p:cNvPr id="3" name="Subtitle 2"/>
          <p:cNvSpPr>
            <a:spLocks noGrp="1"/>
          </p:cNvSpPr>
          <p:nvPr>
            <p:ph type="subTitle" idx="1"/>
          </p:nvPr>
        </p:nvSpPr>
        <p:spPr>
          <a:xfrm>
            <a:off x="762000" y="1143000"/>
            <a:ext cx="7848600" cy="5105400"/>
          </a:xfrm>
        </p:spPr>
        <p:txBody>
          <a:bodyPr/>
          <a:lstStyle/>
          <a:p>
            <a:pPr algn="l"/>
            <a:r>
              <a:rPr lang="en-US" dirty="0" smtClean="0"/>
              <a:t>Evaluation of an intervention to reduce binge drinking and improve birth control use</a:t>
            </a:r>
          </a:p>
          <a:p>
            <a:pPr algn="l"/>
            <a:r>
              <a:rPr lang="en-US" dirty="0" smtClean="0"/>
              <a:t>Clinic sample of 150 women</a:t>
            </a:r>
          </a:p>
          <a:p>
            <a:pPr algn="l"/>
            <a:r>
              <a:rPr lang="en-US" dirty="0" smtClean="0"/>
              <a:t>Interviews done at 3, 6, and 9 months</a:t>
            </a:r>
          </a:p>
          <a:p>
            <a:pPr algn="l"/>
            <a:r>
              <a:rPr lang="en-US" dirty="0" smtClean="0"/>
              <a:t>Pre/post design</a:t>
            </a:r>
          </a:p>
          <a:p>
            <a:pPr algn="l"/>
            <a:r>
              <a:rPr lang="en-US" dirty="0" smtClean="0"/>
              <a:t>90 women lost to follow-up by 9 </a:t>
            </a:r>
            <a:r>
              <a:rPr lang="en-US" dirty="0" err="1" smtClean="0"/>
              <a:t>mos</a:t>
            </a:r>
            <a:endParaRPr lang="en-US" dirty="0" smtClean="0"/>
          </a:p>
          <a:p>
            <a:pPr algn="l"/>
            <a:r>
              <a:rPr lang="en-US" dirty="0" smtClean="0"/>
              <a:t>Risk reduced from 100% to 33% among those retained</a:t>
            </a:r>
          </a:p>
          <a:p>
            <a:pPr algn="l"/>
            <a:endParaRPr lang="en-US" dirty="0"/>
          </a:p>
        </p:txBody>
      </p:sp>
    </p:spTree>
    <p:extLst>
      <p:ext uri="{BB962C8B-B14F-4D97-AF65-F5344CB8AC3E}">
        <p14:creationId xmlns:p14="http://schemas.microsoft.com/office/powerpoint/2010/main" val="2762205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1295399"/>
          </a:xfrm>
        </p:spPr>
        <p:txBody>
          <a:bodyPr/>
          <a:lstStyle/>
          <a:p>
            <a:r>
              <a:rPr lang="en-US" dirty="0" smtClean="0"/>
              <a:t>Example Five</a:t>
            </a:r>
            <a:endParaRPr lang="en-US" dirty="0"/>
          </a:p>
        </p:txBody>
      </p:sp>
      <p:sp>
        <p:nvSpPr>
          <p:cNvPr id="3" name="Subtitle 2"/>
          <p:cNvSpPr>
            <a:spLocks noGrp="1"/>
          </p:cNvSpPr>
          <p:nvPr>
            <p:ph type="subTitle" idx="1"/>
          </p:nvPr>
        </p:nvSpPr>
        <p:spPr>
          <a:xfrm>
            <a:off x="685800" y="1905000"/>
            <a:ext cx="7924800" cy="3733800"/>
          </a:xfrm>
        </p:spPr>
        <p:txBody>
          <a:bodyPr/>
          <a:lstStyle/>
          <a:p>
            <a:pPr algn="l"/>
            <a:r>
              <a:rPr lang="en-US" dirty="0" smtClean="0"/>
              <a:t>What is the effect of a training program on training program participants?</a:t>
            </a:r>
          </a:p>
          <a:p>
            <a:pPr algn="l"/>
            <a:r>
              <a:rPr lang="en-US" dirty="0" smtClean="0"/>
              <a:t>No comparison group</a:t>
            </a:r>
          </a:p>
          <a:p>
            <a:pPr algn="l"/>
            <a:r>
              <a:rPr lang="en-US" dirty="0" smtClean="0"/>
              <a:t>Pre/post “knowledge” change</a:t>
            </a:r>
          </a:p>
          <a:p>
            <a:pPr algn="l"/>
            <a:endParaRPr lang="en-US" dirty="0"/>
          </a:p>
        </p:txBody>
      </p:sp>
    </p:spTree>
    <p:extLst>
      <p:ext uri="{BB962C8B-B14F-4D97-AF65-F5344CB8AC3E}">
        <p14:creationId xmlns:p14="http://schemas.microsoft.com/office/powerpoint/2010/main" val="23311103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1219199"/>
          </a:xfrm>
        </p:spPr>
        <p:txBody>
          <a:bodyPr/>
          <a:lstStyle/>
          <a:p>
            <a:r>
              <a:rPr lang="en-US" dirty="0" smtClean="0"/>
              <a:t>Example Six</a:t>
            </a:r>
            <a:endParaRPr lang="en-US" dirty="0"/>
          </a:p>
        </p:txBody>
      </p:sp>
      <p:sp>
        <p:nvSpPr>
          <p:cNvPr id="3" name="Subtitle 2"/>
          <p:cNvSpPr>
            <a:spLocks noGrp="1"/>
          </p:cNvSpPr>
          <p:nvPr>
            <p:ph type="subTitle" idx="1"/>
          </p:nvPr>
        </p:nvSpPr>
        <p:spPr>
          <a:xfrm>
            <a:off x="609600" y="1828800"/>
            <a:ext cx="7924800" cy="3810000"/>
          </a:xfrm>
        </p:spPr>
        <p:txBody>
          <a:bodyPr/>
          <a:lstStyle/>
          <a:p>
            <a:pPr algn="l"/>
            <a:r>
              <a:rPr lang="en-US" dirty="0" smtClean="0"/>
              <a:t>Evaluation of home visiting program to improved breastfeeding rates</a:t>
            </a:r>
          </a:p>
          <a:p>
            <a:pPr algn="l"/>
            <a:r>
              <a:rPr lang="en-US" dirty="0" smtClean="0"/>
              <a:t>Do 2 home visits to mothers initiating breastfeeding improve breastfeeding at 30 days postpartum?</a:t>
            </a:r>
          </a:p>
          <a:p>
            <a:pPr algn="l"/>
            <a:r>
              <a:rPr lang="en-US" dirty="0" smtClean="0"/>
              <a:t>What is appropriate comparison group for evaluation?</a:t>
            </a:r>
            <a:endParaRPr lang="en-US" dirty="0"/>
          </a:p>
        </p:txBody>
      </p:sp>
    </p:spTree>
    <p:extLst>
      <p:ext uri="{BB962C8B-B14F-4D97-AF65-F5344CB8AC3E}">
        <p14:creationId xmlns:p14="http://schemas.microsoft.com/office/powerpoint/2010/main" val="39972681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7772400" cy="1470025"/>
          </a:xfrm>
        </p:spPr>
        <p:txBody>
          <a:bodyPr/>
          <a:lstStyle/>
          <a:p>
            <a:r>
              <a:rPr lang="en-US" dirty="0" smtClean="0"/>
              <a:t>Comparison Group Ideas</a:t>
            </a:r>
            <a:endParaRPr lang="en-US" dirty="0"/>
          </a:p>
        </p:txBody>
      </p:sp>
      <p:sp>
        <p:nvSpPr>
          <p:cNvPr id="3" name="Subtitle 2"/>
          <p:cNvSpPr>
            <a:spLocks noGrp="1"/>
          </p:cNvSpPr>
          <p:nvPr>
            <p:ph type="subTitle" idx="1"/>
          </p:nvPr>
        </p:nvSpPr>
        <p:spPr>
          <a:xfrm>
            <a:off x="1371600" y="1524000"/>
            <a:ext cx="6400800" cy="4114800"/>
          </a:xfrm>
        </p:spPr>
        <p:txBody>
          <a:bodyPr/>
          <a:lstStyle/>
          <a:p>
            <a:pPr algn="l"/>
            <a:endParaRPr lang="en-US" dirty="0"/>
          </a:p>
        </p:txBody>
      </p:sp>
    </p:spTree>
    <p:extLst>
      <p:ext uri="{BB962C8B-B14F-4D97-AF65-F5344CB8AC3E}">
        <p14:creationId xmlns:p14="http://schemas.microsoft.com/office/powerpoint/2010/main" val="7653501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1143000"/>
          </a:xfrm>
        </p:spPr>
        <p:txBody>
          <a:bodyPr/>
          <a:lstStyle/>
          <a:p>
            <a:r>
              <a:rPr lang="en-US" dirty="0" smtClean="0"/>
              <a:t>Example Seven</a:t>
            </a:r>
            <a:endParaRPr lang="en-US" dirty="0"/>
          </a:p>
        </p:txBody>
      </p:sp>
      <p:sp>
        <p:nvSpPr>
          <p:cNvPr id="3" name="Subtitle 2"/>
          <p:cNvSpPr>
            <a:spLocks noGrp="1"/>
          </p:cNvSpPr>
          <p:nvPr>
            <p:ph type="subTitle" idx="1"/>
          </p:nvPr>
        </p:nvSpPr>
        <p:spPr>
          <a:xfrm>
            <a:off x="838200" y="1524000"/>
            <a:ext cx="7848600" cy="4114800"/>
          </a:xfrm>
        </p:spPr>
        <p:txBody>
          <a:bodyPr/>
          <a:lstStyle/>
          <a:p>
            <a:pPr algn="l"/>
            <a:r>
              <a:rPr lang="en-US" dirty="0" smtClean="0"/>
              <a:t>Evaluation of a teen-friendly family planning clinic</a:t>
            </a:r>
          </a:p>
          <a:p>
            <a:pPr algn="l"/>
            <a:r>
              <a:rPr lang="en-US" dirty="0" smtClean="0"/>
              <a:t>Does the presence of the clinic reduce the rate of teen pregnancy in the target area or among teens served at the clinic?</a:t>
            </a:r>
          </a:p>
          <a:p>
            <a:pPr algn="l"/>
            <a:r>
              <a:rPr lang="en-US" dirty="0" smtClean="0"/>
              <a:t>What is the best design?  Comparison group?</a:t>
            </a:r>
          </a:p>
          <a:p>
            <a:pPr algn="l"/>
            <a:endParaRPr lang="en-US" dirty="0" smtClean="0"/>
          </a:p>
          <a:p>
            <a:pPr algn="l"/>
            <a:endParaRPr lang="en-US" dirty="0"/>
          </a:p>
        </p:txBody>
      </p:sp>
    </p:spTree>
    <p:extLst>
      <p:ext uri="{BB962C8B-B14F-4D97-AF65-F5344CB8AC3E}">
        <p14:creationId xmlns:p14="http://schemas.microsoft.com/office/powerpoint/2010/main" val="3707330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990599"/>
          </a:xfrm>
        </p:spPr>
        <p:txBody>
          <a:bodyPr/>
          <a:lstStyle/>
          <a:p>
            <a:r>
              <a:rPr lang="en-US" dirty="0" smtClean="0"/>
              <a:t>Ideas for Design/Comp Group</a:t>
            </a:r>
            <a:endParaRPr lang="en-US" dirty="0"/>
          </a:p>
        </p:txBody>
      </p:sp>
      <p:sp>
        <p:nvSpPr>
          <p:cNvPr id="3" name="Subtitle 2"/>
          <p:cNvSpPr>
            <a:spLocks noGrp="1"/>
          </p:cNvSpPr>
          <p:nvPr>
            <p:ph type="subTitle" idx="1"/>
          </p:nvPr>
        </p:nvSpPr>
        <p:spPr>
          <a:xfrm>
            <a:off x="1143000" y="1524000"/>
            <a:ext cx="6400800" cy="4648200"/>
          </a:xfrm>
        </p:spPr>
        <p:txBody>
          <a:bodyPr/>
          <a:lstStyle/>
          <a:p>
            <a:pPr algn="l"/>
            <a:endParaRPr lang="en-US" dirty="0"/>
          </a:p>
        </p:txBody>
      </p:sp>
    </p:spTree>
    <p:extLst>
      <p:ext uri="{BB962C8B-B14F-4D97-AF65-F5344CB8AC3E}">
        <p14:creationId xmlns:p14="http://schemas.microsoft.com/office/powerpoint/2010/main" val="21867016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1"/>
            <a:ext cx="7772400" cy="1219200"/>
          </a:xfrm>
        </p:spPr>
        <p:txBody>
          <a:bodyPr/>
          <a:lstStyle/>
          <a:p>
            <a:r>
              <a:rPr lang="en-US" dirty="0" smtClean="0"/>
              <a:t>Example Eight</a:t>
            </a:r>
            <a:endParaRPr lang="en-US" dirty="0"/>
          </a:p>
        </p:txBody>
      </p:sp>
      <p:sp>
        <p:nvSpPr>
          <p:cNvPr id="3" name="Subtitle 2"/>
          <p:cNvSpPr>
            <a:spLocks noGrp="1"/>
          </p:cNvSpPr>
          <p:nvPr>
            <p:ph type="subTitle" idx="1"/>
          </p:nvPr>
        </p:nvSpPr>
        <p:spPr>
          <a:xfrm>
            <a:off x="609600" y="1600200"/>
            <a:ext cx="7848600" cy="4419600"/>
          </a:xfrm>
        </p:spPr>
        <p:txBody>
          <a:bodyPr/>
          <a:lstStyle/>
          <a:p>
            <a:pPr algn="l"/>
            <a:r>
              <a:rPr lang="en-US" dirty="0" smtClean="0"/>
              <a:t>Evaluation of a post-partum weight-control program in WIC clinics</a:t>
            </a:r>
          </a:p>
          <a:p>
            <a:pPr algn="l"/>
            <a:r>
              <a:rPr lang="en-US" dirty="0" smtClean="0"/>
              <a:t>What is the impact of the program on participants’ weight, nutrition, and diabetes risk?</a:t>
            </a:r>
          </a:p>
          <a:p>
            <a:pPr algn="l"/>
            <a:r>
              <a:rPr lang="en-US" dirty="0" smtClean="0"/>
              <a:t>Design of study?  Comparison group?</a:t>
            </a:r>
            <a:endParaRPr lang="en-US" dirty="0"/>
          </a:p>
        </p:txBody>
      </p:sp>
    </p:spTree>
    <p:extLst>
      <p:ext uri="{BB962C8B-B14F-4D97-AF65-F5344CB8AC3E}">
        <p14:creationId xmlns:p14="http://schemas.microsoft.com/office/powerpoint/2010/main" val="17886333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7772400" cy="1470025"/>
          </a:xfrm>
        </p:spPr>
        <p:txBody>
          <a:bodyPr/>
          <a:lstStyle/>
          <a:p>
            <a:r>
              <a:rPr lang="en-US" dirty="0" smtClean="0"/>
              <a:t>Ideas for Design/Comp Group</a:t>
            </a:r>
            <a:endParaRPr lang="en-US" dirty="0"/>
          </a:p>
        </p:txBody>
      </p:sp>
      <p:sp>
        <p:nvSpPr>
          <p:cNvPr id="3" name="Subtitle 2"/>
          <p:cNvSpPr>
            <a:spLocks noGrp="1"/>
          </p:cNvSpPr>
          <p:nvPr>
            <p:ph type="subTitle" idx="1"/>
          </p:nvPr>
        </p:nvSpPr>
        <p:spPr>
          <a:xfrm>
            <a:off x="533400" y="1600200"/>
            <a:ext cx="7924800" cy="4343400"/>
          </a:xfrm>
        </p:spPr>
        <p:txBody>
          <a:bodyPr/>
          <a:lstStyle/>
          <a:p>
            <a:pPr algn="l"/>
            <a:endParaRPr lang="en-US" dirty="0"/>
          </a:p>
        </p:txBody>
      </p:sp>
    </p:spTree>
    <p:extLst>
      <p:ext uri="{BB962C8B-B14F-4D97-AF65-F5344CB8AC3E}">
        <p14:creationId xmlns:p14="http://schemas.microsoft.com/office/powerpoint/2010/main" val="21164307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761999"/>
          </a:xfrm>
        </p:spPr>
        <p:txBody>
          <a:bodyPr/>
          <a:lstStyle/>
          <a:p>
            <a:r>
              <a:rPr lang="en-US" dirty="0" smtClean="0"/>
              <a:t>Example Nine</a:t>
            </a:r>
            <a:endParaRPr lang="en-US" dirty="0"/>
          </a:p>
        </p:txBody>
      </p:sp>
      <p:sp>
        <p:nvSpPr>
          <p:cNvPr id="3" name="Subtitle 2"/>
          <p:cNvSpPr>
            <a:spLocks noGrp="1"/>
          </p:cNvSpPr>
          <p:nvPr>
            <p:ph type="subTitle" idx="1"/>
          </p:nvPr>
        </p:nvSpPr>
        <p:spPr>
          <a:xfrm>
            <a:off x="457200" y="1143000"/>
            <a:ext cx="8153400" cy="4495800"/>
          </a:xfrm>
        </p:spPr>
        <p:txBody>
          <a:bodyPr/>
          <a:lstStyle/>
          <a:p>
            <a:pPr algn="l"/>
            <a:r>
              <a:rPr lang="en-US" dirty="0" smtClean="0"/>
              <a:t>National evaluation of Nurse Family Partnership through matching to national-level birth certificate files</a:t>
            </a:r>
          </a:p>
          <a:p>
            <a:pPr algn="l"/>
            <a:r>
              <a:rPr lang="en-US" dirty="0" smtClean="0"/>
              <a:t>Major national study/good use of administrative records</a:t>
            </a:r>
          </a:p>
          <a:p>
            <a:pPr algn="l"/>
            <a:r>
              <a:rPr lang="en-US" dirty="0" smtClean="0"/>
              <a:t>Selection will be big issue</a:t>
            </a:r>
          </a:p>
          <a:p>
            <a:pPr algn="l"/>
            <a:r>
              <a:rPr lang="en-US" dirty="0" smtClean="0"/>
              <a:t>Consider modeling selection through propensity scores and instrumental variables.</a:t>
            </a:r>
            <a:endParaRPr lang="en-US" dirty="0"/>
          </a:p>
        </p:txBody>
      </p:sp>
    </p:spTree>
    <p:extLst>
      <p:ext uri="{BB962C8B-B14F-4D97-AF65-F5344CB8AC3E}">
        <p14:creationId xmlns:p14="http://schemas.microsoft.com/office/powerpoint/2010/main" val="2153734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0"/>
            <a:ext cx="7772400" cy="1524000"/>
          </a:xfrm>
        </p:spPr>
        <p:txBody>
          <a:bodyPr>
            <a:normAutofit fontScale="90000"/>
          </a:bodyPr>
          <a:lstStyle/>
          <a:p>
            <a:r>
              <a:rPr lang="en-US" b="1" dirty="0" smtClean="0">
                <a:solidFill>
                  <a:schemeClr val="accent6">
                    <a:lumMod val="50000"/>
                  </a:schemeClr>
                </a:solidFill>
              </a:rPr>
              <a:t/>
            </a:r>
            <a:br>
              <a:rPr lang="en-US" b="1" dirty="0" smtClean="0">
                <a:solidFill>
                  <a:schemeClr val="accent6">
                    <a:lumMod val="50000"/>
                  </a:schemeClr>
                </a:solidFill>
              </a:rPr>
            </a:br>
            <a:r>
              <a:rPr lang="en-US" b="1" dirty="0" err="1" smtClean="0">
                <a:solidFill>
                  <a:schemeClr val="accent6">
                    <a:lumMod val="50000"/>
                  </a:schemeClr>
                </a:solidFill>
              </a:rPr>
              <a:t>Evaluability</a:t>
            </a:r>
            <a:r>
              <a:rPr lang="en-US" b="1" dirty="0" smtClean="0">
                <a:solidFill>
                  <a:schemeClr val="accent6">
                    <a:lumMod val="50000"/>
                  </a:schemeClr>
                </a:solidFill>
              </a:rPr>
              <a:t> </a:t>
            </a:r>
            <a:r>
              <a:rPr lang="en-US" b="1" dirty="0">
                <a:solidFill>
                  <a:schemeClr val="accent6">
                    <a:lumMod val="50000"/>
                  </a:schemeClr>
                </a:solidFill>
              </a:rPr>
              <a:t>A</a:t>
            </a:r>
            <a:r>
              <a:rPr lang="en-US" b="1" dirty="0" smtClean="0">
                <a:solidFill>
                  <a:schemeClr val="accent6">
                    <a:lumMod val="50000"/>
                  </a:schemeClr>
                </a:solidFill>
              </a:rPr>
              <a:t>ssessment</a:t>
            </a:r>
            <a:br>
              <a:rPr lang="en-US" b="1" dirty="0" smtClean="0">
                <a:solidFill>
                  <a:schemeClr val="accent6">
                    <a:lumMod val="50000"/>
                  </a:schemeClr>
                </a:solidFill>
              </a:rPr>
            </a:br>
            <a:endParaRPr lang="en-US" b="1" dirty="0">
              <a:solidFill>
                <a:schemeClr val="accent6">
                  <a:lumMod val="50000"/>
                </a:schemeClr>
              </a:solidFill>
            </a:endParaRPr>
          </a:p>
        </p:txBody>
      </p:sp>
      <p:sp>
        <p:nvSpPr>
          <p:cNvPr id="3" name="Subtitle 2"/>
          <p:cNvSpPr>
            <a:spLocks noGrp="1"/>
          </p:cNvSpPr>
          <p:nvPr>
            <p:ph type="subTitle" idx="1"/>
          </p:nvPr>
        </p:nvSpPr>
        <p:spPr>
          <a:xfrm>
            <a:off x="838200" y="1600200"/>
            <a:ext cx="7696200" cy="4267200"/>
          </a:xfrm>
        </p:spPr>
        <p:txBody>
          <a:bodyPr>
            <a:normAutofit/>
          </a:bodyPr>
          <a:lstStyle/>
          <a:p>
            <a:pPr marL="457200" indent="-457200" algn="l">
              <a:spcAft>
                <a:spcPts val="600"/>
              </a:spcAft>
              <a:buFont typeface="Arial" pitchFamily="34" charset="0"/>
              <a:buChar char="•"/>
            </a:pPr>
            <a:r>
              <a:rPr lang="en-US" dirty="0" smtClean="0">
                <a:solidFill>
                  <a:schemeClr val="accent6">
                    <a:lumMod val="50000"/>
                  </a:schemeClr>
                </a:solidFill>
              </a:rPr>
              <a:t>Develop a logic model</a:t>
            </a:r>
          </a:p>
          <a:p>
            <a:pPr marL="457200" indent="-457200" algn="l">
              <a:spcAft>
                <a:spcPts val="600"/>
              </a:spcAft>
              <a:buFont typeface="Arial" pitchFamily="34" charset="0"/>
              <a:buChar char="•"/>
            </a:pPr>
            <a:r>
              <a:rPr lang="en-US" dirty="0" smtClean="0">
                <a:solidFill>
                  <a:schemeClr val="accent6">
                    <a:lumMod val="50000"/>
                  </a:schemeClr>
                </a:solidFill>
              </a:rPr>
              <a:t>Develop evaluation questions</a:t>
            </a:r>
          </a:p>
          <a:p>
            <a:pPr marL="457200" indent="-457200" algn="l">
              <a:spcAft>
                <a:spcPts val="600"/>
              </a:spcAft>
              <a:buFont typeface="Arial" pitchFamily="34" charset="0"/>
              <a:buChar char="•"/>
            </a:pPr>
            <a:r>
              <a:rPr lang="en-US" dirty="0" smtClean="0">
                <a:solidFill>
                  <a:schemeClr val="accent6">
                    <a:lumMod val="50000"/>
                  </a:schemeClr>
                </a:solidFill>
              </a:rPr>
              <a:t>Identify design</a:t>
            </a:r>
          </a:p>
          <a:p>
            <a:pPr marL="457200" indent="-457200" algn="l">
              <a:spcAft>
                <a:spcPts val="600"/>
              </a:spcAft>
              <a:buFont typeface="Arial" pitchFamily="34" charset="0"/>
              <a:buChar char="•"/>
            </a:pPr>
            <a:r>
              <a:rPr lang="en-US" dirty="0" smtClean="0">
                <a:solidFill>
                  <a:schemeClr val="accent6">
                    <a:lumMod val="50000"/>
                  </a:schemeClr>
                </a:solidFill>
              </a:rPr>
              <a:t>Assess feasibility of design: cost/timing/etc.</a:t>
            </a:r>
            <a:endParaRPr lang="en-US" dirty="0">
              <a:solidFill>
                <a:schemeClr val="accent6">
                  <a:lumMod val="50000"/>
                </a:schemeClr>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6605" y="4343400"/>
            <a:ext cx="1973579"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03043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990599"/>
          </a:xfrm>
        </p:spPr>
        <p:txBody>
          <a:bodyPr/>
          <a:lstStyle/>
          <a:p>
            <a:r>
              <a:rPr lang="en-US" dirty="0" smtClean="0"/>
              <a:t>Example Ten</a:t>
            </a:r>
            <a:endParaRPr lang="en-US" dirty="0"/>
          </a:p>
        </p:txBody>
      </p:sp>
      <p:sp>
        <p:nvSpPr>
          <p:cNvPr id="3" name="Subtitle 2"/>
          <p:cNvSpPr>
            <a:spLocks noGrp="1"/>
          </p:cNvSpPr>
          <p:nvPr>
            <p:ph type="subTitle" idx="1"/>
          </p:nvPr>
        </p:nvSpPr>
        <p:spPr>
          <a:xfrm>
            <a:off x="685800" y="1600200"/>
            <a:ext cx="7924800" cy="4572000"/>
          </a:xfrm>
        </p:spPr>
        <p:txBody>
          <a:bodyPr/>
          <a:lstStyle/>
          <a:p>
            <a:pPr algn="l"/>
            <a:r>
              <a:rPr lang="en-US" dirty="0" smtClean="0"/>
              <a:t>Evaluation of state-wide increase in tobacco tax from 7 to 57 cents per pack</a:t>
            </a:r>
          </a:p>
          <a:p>
            <a:pPr algn="l"/>
            <a:r>
              <a:rPr lang="en-US" dirty="0" smtClean="0"/>
              <a:t>Coincides with other tobacco control initiatives</a:t>
            </a:r>
          </a:p>
          <a:p>
            <a:pPr algn="l"/>
            <a:r>
              <a:rPr lang="en-US" dirty="0" smtClean="0"/>
              <a:t>What is the impact of the combined set of tobacco control initiatives?</a:t>
            </a:r>
          </a:p>
          <a:p>
            <a:pPr algn="l"/>
            <a:r>
              <a:rPr lang="en-US" dirty="0" smtClean="0"/>
              <a:t>Data:  monthly </a:t>
            </a:r>
            <a:r>
              <a:rPr lang="en-US" dirty="0" err="1" smtClean="0"/>
              <a:t>quitline</a:t>
            </a:r>
            <a:r>
              <a:rPr lang="en-US" dirty="0" smtClean="0"/>
              <a:t> call volume</a:t>
            </a:r>
          </a:p>
          <a:p>
            <a:pPr algn="l"/>
            <a:r>
              <a:rPr lang="en-US" dirty="0" smtClean="0"/>
              <a:t>Excellent opportunity for interrupted time series design?</a:t>
            </a:r>
            <a:endParaRPr lang="en-US" dirty="0"/>
          </a:p>
        </p:txBody>
      </p:sp>
    </p:spTree>
    <p:extLst>
      <p:ext uri="{BB962C8B-B14F-4D97-AF65-F5344CB8AC3E}">
        <p14:creationId xmlns:p14="http://schemas.microsoft.com/office/powerpoint/2010/main" val="41569945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1142999"/>
          </a:xfrm>
        </p:spPr>
        <p:txBody>
          <a:bodyPr/>
          <a:lstStyle/>
          <a:p>
            <a:r>
              <a:rPr lang="en-US" dirty="0" smtClean="0"/>
              <a:t>Other Issues You Raised</a:t>
            </a:r>
            <a:endParaRPr lang="en-US" dirty="0"/>
          </a:p>
        </p:txBody>
      </p:sp>
      <p:sp>
        <p:nvSpPr>
          <p:cNvPr id="3" name="Subtitle 2"/>
          <p:cNvSpPr>
            <a:spLocks noGrp="1"/>
          </p:cNvSpPr>
          <p:nvPr>
            <p:ph type="subTitle" idx="1"/>
          </p:nvPr>
        </p:nvSpPr>
        <p:spPr>
          <a:xfrm>
            <a:off x="1371600" y="1371600"/>
            <a:ext cx="6400800" cy="4419600"/>
          </a:xfrm>
        </p:spPr>
        <p:txBody>
          <a:bodyPr/>
          <a:lstStyle/>
          <a:p>
            <a:pPr marL="457200" indent="-457200" algn="l">
              <a:buFont typeface="Arial" pitchFamily="34" charset="0"/>
              <a:buChar char="•"/>
            </a:pPr>
            <a:r>
              <a:rPr lang="en-US" dirty="0" smtClean="0"/>
              <a:t>Missing data:  need for imputation or adjustment for non-response</a:t>
            </a:r>
          </a:p>
          <a:p>
            <a:pPr marL="457200" indent="-457200" algn="l">
              <a:buFont typeface="Arial" pitchFamily="34" charset="0"/>
              <a:buChar char="•"/>
            </a:pPr>
            <a:r>
              <a:rPr lang="en-US" dirty="0" smtClean="0"/>
              <a:t>Dissemination:  stakeholders (legislators) want immediate feedback on the likely impact and cost/cost savings of a program:  place where literature synthesis is appropriate </a:t>
            </a:r>
            <a:endParaRPr lang="en-US" dirty="0"/>
          </a:p>
        </p:txBody>
      </p:sp>
    </p:spTree>
    <p:extLst>
      <p:ext uri="{BB962C8B-B14F-4D97-AF65-F5344CB8AC3E}">
        <p14:creationId xmlns:p14="http://schemas.microsoft.com/office/powerpoint/2010/main" val="302891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lstStyle/>
          <a:p>
            <a:r>
              <a:rPr lang="en-US" b="1" dirty="0" smtClean="0">
                <a:solidFill>
                  <a:schemeClr val="accent6">
                    <a:lumMod val="50000"/>
                  </a:schemeClr>
                </a:solidFill>
              </a:rPr>
              <a:t>Develop a Logic Model</a:t>
            </a:r>
            <a:br>
              <a:rPr lang="en-US" b="1" dirty="0" smtClean="0">
                <a:solidFill>
                  <a:schemeClr val="accent6">
                    <a:lumMod val="50000"/>
                  </a:schemeClr>
                </a:solidFill>
              </a:rPr>
            </a:br>
            <a:endParaRPr lang="en-US" b="1" dirty="0">
              <a:solidFill>
                <a:schemeClr val="accent6">
                  <a:lumMod val="50000"/>
                </a:schemeClr>
              </a:solidFill>
            </a:endParaRPr>
          </a:p>
        </p:txBody>
      </p:sp>
      <p:sp>
        <p:nvSpPr>
          <p:cNvPr id="3" name="Subtitle 2"/>
          <p:cNvSpPr>
            <a:spLocks noGrp="1"/>
          </p:cNvSpPr>
          <p:nvPr>
            <p:ph type="subTitle" idx="1"/>
          </p:nvPr>
        </p:nvSpPr>
        <p:spPr>
          <a:xfrm>
            <a:off x="1391083" y="1905000"/>
            <a:ext cx="6324600" cy="2057400"/>
          </a:xfrm>
        </p:spPr>
        <p:txBody>
          <a:bodyPr/>
          <a:lstStyle/>
          <a:p>
            <a:pPr marL="457200" indent="-457200" algn="l">
              <a:spcAft>
                <a:spcPts val="600"/>
              </a:spcAft>
              <a:buFont typeface="Arial" pitchFamily="34" charset="0"/>
              <a:buChar char="•"/>
            </a:pPr>
            <a:r>
              <a:rPr lang="en-US" dirty="0" smtClean="0">
                <a:solidFill>
                  <a:schemeClr val="accent6">
                    <a:lumMod val="50000"/>
                  </a:schemeClr>
                </a:solidFill>
              </a:rPr>
              <a:t>Why use a logic model?</a:t>
            </a:r>
          </a:p>
          <a:p>
            <a:pPr marL="457200" indent="-457200" algn="l">
              <a:spcAft>
                <a:spcPts val="600"/>
              </a:spcAft>
              <a:buFont typeface="Arial" pitchFamily="34" charset="0"/>
              <a:buChar char="•"/>
            </a:pPr>
            <a:r>
              <a:rPr lang="en-US" dirty="0" smtClean="0">
                <a:solidFill>
                  <a:schemeClr val="accent6">
                    <a:lumMod val="50000"/>
                  </a:schemeClr>
                </a:solidFill>
              </a:rPr>
              <a:t>What is a logic model?</a:t>
            </a:r>
            <a:endParaRPr lang="en-US" dirty="0">
              <a:solidFill>
                <a:schemeClr val="accent6">
                  <a:lumMod val="50000"/>
                </a:schemeClr>
              </a:solidFill>
            </a:endParaRPr>
          </a:p>
        </p:txBody>
      </p:sp>
      <p:pic>
        <p:nvPicPr>
          <p:cNvPr id="120835" name="Picture 3" descr="D:\Documents and Settings\EHowell\Local Settings\Temporary Internet Files\Content.IE5\4TN5HTPJ\MC90005679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3951514"/>
            <a:ext cx="5753966"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148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FF9900"/>
      </a:accent1>
      <a:accent2>
        <a:srgbClr val="3333CC"/>
      </a:accent2>
      <a:accent3>
        <a:srgbClr val="FFFFFF"/>
      </a:accent3>
      <a:accent4>
        <a:srgbClr val="000000"/>
      </a:accent4>
      <a:accent5>
        <a:srgbClr val="FFCAAA"/>
      </a:accent5>
      <a:accent6>
        <a:srgbClr val="2D2DB9"/>
      </a:accent6>
      <a:hlink>
        <a:srgbClr val="274A8F"/>
      </a:hlink>
      <a:folHlink>
        <a:srgbClr val="777777"/>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FF9900"/>
        </a:accent1>
        <a:accent2>
          <a:srgbClr val="3333CC"/>
        </a:accent2>
        <a:accent3>
          <a:srgbClr val="FFFFFF"/>
        </a:accent3>
        <a:accent4>
          <a:srgbClr val="000000"/>
        </a:accent4>
        <a:accent5>
          <a:srgbClr val="FFCAAA"/>
        </a:accent5>
        <a:accent6>
          <a:srgbClr val="2D2DB9"/>
        </a:accent6>
        <a:hlink>
          <a:srgbClr val="274A8F"/>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1919</TotalTime>
  <Words>5927</Words>
  <Application>Microsoft Office PowerPoint</Application>
  <PresentationFormat>On-screen Show (4:3)</PresentationFormat>
  <Paragraphs>727</Paragraphs>
  <Slides>81</Slides>
  <Notes>75</Notes>
  <HiddenSlides>0</HiddenSlides>
  <MMClips>0</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Default Design</vt:lpstr>
      <vt:lpstr>An Introduction to  Evaluation Methods</vt:lpstr>
      <vt:lpstr>Introduction and Overview</vt:lpstr>
      <vt:lpstr>Why Do Evaluation?</vt:lpstr>
      <vt:lpstr>“Evaluation is an essential part of public health; without evaluation’s close ties to program implementation, we are left with the unsatisfactory circumstance of either wasting resources on ineffective programs or, perhaps worse, continuing public health practices that do more harm than good.”   Quote from Roger Vaughan, American Journal of Public Health, March 2004.</vt:lpstr>
      <vt:lpstr>Key Steps to Conducting a Program Evaluation</vt:lpstr>
      <vt:lpstr>Stakeholder Engagement</vt:lpstr>
      <vt:lpstr>Develop Support and Buy-in </vt:lpstr>
      <vt:lpstr> Evaluability Assessment </vt:lpstr>
      <vt:lpstr>Develop a Logic Model </vt:lpstr>
      <vt:lpstr>PowerPoint Presentation</vt:lpstr>
      <vt:lpstr>PowerPoint Presentation</vt:lpstr>
      <vt:lpstr>Example of Specific Logic Model  for After School Program</vt:lpstr>
      <vt:lpstr>Develop Evaluation Questions</vt:lpstr>
      <vt:lpstr>Assessing Alternative Designs</vt:lpstr>
      <vt:lpstr>PowerPoint Presentation</vt:lpstr>
      <vt:lpstr>Confusing Terminology</vt:lpstr>
      <vt:lpstr>Case Studies/Implementation  Analysis</vt:lpstr>
      <vt:lpstr>Outcome Monitoring </vt:lpstr>
      <vt:lpstr>Impact Analysis</vt:lpstr>
      <vt:lpstr>Cost-Effectiveness Analysis/ Cost-Benefit Analysis </vt:lpstr>
      <vt:lpstr>An Argument for Mixed Methods</vt:lpstr>
      <vt:lpstr>Assessing Feasibility/Constraints</vt:lpstr>
      <vt:lpstr>Assessing Feasibility, contd.</vt:lpstr>
      <vt:lpstr>Particularly Challenging  Programs to Evaluate</vt:lpstr>
      <vt:lpstr>Developing a Budget</vt:lpstr>
      <vt:lpstr>Revising Design as Needed</vt:lpstr>
      <vt:lpstr>“An expensive study poorly designed and executed is, in the end, worth less than one that costs less but addresses a significant question, is tightly reasoned, and is carefully executed.”   Designing Evaluations, Government Accountability Office, 1991 </vt:lpstr>
      <vt:lpstr>Developing an Evaluation Plan</vt:lpstr>
      <vt:lpstr>Developing Audience and Dissemination Plan</vt:lpstr>
      <vt:lpstr> Key steps to Implementing Evaluation Design  </vt:lpstr>
      <vt:lpstr>Key Decision: Unit of Analysis</vt:lpstr>
      <vt:lpstr>Collecting Data </vt:lpstr>
      <vt:lpstr>Human Subjects Protection</vt:lpstr>
      <vt:lpstr>Qualitative Data</vt:lpstr>
      <vt:lpstr>Administrative Data</vt:lpstr>
      <vt:lpstr>New Automated Tracking Data</vt:lpstr>
      <vt:lpstr>Surveys</vt:lpstr>
      <vt:lpstr>Key Survey Decisions</vt:lpstr>
      <vt:lpstr>Key Steps to Survey Design</vt:lpstr>
      <vt:lpstr>PowerPoint Presentation</vt:lpstr>
      <vt:lpstr>Analyzing Data  </vt:lpstr>
      <vt:lpstr>Dissemination </vt:lpstr>
      <vt:lpstr>Ethical Issues in Evaluation</vt:lpstr>
      <vt:lpstr>Impact Evaluation</vt:lpstr>
      <vt:lpstr>Developing the counter-factual:   “WITH VS. WITHOUT” </vt:lpstr>
      <vt:lpstr>Random Assignment Design</vt:lpstr>
      <vt:lpstr>Example of Alternative to Random Assignment:  Regression Discontinuity Design (See West, et al, AJPH, 2008)</vt:lpstr>
      <vt:lpstr>Quasi-experimental Design</vt:lpstr>
      <vt:lpstr>Examples of Comparison Groups</vt:lpstr>
      <vt:lpstr>Pre/Post Design</vt:lpstr>
      <vt:lpstr>  Misleading conclusions from pre/post comparisons:  “Millennium Village” evaluation </vt:lpstr>
      <vt:lpstr>Steps to Developing a Comparison Group </vt:lpstr>
      <vt:lpstr>How do different  designs stack-up?</vt:lpstr>
      <vt:lpstr>Sources of Confounding</vt:lpstr>
      <vt:lpstr>Efficacy: can it work? (Did it work once?)       Effectiveness:  does it work?  (Will it work elsewhere?)</vt:lpstr>
      <vt:lpstr>Random Assignment:   Always the Gold Standard?</vt:lpstr>
      <vt:lpstr>Example:  Nurse Family Partnership Home Visiting</vt:lpstr>
      <vt:lpstr>Timing</vt:lpstr>
      <vt:lpstr>Number of sites?</vt:lpstr>
      <vt:lpstr>Statistical power:  how many subjects?</vt:lpstr>
      <vt:lpstr>Attrition</vt:lpstr>
      <vt:lpstr> </vt:lpstr>
      <vt:lpstr>Cross-over and Contamination</vt:lpstr>
      <vt:lpstr>Cost/feasibility of  Alternative Designs</vt:lpstr>
      <vt:lpstr>Major Pitfalls of  Impact Evaluations</vt:lpstr>
      <vt:lpstr>Use Sensitivity Analysis!</vt:lpstr>
      <vt:lpstr>Conclusions:  Be Smart!</vt:lpstr>
      <vt:lpstr>Example One</vt:lpstr>
      <vt:lpstr>Example Two</vt:lpstr>
      <vt:lpstr>Example Three</vt:lpstr>
      <vt:lpstr>Example Four</vt:lpstr>
      <vt:lpstr>Example Five</vt:lpstr>
      <vt:lpstr>Example Six</vt:lpstr>
      <vt:lpstr>Comparison Group Ideas</vt:lpstr>
      <vt:lpstr>Example Seven</vt:lpstr>
      <vt:lpstr>Ideas for Design/Comp Group</vt:lpstr>
      <vt:lpstr>Example Eight</vt:lpstr>
      <vt:lpstr>Ideas for Design/Comp Group</vt:lpstr>
      <vt:lpstr>Example Nine</vt:lpstr>
      <vt:lpstr>Example Ten</vt:lpstr>
      <vt:lpstr>Other Issues You Raised</vt:lpstr>
    </vt:vector>
  </TitlesOfParts>
  <Company>The Urban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www.urban.org</dc:title>
  <dc:creator>DCampbel</dc:creator>
  <cp:lastModifiedBy>ehowell</cp:lastModifiedBy>
  <cp:revision>141</cp:revision>
  <dcterms:created xsi:type="dcterms:W3CDTF">2006-04-19T21:22:41Z</dcterms:created>
  <dcterms:modified xsi:type="dcterms:W3CDTF">2012-05-31T16:40:14Z</dcterms:modified>
</cp:coreProperties>
</file>